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8BBC62"/>
    <a:srgbClr val="43A1C2"/>
    <a:srgbClr val="F8AF45"/>
    <a:srgbClr val="143B63"/>
    <a:srgbClr val="335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/>
    <p:restoredTop sz="94807"/>
  </p:normalViewPr>
  <p:slideViewPr>
    <p:cSldViewPr snapToGrid="0" snapToObjects="1">
      <p:cViewPr varScale="1">
        <p:scale>
          <a:sx n="60" d="100"/>
          <a:sy n="60" d="100"/>
        </p:scale>
        <p:origin x="1794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3.xml"/><Relationship Id="rId5" Type="http://schemas.openxmlformats.org/officeDocument/2006/relationships/viewProps" Target="viewProps.xml"/><Relationship Id="rId10" Type="http://schemas.openxmlformats.org/officeDocument/2006/relationships/customXml" Target="../customXml/item2.xml"/><Relationship Id="rId4" Type="http://schemas.openxmlformats.org/officeDocument/2006/relationships/presProps" Target="pres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den Jung" userId="75b3a0fb-e44c-41bb-82ef-31d49a811e8e" providerId="ADAL" clId="{55389C59-4337-4AE3-8C22-00F99DD0CEB7}"/>
    <pc:docChg chg="modSld">
      <pc:chgData name="Aiden Jung" userId="75b3a0fb-e44c-41bb-82ef-31d49a811e8e" providerId="ADAL" clId="{55389C59-4337-4AE3-8C22-00F99DD0CEB7}" dt="2022-11-03T18:37:44.274" v="15" actId="20577"/>
      <pc:docMkLst>
        <pc:docMk/>
      </pc:docMkLst>
      <pc:sldChg chg="modSp mod">
        <pc:chgData name="Aiden Jung" userId="75b3a0fb-e44c-41bb-82ef-31d49a811e8e" providerId="ADAL" clId="{55389C59-4337-4AE3-8C22-00F99DD0CEB7}" dt="2022-11-03T18:37:44.274" v="15" actId="20577"/>
        <pc:sldMkLst>
          <pc:docMk/>
          <pc:sldMk cId="1926942897" sldId="275"/>
        </pc:sldMkLst>
        <pc:spChg chg="mod">
          <ac:chgData name="Aiden Jung" userId="75b3a0fb-e44c-41bb-82ef-31d49a811e8e" providerId="ADAL" clId="{55389C59-4337-4AE3-8C22-00F99DD0CEB7}" dt="2022-11-03T18:37:44.274" v="15" actId="20577"/>
          <ac:spMkLst>
            <pc:docMk/>
            <pc:sldMk cId="1926942897" sldId="275"/>
            <ac:spMk id="2" creationId="{B53A1945-5C36-CA09-DCB2-1489D9296BA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6830F-57CE-524F-A1E7-4581C603B895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C4A84-4926-1246-8B49-233E665A11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342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45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24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9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34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7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6B6D6-227B-0447-8909-4FBEF085CD4E}" type="datetimeFigureOut">
              <a:rPr lang="en-US" smtClean="0"/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371EB-9CB2-3E48-BD7D-9F9F06001C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ED47B-B065-D8DD-A507-743028D5F3B2}"/>
              </a:ext>
            </a:extLst>
          </p:cNvPr>
          <p:cNvSpPr/>
          <p:nvPr userDrawn="1"/>
        </p:nvSpPr>
        <p:spPr>
          <a:xfrm>
            <a:off x="0" y="0"/>
            <a:ext cx="7772400" cy="3084234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>
                  <a:lumMod val="85000"/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0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mailto:support@kognit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9CC11F6B-BF9A-C2B9-E3D8-EEB1889912C2}"/>
              </a:ext>
            </a:extLst>
          </p:cNvPr>
          <p:cNvSpPr/>
          <p:nvPr/>
        </p:nvSpPr>
        <p:spPr>
          <a:xfrm rot="10800000">
            <a:off x="0" y="8133466"/>
            <a:ext cx="7772400" cy="1761683"/>
          </a:xfrm>
          <a:prstGeom prst="rect">
            <a:avLst/>
          </a:prstGeom>
          <a:gradFill>
            <a:gsLst>
              <a:gs pos="99000">
                <a:schemeClr val="bg1">
                  <a:lumMod val="95000"/>
                  <a:alpha val="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871B14-4C9C-D1CE-8933-2A5519D7D999}"/>
              </a:ext>
            </a:extLst>
          </p:cNvPr>
          <p:cNvSpPr/>
          <p:nvPr/>
        </p:nvSpPr>
        <p:spPr>
          <a:xfrm>
            <a:off x="0" y="9886815"/>
            <a:ext cx="7772400" cy="246654"/>
          </a:xfrm>
          <a:prstGeom prst="rect">
            <a:avLst/>
          </a:prstGeom>
          <a:solidFill>
            <a:srgbClr val="F8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2780F67-753A-ADA4-61E6-01A23266030D}"/>
              </a:ext>
            </a:extLst>
          </p:cNvPr>
          <p:cNvSpPr txBox="1">
            <a:spLocks/>
          </p:cNvSpPr>
          <p:nvPr/>
        </p:nvSpPr>
        <p:spPr>
          <a:xfrm>
            <a:off x="521896" y="1107964"/>
            <a:ext cx="6728607" cy="1548764"/>
          </a:xfrm>
          <a:prstGeom prst="rect">
            <a:avLst/>
          </a:prstGeom>
        </p:spPr>
        <p:txBody>
          <a:bodyPr vert="horz" lIns="0" tIns="0" rIns="0" bIns="548640" rtlCol="0" anchor="t" anchorCtr="0"/>
          <a:lstStyle>
            <a:defPPr>
              <a:defRPr lang="en-US"/>
            </a:defPPr>
            <a:lvl1pPr marL="0" indent="0" algn="ctr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buNone/>
              <a:defRPr sz="4200" kern="1200">
                <a:solidFill>
                  <a:schemeClr val="bg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1200"/>
              </a:spcAft>
            </a:pPr>
            <a:r>
              <a:rPr lang="en-US" sz="2700" dirty="0">
                <a:solidFill>
                  <a:srgbClr val="143B63"/>
                </a:solidFill>
                <a:latin typeface="FreightText Pro Bold" panose="02000803080000020004" pitchFamily="50" charset="0"/>
              </a:rPr>
              <a:t>At-Risk Mental Health for Students</a:t>
            </a:r>
          </a:p>
          <a:p>
            <a:pPr algn="l" fontAlgn="base"/>
            <a:r>
              <a:rPr lang="en-US" sz="1200" b="1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At-Risk Mental Health for Students </a:t>
            </a:r>
            <a:r>
              <a:rPr lang="en-US" sz="12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is an interactive role-play simulation for students that builds awareness, knowledge, and skills about mental health and suicide prevention, and prepares learners to lead real-life conversations with fellow students in distress and connect them with support.</a:t>
            </a:r>
            <a:endParaRPr lang="en-US" sz="1200" dirty="0">
              <a:solidFill>
                <a:srgbClr val="143B63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E89B40A-D3F7-A4F1-D144-55B163172BAB}"/>
              </a:ext>
            </a:extLst>
          </p:cNvPr>
          <p:cNvSpPr/>
          <p:nvPr/>
        </p:nvSpPr>
        <p:spPr>
          <a:xfrm rot="5400000">
            <a:off x="2877169" y="3890065"/>
            <a:ext cx="6087235" cy="3751354"/>
          </a:xfrm>
          <a:custGeom>
            <a:avLst/>
            <a:gdLst>
              <a:gd name="connsiteX0" fmla="*/ 0 w 6179253"/>
              <a:gd name="connsiteY0" fmla="*/ 3336403 h 3751354"/>
              <a:gd name="connsiteX1" fmla="*/ 0 w 6179253"/>
              <a:gd name="connsiteY1" fmla="*/ 0 h 3751354"/>
              <a:gd name="connsiteX2" fmla="*/ 6179253 w 6179253"/>
              <a:gd name="connsiteY2" fmla="*/ 0 h 3751354"/>
              <a:gd name="connsiteX3" fmla="*/ 6179253 w 6179253"/>
              <a:gd name="connsiteY3" fmla="*/ 3336403 h 3751354"/>
              <a:gd name="connsiteX4" fmla="*/ 5764301 w 6179253"/>
              <a:gd name="connsiteY4" fmla="*/ 3751354 h 3751354"/>
              <a:gd name="connsiteX5" fmla="*/ 414951 w 6179253"/>
              <a:gd name="connsiteY5" fmla="*/ 3751354 h 3751354"/>
              <a:gd name="connsiteX6" fmla="*/ 0 w 6179253"/>
              <a:gd name="connsiteY6" fmla="*/ 3336403 h 37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9253" h="3751354">
                <a:moveTo>
                  <a:pt x="0" y="3336403"/>
                </a:moveTo>
                <a:lnTo>
                  <a:pt x="0" y="0"/>
                </a:lnTo>
                <a:lnTo>
                  <a:pt x="6179253" y="0"/>
                </a:lnTo>
                <a:lnTo>
                  <a:pt x="6179253" y="3336403"/>
                </a:lnTo>
                <a:cubicBezTo>
                  <a:pt x="6179253" y="3565574"/>
                  <a:pt x="5993473" y="3751354"/>
                  <a:pt x="5764301" y="3751354"/>
                </a:cubicBezTo>
                <a:lnTo>
                  <a:pt x="414951" y="3751354"/>
                </a:lnTo>
                <a:cubicBezTo>
                  <a:pt x="185780" y="3751354"/>
                  <a:pt x="0" y="3565574"/>
                  <a:pt x="0" y="3336403"/>
                </a:cubicBezTo>
                <a:close/>
              </a:path>
            </a:pathLst>
          </a:custGeom>
          <a:solidFill>
            <a:srgbClr val="43A1C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FEE9593B-2AD4-F929-7971-F285C99273D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857504" y="2931501"/>
            <a:ext cx="3943757" cy="2079716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C1661EE-AD6D-732B-0EA9-4B02CAF90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37" r="12737"/>
          <a:stretch/>
        </p:blipFill>
        <p:spPr>
          <a:xfrm>
            <a:off x="4679172" y="3088137"/>
            <a:ext cx="2447028" cy="1641712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3F3DC6BE-D106-F303-B4B5-87F3FF7CD9CA}"/>
              </a:ext>
            </a:extLst>
          </p:cNvPr>
          <p:cNvSpPr txBox="1"/>
          <p:nvPr/>
        </p:nvSpPr>
        <p:spPr>
          <a:xfrm>
            <a:off x="5198077" y="5022089"/>
            <a:ext cx="21756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b="1" spc="10" dirty="0">
                <a:solidFill>
                  <a:schemeClr val="bg1"/>
                </a:solidFill>
                <a:latin typeface="Gordita" pitchFamily="50" charset="0"/>
                <a:cs typeface="Gordita" pitchFamily="50" charset="0"/>
              </a:rPr>
              <a:t>Learners interact with Virtual Humans through interactive conversations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7F4257C-3ABE-9673-92F9-C3E19BE7109C}"/>
              </a:ext>
            </a:extLst>
          </p:cNvPr>
          <p:cNvGrpSpPr/>
          <p:nvPr/>
        </p:nvGrpSpPr>
        <p:grpSpPr>
          <a:xfrm>
            <a:off x="4940869" y="4481827"/>
            <a:ext cx="2240980" cy="1284785"/>
            <a:chOff x="4940869" y="4530139"/>
            <a:chExt cx="2240980" cy="128478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C9DA15EC-8B31-14E3-D6E3-5907DFE160DF}"/>
                </a:ext>
              </a:extLst>
            </p:cNvPr>
            <p:cNvGrpSpPr/>
            <p:nvPr/>
          </p:nvGrpSpPr>
          <p:grpSpPr>
            <a:xfrm rot="10800000" flipV="1">
              <a:off x="4978657" y="4589381"/>
              <a:ext cx="2203192" cy="1225543"/>
              <a:chOff x="4869779" y="4540940"/>
              <a:chExt cx="1965124" cy="1151209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55DDA74D-2734-651B-5E3B-EACA99578EE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717339" y="4540940"/>
                <a:ext cx="117564" cy="1151209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F2E60017-5A97-71B5-205A-40C5D782BDEA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869779" y="5692149"/>
                <a:ext cx="1850389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55E6C090-7166-449C-C5D6-0F940EE457B6}"/>
                </a:ext>
              </a:extLst>
            </p:cNvPr>
            <p:cNvSpPr/>
            <p:nvPr/>
          </p:nvSpPr>
          <p:spPr>
            <a:xfrm>
              <a:off x="4940869" y="4530139"/>
              <a:ext cx="63187" cy="63187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475652E-071A-25C8-CB9A-3D3532E67E69}"/>
              </a:ext>
            </a:extLst>
          </p:cNvPr>
          <p:cNvGrpSpPr/>
          <p:nvPr/>
        </p:nvGrpSpPr>
        <p:grpSpPr>
          <a:xfrm>
            <a:off x="4776754" y="6107158"/>
            <a:ext cx="2728389" cy="2039020"/>
            <a:chOff x="4931040" y="4697717"/>
            <a:chExt cx="2728389" cy="203902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54F6F17-C07A-8D4D-0343-FBA11F06C995}"/>
                </a:ext>
              </a:extLst>
            </p:cNvPr>
            <p:cNvSpPr txBox="1"/>
            <p:nvPr/>
          </p:nvSpPr>
          <p:spPr>
            <a:xfrm>
              <a:off x="5376576" y="4697717"/>
              <a:ext cx="2282853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Aft>
                  <a:spcPts val="800"/>
                </a:spcAft>
              </a:pP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Audience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Student</a:t>
              </a: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Topic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Mental Health &amp; Well-being and Suicide Prevention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Duration </a:t>
              </a:r>
              <a:br>
                <a:rPr lang="en-US" sz="1150" b="1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</a:br>
              <a:r>
                <a:rPr lang="en-US" sz="1150" spc="20" dirty="0">
                  <a:solidFill>
                    <a:schemeClr val="bg1"/>
                  </a:solidFill>
                  <a:latin typeface="Gordita" pitchFamily="50" charset="0"/>
                  <a:cs typeface="Gordita" pitchFamily="50" charset="0"/>
                </a:rPr>
                <a:t>40 Minutes</a:t>
              </a:r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080BAA28-D8E3-72DB-32B5-FF0A77042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931040" y="4716539"/>
              <a:ext cx="348287" cy="348287"/>
            </a:xfrm>
            <a:prstGeom prst="rect">
              <a:avLst/>
            </a:prstGeom>
          </p:spPr>
        </p:pic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FF5644D-7C97-4079-5C4B-1DEB07F07028}"/>
              </a:ext>
            </a:extLst>
          </p:cNvPr>
          <p:cNvSpPr txBox="1"/>
          <p:nvPr/>
        </p:nvSpPr>
        <p:spPr>
          <a:xfrm>
            <a:off x="523452" y="2707879"/>
            <a:ext cx="3120722" cy="218264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43A1C2"/>
                </a:solidFill>
                <a:latin typeface="Gordita" pitchFamily="50" charset="0"/>
                <a:cs typeface="Gordita" pitchFamily="50" charset="0"/>
              </a:rPr>
              <a:t>Learning Objectives</a:t>
            </a:r>
            <a:endParaRPr lang="en-US" sz="1300" dirty="0">
              <a:solidFill>
                <a:srgbClr val="43A1C2"/>
              </a:solidFill>
              <a:latin typeface="Gordita" pitchFamily="50" charset="0"/>
              <a:cs typeface="Gordita" pitchFamily="50" charset="0"/>
            </a:endParaRP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Recognize and identify the signs of distress in self and peers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Utilize effective communication techniques to support a peer who shows signs of distress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Understand support options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Effectively refer to additional support</a:t>
            </a:r>
          </a:p>
          <a:p>
            <a:pPr marL="194310" indent="-194310" fontAlgn="base">
              <a:spcAft>
                <a:spcPts val="500"/>
              </a:spcAft>
              <a:buClr>
                <a:srgbClr val="43A1C2"/>
              </a:buClr>
              <a:buSzPct val="120000"/>
              <a:buFont typeface="Wingdings" pitchFamily="2" charset="2"/>
              <a:buChar char="ü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Practice self-reflection and apply strategies to increase resiliency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334A8DFC-02D6-8223-3294-BAB979589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383" y="302349"/>
            <a:ext cx="1993322" cy="429184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96E7B6-3D76-5619-4B32-FF5306D5A7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7250" y="6893296"/>
            <a:ext cx="365730" cy="35353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A5526D9-620D-89A8-7BC0-A1A8805716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9515" y="7669797"/>
            <a:ext cx="457162" cy="4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3A1945-5C36-CA09-DCB2-1489D9296BAB}"/>
              </a:ext>
            </a:extLst>
          </p:cNvPr>
          <p:cNvSpPr txBox="1"/>
          <p:nvPr/>
        </p:nvSpPr>
        <p:spPr>
          <a:xfrm>
            <a:off x="502370" y="5153840"/>
            <a:ext cx="3120722" cy="1195199"/>
          </a:xfrm>
          <a:prstGeom prst="rect">
            <a:avLst/>
          </a:prstGeom>
          <a:noFill/>
        </p:spPr>
        <p:txBody>
          <a:bodyPr wrap="square" lIns="0" tIns="0" rIns="91440" bIns="0" rtlCol="0">
            <a:spAutoFit/>
          </a:bodyPr>
          <a:lstStyle/>
          <a:p>
            <a:pPr fontAlgn="base">
              <a:spcAft>
                <a:spcPts val="500"/>
              </a:spcAft>
            </a:pPr>
            <a:r>
              <a:rPr lang="en-US" sz="1300" b="1" dirty="0">
                <a:solidFill>
                  <a:srgbClr val="43A1C2"/>
                </a:solidFill>
                <a:latin typeface="Gordita" pitchFamily="50" charset="0"/>
                <a:cs typeface="Gordita" pitchFamily="50" charset="0"/>
              </a:rPr>
              <a:t>Access Instructions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Visit </a:t>
            </a:r>
            <a:r>
              <a:rPr lang="en-US" sz="1200" b="1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 </a:t>
            </a:r>
            <a:endParaRPr lang="en-US" sz="120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Create a new account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Select ‘Student’</a:t>
            </a:r>
          </a:p>
          <a:p>
            <a:pPr marL="228600" indent="-228600" fontAlgn="base">
              <a:spcAft>
                <a:spcPts val="500"/>
              </a:spcAft>
              <a:buClr>
                <a:srgbClr val="43A1C2"/>
              </a:buClr>
              <a:buSzPct val="120000"/>
              <a:buFont typeface="+mj-lt"/>
              <a:buAutoNum type="arabicPeriod"/>
            </a:pPr>
            <a:r>
              <a:rPr lang="en-US" sz="120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Launch </a:t>
            </a:r>
            <a:r>
              <a:rPr lang="en-US" sz="1200" b="1" i="1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At-Risk Mental Health for Students</a:t>
            </a:r>
            <a:endParaRPr lang="en-US" sz="1200" b="1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0F016A-DD5A-6281-8584-A95E9DD6095E}"/>
              </a:ext>
            </a:extLst>
          </p:cNvPr>
          <p:cNvSpPr/>
          <p:nvPr/>
        </p:nvSpPr>
        <p:spPr>
          <a:xfrm>
            <a:off x="933738" y="6966983"/>
            <a:ext cx="1933575" cy="1933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095EC-6673-178F-B3ED-7CD8F8E0A1C2}"/>
              </a:ext>
            </a:extLst>
          </p:cNvPr>
          <p:cNvSpPr txBox="1"/>
          <p:nvPr/>
        </p:nvSpPr>
        <p:spPr>
          <a:xfrm>
            <a:off x="614030" y="9409130"/>
            <a:ext cx="64869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Need help? C</a:t>
            </a:r>
            <a:r>
              <a:rPr lang="en-US" sz="1100" spc="1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ontact </a:t>
            </a:r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  <a:hlinkClick r:id="rId9"/>
              </a:rPr>
              <a:t>support@kognito.com</a:t>
            </a:r>
            <a:endParaRPr lang="en-US" sz="1100" spc="10" dirty="0">
              <a:solidFill>
                <a:srgbClr val="666666"/>
              </a:solidFill>
              <a:latin typeface="Gordita" pitchFamily="50" charset="0"/>
              <a:cs typeface="Gordita" pitchFamily="50" charset="0"/>
            </a:endParaRPr>
          </a:p>
          <a:p>
            <a:pPr algn="ctr"/>
            <a:r>
              <a:rPr lang="en-US" sz="1100" spc="10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Available on weekdays 8am-5pm CST</a:t>
            </a:r>
            <a:endParaRPr 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9FB13-CF77-9EA9-D6A7-C1085FA86006}"/>
              </a:ext>
            </a:extLst>
          </p:cNvPr>
          <p:cNvSpPr txBox="1"/>
          <p:nvPr/>
        </p:nvSpPr>
        <p:spPr>
          <a:xfrm>
            <a:off x="1457612" y="7610604"/>
            <a:ext cx="88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Gordita" pitchFamily="50" charset="0"/>
                <a:cs typeface="Gordita" pitchFamily="50" charset="0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192694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6E83F8F90B1499D7B341A823B26E6" ma:contentTypeVersion="16" ma:contentTypeDescription="Create a new document." ma:contentTypeScope="" ma:versionID="f3d6e9cdb5ba792af9de4721aa0a15e8">
  <xsd:schema xmlns:xsd="http://www.w3.org/2001/XMLSchema" xmlns:xs="http://www.w3.org/2001/XMLSchema" xmlns:p="http://schemas.microsoft.com/office/2006/metadata/properties" xmlns:ns2="7f9d22db-6c92-4f9a-bbf1-679da3c313bc" xmlns:ns3="d022a453-ed52-4e36-911a-b6dcc46e6bf6" targetNamespace="http://schemas.microsoft.com/office/2006/metadata/properties" ma:root="true" ma:fieldsID="6da2d8ba59d4e963465ff1a947e6f755" ns2:_="" ns3:_="">
    <xsd:import namespace="7f9d22db-6c92-4f9a-bbf1-679da3c313bc"/>
    <xsd:import namespace="d022a453-ed52-4e36-911a-b6dcc46e6b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9d22db-6c92-4f9a-bbf1-679da3c313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8afafd8-9f7e-41ef-9757-3264a724b3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22a453-ed52-4e36-911a-b6dcc46e6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a6951ec-1245-4765-895c-7076cdba4048}" ma:internalName="TaxCatchAll" ma:showField="CatchAllData" ma:web="d022a453-ed52-4e36-911a-b6dcc46e6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f9d22db-6c92-4f9a-bbf1-679da3c313bc">
      <Terms xmlns="http://schemas.microsoft.com/office/infopath/2007/PartnerControls"/>
    </lcf76f155ced4ddcb4097134ff3c332f>
    <TaxCatchAll xmlns="d022a453-ed52-4e36-911a-b6dcc46e6bf6" xsi:nil="true"/>
  </documentManagement>
</p:properties>
</file>

<file path=customXml/itemProps1.xml><?xml version="1.0" encoding="utf-8"?>
<ds:datastoreItem xmlns:ds="http://schemas.openxmlformats.org/officeDocument/2006/customXml" ds:itemID="{5C5E2783-9163-4006-A356-0163C7CB197E}"/>
</file>

<file path=customXml/itemProps2.xml><?xml version="1.0" encoding="utf-8"?>
<ds:datastoreItem xmlns:ds="http://schemas.openxmlformats.org/officeDocument/2006/customXml" ds:itemID="{8BAD43F6-AD8B-4F1E-9A18-600F268EBBAD}"/>
</file>

<file path=customXml/itemProps3.xml><?xml version="1.0" encoding="utf-8"?>
<ds:datastoreItem xmlns:ds="http://schemas.openxmlformats.org/officeDocument/2006/customXml" ds:itemID="{C30B3A75-F281-4937-BE40-39F746ECED7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155</Words>
  <Application>Microsoft Office PowerPoint</Application>
  <PresentationFormat>Custom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FreightText Pro Bold</vt:lpstr>
      <vt:lpstr>Gordita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Aiden Jung</cp:lastModifiedBy>
  <cp:revision>716</cp:revision>
  <dcterms:created xsi:type="dcterms:W3CDTF">2022-05-11T14:39:36Z</dcterms:created>
  <dcterms:modified xsi:type="dcterms:W3CDTF">2022-11-03T18:37:46Z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0x010100FF96E83F8F90B1499D7B341A823B26E6</vt:lpwstr>
  </property>
</Properties>
</file>