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87" r:id="rId6"/>
    <p:sldId id="312" r:id="rId7"/>
    <p:sldId id="311" r:id="rId8"/>
    <p:sldId id="288" r:id="rId9"/>
    <p:sldId id="289" r:id="rId10"/>
    <p:sldId id="257" r:id="rId11"/>
    <p:sldId id="290" r:id="rId12"/>
    <p:sldId id="291" r:id="rId13"/>
    <p:sldId id="292" r:id="rId14"/>
    <p:sldId id="293" r:id="rId15"/>
    <p:sldId id="294" r:id="rId16"/>
    <p:sldId id="295" r:id="rId17"/>
    <p:sldId id="298" r:id="rId18"/>
    <p:sldId id="297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2" autoAdjust="0"/>
    <p:restoredTop sz="95254" autoAdjust="0"/>
  </p:normalViewPr>
  <p:slideViewPr>
    <p:cSldViewPr snapToGrid="0">
      <p:cViewPr varScale="1">
        <p:scale>
          <a:sx n="94" d="100"/>
          <a:sy n="94" d="100"/>
        </p:scale>
        <p:origin x="224" y="1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45BB3-A33C-4A24-8499-25556E55AD0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B19A9-E896-470F-B1EF-DA2B36552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7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83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88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47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73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49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79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42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63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67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84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8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75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95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33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0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16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43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69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53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84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43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8B19A9-E896-470F-B1EF-DA2B365521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2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09D5E-C565-47E3-AF93-18ADDD168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9C63B7-10E5-4AC4-806E-87F851FF2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FF9B8-53F8-4035-992A-366C95129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FC9CC-2775-434F-993D-EB620679F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138BA-25CB-4233-BC93-9C8D1F13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7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0608-471E-4B7A-8828-590B7740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5883DE-439B-4D43-8E9C-669F3E5DB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79A38-E023-417F-AE89-4D393EAB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564BA-9FFD-44DE-A950-F804E6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C56D0-F57B-4C2A-AC75-A7D173E25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3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933D76-8559-4030-9A2E-788D12965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5DA50-9A34-4444-96A3-91B854E62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A0168-983D-497E-851E-10CB07E1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6CA74-C145-4E16-9EDC-D8F0D417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E7374-5378-46F9-A97D-8491BAF6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0290-F8EC-4858-8D40-A1C9FA94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628AE-6E39-4005-9378-913C74B3D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7DFEB-CF3A-49D0-9C7F-D42C35F07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1DBEC-BCAA-4A59-A259-D4883CA38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9FCB4-5894-4381-AEA0-D0D1AF6C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1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C7D8-0B15-4855-98D7-EB1B8F996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D0E8F-4113-434D-ADF4-4C2F59626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0361A-98CD-49FC-AEDC-061931FAF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EE229-5363-41ED-AF46-10876C8FB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AB7E2-A67D-491B-9AD9-527855F64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0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2682-1768-47DF-ADE0-A3AC6E2D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76096-42C6-4346-A6E4-85FF886BA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62A33-4F84-4C6C-89CC-A30B71088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6D0F6-FECB-4001-9747-CEEB7B74A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644CF-6AC9-40EE-9062-4F931EB0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A155C-9AF9-4215-971B-A21EDCA7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4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E5B4D-917F-4A5A-8B3E-AE9524172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AEE4A-9D34-4825-A8A9-A5D029581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FFBF4-E15D-4E43-B392-31B5930CC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C0293-AF65-45A2-8017-7FF95580D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9DC71-E801-441F-A535-8B85F4EA7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E6F2A-E9DE-4CFD-85DB-7809F915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72A0AB-5918-4086-9555-295E9B7BC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580E78-1CF7-4717-A451-B13A32CC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0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4537-653C-48DC-A840-86B003156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82C13-FB59-45D3-9BCC-FAAAF79E7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8C0EC-02CF-436F-B4A0-43E1E62C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3DFDD-BF78-468D-8138-B0E855FE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5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B75263-6A99-41DE-ADA5-5DDF8C677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7353C-E507-40F5-8028-5F5110B1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AE292-55D5-466E-8EA4-1AAA2F4E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0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8C4EC-66C5-49AA-97D7-A2E11E91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3DE46-3EA6-4B5D-BAE4-92A1E3940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AB24C-EC5B-476E-8C90-ED080E78C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9F3E8-C04E-4749-B615-E48DC3487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CDDBF-DD1A-4A46-91E8-2058F1D6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595A7-B1CF-40BD-8EB6-BAA66515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58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306C-C2A5-4ECC-AD62-3D102636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8580F9-15FF-4D2D-986D-979C11E2F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FE782-31C0-4589-B8CA-AFC30E422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A6667-0D05-445F-AAD6-A4BE5CCA4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0FF1-5FBA-4C6B-9FA6-2473587371C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0F8B4-96EC-40EC-9905-16B0E0E7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30DB5-6B15-4680-97A5-E3CF1198A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0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4B66DB-FF6E-428F-BA5B-4FED0A75D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FE033-ED99-4ECA-BA5C-5B5346C9A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CDC7C-7294-472A-91BF-38301C20B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40FF1-5FBA-4C6B-9FA6-2473587371C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DF1A-FEE0-4E18-A5C3-0C24AD804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663B6-490A-49FB-9987-A1A12C741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2F742-3077-4B84-8662-7559CCED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6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wo people holding drinks&#10;&#10;Description automatically generated with medium confidence">
            <a:extLst>
              <a:ext uri="{FF2B5EF4-FFF2-40B4-BE49-F238E27FC236}">
                <a16:creationId xmlns:a16="http://schemas.microsoft.com/office/drawing/2014/main" id="{B81E500F-4F5A-1943-8E98-660ECCE9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3E31F1-10F2-3A4E-9E0A-D74A657F6A51}"/>
              </a:ext>
            </a:extLst>
          </p:cNvPr>
          <p:cNvSpPr/>
          <p:nvPr/>
        </p:nvSpPr>
        <p:spPr>
          <a:xfrm>
            <a:off x="0" y="0"/>
            <a:ext cx="12192000" cy="6386383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A4BF3-8F36-4A77-971B-BEA169000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449" y="3284311"/>
            <a:ext cx="8774243" cy="819151"/>
          </a:xfrm>
        </p:spPr>
        <p:txBody>
          <a:bodyPr anchor="t">
            <a:noAutofit/>
          </a:bodyPr>
          <a:lstStyle/>
          <a:p>
            <a:pPr algn="l"/>
            <a:r>
              <a:rPr lang="en-US" sz="4800" b="0" u="none" strike="noStrike" dirty="0">
                <a:solidFill>
                  <a:schemeClr val="bg1"/>
                </a:solidFill>
                <a:effectLst/>
                <a:latin typeface="Gordita" pitchFamily="2" charset="77"/>
                <a:cs typeface="Gordita" pitchFamily="2" charset="77"/>
              </a:rPr>
              <a:t>Higher Education</a:t>
            </a:r>
            <a:br>
              <a:rPr lang="en-US" sz="4800" b="0" u="none" strike="noStrike" dirty="0">
                <a:solidFill>
                  <a:schemeClr val="bg1"/>
                </a:solidFill>
                <a:effectLst/>
                <a:latin typeface="Gordita" pitchFamily="2" charset="77"/>
                <a:cs typeface="Gordita" pitchFamily="2" charset="77"/>
              </a:rPr>
            </a:br>
            <a:endParaRPr lang="en-US" sz="4800" dirty="0">
              <a:solidFill>
                <a:schemeClr val="bg1"/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CD87AE-9992-BE4B-9B9F-F2A587BA398B}"/>
              </a:ext>
            </a:extLst>
          </p:cNvPr>
          <p:cNvSpPr/>
          <p:nvPr/>
        </p:nvSpPr>
        <p:spPr>
          <a:xfrm>
            <a:off x="0" y="6096000"/>
            <a:ext cx="12192000" cy="76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3034A4-8346-7643-A9E7-0ED30683B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71" y="5044190"/>
            <a:ext cx="2616554" cy="566920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CA38E63A-A9D8-0D4A-950D-9CB7CC116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53" y="763630"/>
            <a:ext cx="3104188" cy="10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67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592654"/>
            <a:ext cx="10515600" cy="482634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Talk to a person at risk to see what they need, and/or speak to the aggressor about their actions.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Gordita" pitchFamily="2" charset="77"/>
                <a:cs typeface="Gordita" pitchFamily="2" charset="77"/>
              </a:rPr>
              <a:t>Discussion Questions</a:t>
            </a: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When might you choose to BE DIRECT?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What are some things you might say when BEING DIRECT?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8"/>
            <a:ext cx="10515600" cy="1009651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BE DIRECT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A774F2-D864-C848-846D-62F22399F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69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8"/>
            <a:ext cx="10515600" cy="1009651"/>
          </a:xfrm>
        </p:spPr>
        <p:txBody>
          <a:bodyPr anchor="t"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Getting Out of An Uncomfortable  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698402"/>
            <a:ext cx="10515600" cy="4826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Gordita" pitchFamily="2" charset="77"/>
                <a:cs typeface="Gordita" pitchFamily="2" charset="77"/>
              </a:rPr>
              <a:t>Sexual Misconduct is NEVER the victim's fault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If you find yourself in an uncomfortable situation here are some </a:t>
            </a:r>
            <a:br>
              <a:rPr lang="en-US" sz="2000" dirty="0">
                <a:latin typeface="Gordita" pitchFamily="2" charset="77"/>
                <a:cs typeface="Gordita" pitchFamily="2" charset="77"/>
              </a:rPr>
            </a:br>
            <a:r>
              <a:rPr lang="en-US" sz="2000" dirty="0">
                <a:latin typeface="Gordita" pitchFamily="2" charset="77"/>
                <a:cs typeface="Gordita" pitchFamily="2" charset="77"/>
              </a:rPr>
              <a:t>strategies you can try: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Be direct, tell them to stop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Make an excuse, it is okay to lie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Learn defense techniques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Ask for help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Keep your phone on you and have a way to keep it charged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4F6D57-4A84-804F-BC8B-575A52CEA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93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C98DAA69-3AFA-E84C-8CE7-B8BF32D9E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ACCEEC-FE4A-2248-9B43-B5012BAE64BD}"/>
              </a:ext>
            </a:extLst>
          </p:cNvPr>
          <p:cNvSpPr/>
          <p:nvPr/>
        </p:nvSpPr>
        <p:spPr>
          <a:xfrm>
            <a:off x="0" y="0"/>
            <a:ext cx="12192000" cy="612483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0D52E0-F173-BC4D-AD90-8CBB8F506F3B}"/>
              </a:ext>
            </a:extLst>
          </p:cNvPr>
          <p:cNvSpPr/>
          <p:nvPr/>
        </p:nvSpPr>
        <p:spPr>
          <a:xfrm>
            <a:off x="0" y="6096000"/>
            <a:ext cx="12192000" cy="76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16FA826-2413-6B4F-8B31-E810CFF57E2A}"/>
              </a:ext>
            </a:extLst>
          </p:cNvPr>
          <p:cNvSpPr txBox="1">
            <a:spLocks/>
          </p:cNvSpPr>
          <p:nvPr/>
        </p:nvSpPr>
        <p:spPr>
          <a:xfrm>
            <a:off x="896449" y="3284311"/>
            <a:ext cx="8774243" cy="819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Gordita" pitchFamily="2" charset="77"/>
                <a:cs typeface="Gordita" pitchFamily="2" charset="77"/>
              </a:rPr>
              <a:t>Checking for Consent</a:t>
            </a:r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A7419A-4F85-F04A-9594-1D629459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71" y="5044190"/>
            <a:ext cx="2616554" cy="566920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3E97CEDA-E862-E74B-A56D-1C11BFFD2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53" y="763630"/>
            <a:ext cx="3104188" cy="10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14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792338"/>
            <a:ext cx="10515600" cy="2956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"Insert your school specific definition of consent here…”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2"/>
              </a:solidFill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8"/>
            <a:ext cx="10515600" cy="1009651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Definition of Consent* 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0E925DF-F517-C14C-9EBB-4A52E26B3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D61D47-E484-E845-B55F-4F132974423F}"/>
              </a:ext>
            </a:extLst>
          </p:cNvPr>
          <p:cNvSpPr/>
          <p:nvPr/>
        </p:nvSpPr>
        <p:spPr>
          <a:xfrm>
            <a:off x="774356" y="5015805"/>
            <a:ext cx="101984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* Remember that consent applies to any and all physical or sexual activity or behavior.</a:t>
            </a:r>
          </a:p>
        </p:txBody>
      </p:sp>
    </p:spTree>
    <p:extLst>
      <p:ext uri="{BB962C8B-B14F-4D97-AF65-F5344CB8AC3E}">
        <p14:creationId xmlns:p14="http://schemas.microsoft.com/office/powerpoint/2010/main" val="2976704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592654"/>
            <a:ext cx="10515600" cy="482634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Gordita" pitchFamily="2" charset="77"/>
                <a:cs typeface="Gordita" pitchFamily="2" charset="77"/>
              </a:rPr>
              <a:t>Discussion Questions</a:t>
            </a: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What are the three parts of CONSENT </a:t>
            </a:r>
            <a:br>
              <a:rPr lang="en-US" sz="2000" dirty="0">
                <a:latin typeface="Gordita" pitchFamily="2" charset="77"/>
                <a:cs typeface="Gordita" pitchFamily="2" charset="77"/>
              </a:rPr>
            </a:br>
            <a:r>
              <a:rPr lang="en-US" sz="2000" dirty="0">
                <a:latin typeface="Gordita" pitchFamily="2" charset="77"/>
                <a:cs typeface="Gordita" pitchFamily="2" charset="77"/>
              </a:rPr>
              <a:t>that need to be present no matter what?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8"/>
            <a:ext cx="10515600" cy="1009651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Three Parts of Consent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0E925DF-F517-C14C-9EBB-4A52E26B3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14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674434"/>
            <a:ext cx="10515600" cy="49848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b="1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Informed</a:t>
            </a:r>
            <a:r>
              <a:rPr lang="en-US" sz="2000" dirty="0">
                <a:latin typeface="Gordita" pitchFamily="2" charset="77"/>
                <a:cs typeface="Gordita" pitchFamily="2" charset="77"/>
              </a:rPr>
              <a:t> - When someone can’t make informed decisions, they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can’t give consent. For example, if they’re incapacitated or not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fully awake.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b="1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Enthusiastic</a:t>
            </a:r>
            <a:r>
              <a:rPr lang="en-US" sz="2000" dirty="0">
                <a:latin typeface="Gordita" pitchFamily="2" charset="77"/>
                <a:cs typeface="Gordita" pitchFamily="2" charset="77"/>
              </a:rPr>
              <a:t> - Make sure the person you’re with is excited to be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with you, not just going along because they don’t know how to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stop what’s happening. The use of violence, force, or manipulation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means consent is not given.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b="1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Continuous</a:t>
            </a:r>
            <a:r>
              <a:rPr lang="en-US" sz="2000" dirty="0">
                <a:latin typeface="Gordita" pitchFamily="2" charset="77"/>
                <a:cs typeface="Gordita" pitchFamily="2" charset="77"/>
              </a:rPr>
              <a:t> - At any moment a person can change their mind.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Consent must be given continuously.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8887AC-4C22-7A42-BDAB-882184E5C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7E2C99B-1801-BD4D-A668-EEF1CAE9AAB7}"/>
              </a:ext>
            </a:extLst>
          </p:cNvPr>
          <p:cNvSpPr txBox="1">
            <a:spLocks/>
          </p:cNvSpPr>
          <p:nvPr/>
        </p:nvSpPr>
        <p:spPr>
          <a:xfrm>
            <a:off x="838200" y="727328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Three Parts of Consent</a:t>
            </a:r>
            <a:endParaRPr lang="en-US" sz="4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2861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914726"/>
            <a:ext cx="10515600" cy="49432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Gordita" pitchFamily="2" charset="77"/>
                <a:cs typeface="Gordita" pitchFamily="2" charset="77"/>
              </a:rPr>
              <a:t>Discussion Questions</a:t>
            </a:r>
          </a:p>
          <a:p>
            <a:pPr marL="0" indent="0">
              <a:spcBef>
                <a:spcPts val="2800"/>
              </a:spcBef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What are some things you might say to ask for consent?</a:t>
            </a:r>
          </a:p>
          <a:p>
            <a:pPr marL="0" indent="0">
              <a:buNone/>
            </a:pP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What are some ways, either verbally or non-verbally, that you know that your partner is consenting to an activity?</a:t>
            </a:r>
          </a:p>
          <a:p>
            <a:pPr marL="0" indent="0">
              <a:buNone/>
            </a:pP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What are some ways, either verbally or non-verbally, that let you know that your partner is saying no or removing consent?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8"/>
            <a:ext cx="10515600" cy="1009651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Asking for Consent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0E925DF-F517-C14C-9EBB-4A52E26B3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63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sitting on a couch&#10;&#10;Description automatically generated">
            <a:extLst>
              <a:ext uri="{FF2B5EF4-FFF2-40B4-BE49-F238E27FC236}">
                <a16:creationId xmlns:a16="http://schemas.microsoft.com/office/drawing/2014/main" id="{3EC6BB94-5EB4-0B40-BECB-2801FE779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ACCEEC-FE4A-2248-9B43-B5012BAE64BD}"/>
              </a:ext>
            </a:extLst>
          </p:cNvPr>
          <p:cNvSpPr/>
          <p:nvPr/>
        </p:nvSpPr>
        <p:spPr>
          <a:xfrm>
            <a:off x="0" y="0"/>
            <a:ext cx="12192000" cy="6124833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0D52E0-F173-BC4D-AD90-8CBB8F506F3B}"/>
              </a:ext>
            </a:extLst>
          </p:cNvPr>
          <p:cNvSpPr/>
          <p:nvPr/>
        </p:nvSpPr>
        <p:spPr>
          <a:xfrm>
            <a:off x="0" y="6096000"/>
            <a:ext cx="12192000" cy="76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16FA826-2413-6B4F-8B31-E810CFF57E2A}"/>
              </a:ext>
            </a:extLst>
          </p:cNvPr>
          <p:cNvSpPr txBox="1">
            <a:spLocks/>
          </p:cNvSpPr>
          <p:nvPr/>
        </p:nvSpPr>
        <p:spPr>
          <a:xfrm>
            <a:off x="896449" y="3284311"/>
            <a:ext cx="8774243" cy="819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Gordita" pitchFamily="2" charset="77"/>
                <a:cs typeface="Gordita" pitchFamily="2" charset="77"/>
              </a:rPr>
              <a:t>Helping a Friend</a:t>
            </a:r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A7419A-4F85-F04A-9594-1D629459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71" y="5044190"/>
            <a:ext cx="2616554" cy="566920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CF0DCB0-E242-0D45-82E6-C5B670961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53" y="763630"/>
            <a:ext cx="3104188" cy="10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19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8"/>
            <a:ext cx="10515600" cy="1009651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Helping a Friend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698402"/>
            <a:ext cx="10515600" cy="4826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Gordita" pitchFamily="2" charset="77"/>
                <a:cs typeface="Gordita" pitchFamily="2" charset="77"/>
              </a:rPr>
              <a:t>Disclosing can be difficult, </a:t>
            </a:r>
            <a:r>
              <a:rPr lang="en-US" sz="2000" dirty="0">
                <a:latin typeface="Gordita" pitchFamily="2" charset="77"/>
                <a:cs typeface="Gordita" pitchFamily="2" charset="77"/>
              </a:rPr>
              <a:t>be supportive and non-judgmental. </a:t>
            </a:r>
          </a:p>
          <a:p>
            <a:pPr marL="0" indent="0"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You are not the expected to be experts. If someone chooses to </a:t>
            </a:r>
          </a:p>
          <a:p>
            <a:pPr marL="0" indent="0"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share their story, trust them.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Listen with Empathy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Allow them to tell their story, in their time, in their way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4F6D57-4A84-804F-BC8B-575A52CEA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18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8"/>
            <a:ext cx="10515600" cy="1009651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Helping a Friend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698402"/>
            <a:ext cx="10515600" cy="4826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>
                <a:latin typeface="Gordita" pitchFamily="2" charset="77"/>
                <a:cs typeface="Gordita" pitchFamily="2" charset="77"/>
              </a:rPr>
              <a:t>Disclosing can be difficult, </a:t>
            </a:r>
            <a:r>
              <a:rPr lang="en-US" sz="1400" dirty="0">
                <a:latin typeface="Gordita" pitchFamily="2" charset="77"/>
                <a:cs typeface="Gordita" pitchFamily="2" charset="77"/>
              </a:rPr>
              <a:t>continued</a:t>
            </a:r>
          </a:p>
          <a:p>
            <a:pPr marL="0" indent="0">
              <a:buNone/>
            </a:pPr>
            <a:endParaRPr lang="en-US" sz="2000" b="1" dirty="0">
              <a:latin typeface="Gordita" pitchFamily="2" charset="77"/>
              <a:cs typeface="Gordita" pitchFamily="2" charset="77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Encourage the survivor to get support. Share resources but remember </a:t>
            </a:r>
            <a:b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</a:b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that it is their choice if, how, and/or when to seek support.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Be patient. Avoid putting pressure on them to engage in activities </a:t>
            </a:r>
            <a:b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</a:b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they are not ready to do yet.</a:t>
            </a:r>
            <a:b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</a:br>
            <a:endParaRPr lang="en-US" sz="2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If the survivor seeks medical attention or plans to report, offer</a:t>
            </a:r>
            <a:b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</a:b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to be there. Your presence can offer the support they need.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8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4F6D57-4A84-804F-BC8B-575A52CEA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54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4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Click to add text</a:t>
            </a:r>
            <a:endParaRPr lang="en-US" sz="2000" b="1" dirty="0">
              <a:latin typeface="Gordita" pitchFamily="2" charset="77"/>
              <a:cs typeface="Gordita" pitchFamily="2" charset="77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5530A7-1CB1-5847-85AC-FAFFAC25B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34E2B5-EADD-4A4D-84A2-3F6319DC586C}"/>
              </a:ext>
            </a:extLst>
          </p:cNvPr>
          <p:cNvSpPr txBox="1">
            <a:spLocks/>
          </p:cNvSpPr>
          <p:nvPr/>
        </p:nvSpPr>
        <p:spPr>
          <a:xfrm>
            <a:off x="838200" y="664612"/>
            <a:ext cx="10515600" cy="1026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Gordita" pitchFamily="2" charset="77"/>
                <a:cs typeface="Gordita" pitchFamily="2" charset="77"/>
              </a:rPr>
              <a:t>Shared Expectations &amp; Ground Rules </a:t>
            </a:r>
          </a:p>
        </p:txBody>
      </p:sp>
    </p:spTree>
    <p:extLst>
      <p:ext uri="{BB962C8B-B14F-4D97-AF65-F5344CB8AC3E}">
        <p14:creationId xmlns:p14="http://schemas.microsoft.com/office/powerpoint/2010/main" val="832642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914726"/>
            <a:ext cx="10515600" cy="450427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Gordita" pitchFamily="2" charset="77"/>
                <a:cs typeface="Gordita" pitchFamily="2" charset="77"/>
              </a:rPr>
              <a:t>Discussion Questions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What are some things you can say to show your support </a:t>
            </a:r>
            <a:br>
              <a:rPr lang="en-US" sz="2000" dirty="0">
                <a:latin typeface="Gordita" pitchFamily="2" charset="77"/>
                <a:cs typeface="Gordita" pitchFamily="2" charset="77"/>
              </a:rPr>
            </a:br>
            <a:r>
              <a:rPr lang="en-US" sz="2000" dirty="0">
                <a:latin typeface="Gordita" pitchFamily="2" charset="77"/>
                <a:cs typeface="Gordita" pitchFamily="2" charset="77"/>
              </a:rPr>
              <a:t>if a friend discloses to you that they experience sexual misconduct?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0E925DF-F517-C14C-9EBB-4A52E26B3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D9E2EF1-8F4F-4045-9D4F-0109BEAF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8"/>
            <a:ext cx="10515600" cy="1009651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Helping a Friend</a:t>
            </a:r>
          </a:p>
        </p:txBody>
      </p:sp>
    </p:spTree>
    <p:extLst>
      <p:ext uri="{BB962C8B-B14F-4D97-AF65-F5344CB8AC3E}">
        <p14:creationId xmlns:p14="http://schemas.microsoft.com/office/powerpoint/2010/main" val="2693903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2141838"/>
            <a:ext cx="10515600" cy="45174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Counseling Services Office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Medical Professionals (school health clinic, local ER, Doctor)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Confidential advocate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Members of the Clergy or Ordained Religious Leaders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None/>
            </a:pPr>
            <a:endParaRPr lang="en-US" sz="2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8887AC-4C22-7A42-BDAB-882184E5C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7E2C99B-1801-BD4D-A668-EEF1CAE9AAB7}"/>
              </a:ext>
            </a:extLst>
          </p:cNvPr>
          <p:cNvSpPr txBox="1">
            <a:spLocks/>
          </p:cNvSpPr>
          <p:nvPr/>
        </p:nvSpPr>
        <p:spPr>
          <a:xfrm>
            <a:off x="838200" y="727328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Confidential Support</a:t>
            </a:r>
          </a:p>
        </p:txBody>
      </p:sp>
    </p:spTree>
    <p:extLst>
      <p:ext uri="{BB962C8B-B14F-4D97-AF65-F5344CB8AC3E}">
        <p14:creationId xmlns:p14="http://schemas.microsoft.com/office/powerpoint/2010/main" val="2798177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2019993"/>
            <a:ext cx="10515600" cy="46392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Title IX (nine) Coordinator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A trusted faculty/staff member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Dean of Students office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Campus security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Local law enforcement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None/>
            </a:pPr>
            <a:endParaRPr lang="en-US" sz="2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8887AC-4C22-7A42-BDAB-882184E5C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7E2C99B-1801-BD4D-A668-EEF1CAE9AAB7}"/>
              </a:ext>
            </a:extLst>
          </p:cNvPr>
          <p:cNvSpPr txBox="1">
            <a:spLocks/>
          </p:cNvSpPr>
          <p:nvPr/>
        </p:nvSpPr>
        <p:spPr>
          <a:xfrm>
            <a:off x="838200" y="727328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Non-Confidential/Mandatory Reporters</a:t>
            </a:r>
          </a:p>
        </p:txBody>
      </p:sp>
    </p:spTree>
    <p:extLst>
      <p:ext uri="{BB962C8B-B14F-4D97-AF65-F5344CB8AC3E}">
        <p14:creationId xmlns:p14="http://schemas.microsoft.com/office/powerpoint/2010/main" val="1433295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434142"/>
            <a:ext cx="10515600" cy="49848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>
              <a:latin typeface="Gordita" pitchFamily="2" charset="77"/>
              <a:cs typeface="Gordita" pitchFamily="2" charset="77"/>
            </a:endParaRPr>
          </a:p>
          <a:p>
            <a:pPr marL="0" indent="0">
              <a:buNone/>
            </a:pPr>
            <a:r>
              <a:rPr lang="en-US" sz="1600" dirty="0">
                <a:latin typeface="Gordita" pitchFamily="2" charset="77"/>
                <a:cs typeface="Gordita" pitchFamily="2" charset="77"/>
              </a:rPr>
              <a:t>Place resource(s) information in this area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004"/>
            <a:ext cx="10515600" cy="1009651"/>
          </a:xfrm>
        </p:spPr>
        <p:txBody>
          <a:bodyPr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accent1"/>
                </a:solidFill>
                <a:effectLst/>
                <a:latin typeface="Gordita" pitchFamily="2" charset="77"/>
                <a:ea typeface="Calibri" panose="020F0502020204030204" pitchFamily="34" charset="0"/>
                <a:cs typeface="Gordita" pitchFamily="2" charset="77"/>
              </a:rPr>
              <a:t>Campus Resources</a:t>
            </a:r>
            <a:endParaRPr lang="en-US" sz="4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EC9B2B-F240-F449-9046-6A2AA56EA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78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6CD8628-24AF-E44F-94C5-67655CAA6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ACCEEC-FE4A-2248-9B43-B5012BAE64BD}"/>
              </a:ext>
            </a:extLst>
          </p:cNvPr>
          <p:cNvSpPr/>
          <p:nvPr/>
        </p:nvSpPr>
        <p:spPr>
          <a:xfrm>
            <a:off x="0" y="-1630"/>
            <a:ext cx="12192000" cy="6096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0D52E0-F173-BC4D-AD90-8CBB8F506F3B}"/>
              </a:ext>
            </a:extLst>
          </p:cNvPr>
          <p:cNvSpPr/>
          <p:nvPr/>
        </p:nvSpPr>
        <p:spPr>
          <a:xfrm>
            <a:off x="0" y="6096000"/>
            <a:ext cx="12192000" cy="76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16FA826-2413-6B4F-8B31-E810CFF57E2A}"/>
              </a:ext>
            </a:extLst>
          </p:cNvPr>
          <p:cNvSpPr txBox="1">
            <a:spLocks/>
          </p:cNvSpPr>
          <p:nvPr/>
        </p:nvSpPr>
        <p:spPr>
          <a:xfrm>
            <a:off x="896449" y="3284311"/>
            <a:ext cx="8774243" cy="819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Gordita" pitchFamily="2" charset="77"/>
                <a:cs typeface="Gordita" pitchFamily="2" charset="77"/>
              </a:rPr>
              <a:t>Safety Strategies</a:t>
            </a:r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A7419A-4F85-F04A-9594-1D629459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71" y="5044190"/>
            <a:ext cx="2616554" cy="566920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34291A7A-813E-874A-95A8-DB63D491F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53" y="763630"/>
            <a:ext cx="3104188" cy="10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3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792338"/>
            <a:ext cx="10515600" cy="462665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Gordita" pitchFamily="2" charset="77"/>
                <a:cs typeface="Gordita" pitchFamily="2" charset="77"/>
              </a:rPr>
              <a:t>Discussion Questions</a:t>
            </a: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50000"/>
              </a:lnSpc>
              <a:spcBef>
                <a:spcPts val="1600"/>
              </a:spcBef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What are some ways to keep ourselves and our friends safer?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What are some signs of a HEALTHY partner...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What are some signs of an UNHEALTHY partner...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0E925DF-F517-C14C-9EBB-4A52E26B3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D9E2EF1-8F4F-4045-9D4F-0109BEAF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8"/>
            <a:ext cx="10515600" cy="1009651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Healthy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987959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with a couch and chairs&#10;&#10;Description automatically generated with medium confidence">
            <a:extLst>
              <a:ext uri="{FF2B5EF4-FFF2-40B4-BE49-F238E27FC236}">
                <a16:creationId xmlns:a16="http://schemas.microsoft.com/office/drawing/2014/main" id="{713E7603-89DA-9C4F-ACCA-8544F6F019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67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548EEA-7317-7E43-8357-AC4947A52748}"/>
              </a:ext>
            </a:extLst>
          </p:cNvPr>
          <p:cNvSpPr/>
          <p:nvPr/>
        </p:nvSpPr>
        <p:spPr>
          <a:xfrm>
            <a:off x="0" y="0"/>
            <a:ext cx="12192000" cy="6596743"/>
          </a:xfrm>
          <a:prstGeom prst="rect">
            <a:avLst/>
          </a:prstGeom>
          <a:solidFill>
            <a:schemeClr val="accent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901536"/>
            <a:ext cx="10515600" cy="45174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Gordita" pitchFamily="2" charset="77"/>
              <a:cs typeface="Gordita" pitchFamily="2" charset="77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Gordita" pitchFamily="2" charset="77"/>
                <a:cs typeface="Gordita" pitchFamily="2" charset="77"/>
              </a:rPr>
              <a:t>Place resource(s) information in this area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bg1"/>
              </a:solidFill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1"/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884"/>
            <a:ext cx="10515600" cy="1009651"/>
          </a:xfrm>
        </p:spPr>
        <p:txBody>
          <a:bodyPr anchor="t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dirty="0">
                <a:solidFill>
                  <a:schemeClr val="accent2"/>
                </a:solidFill>
                <a:effectLst/>
                <a:latin typeface="Gordita" pitchFamily="2" charset="77"/>
                <a:ea typeface="Calibri" panose="020F0502020204030204" pitchFamily="34" charset="0"/>
                <a:cs typeface="Gordita" pitchFamily="2" charset="77"/>
              </a:rPr>
              <a:t>Campus Resources</a:t>
            </a:r>
            <a:endParaRPr lang="en-US" sz="6000" dirty="0">
              <a:solidFill>
                <a:schemeClr val="accent2"/>
              </a:solidFill>
              <a:latin typeface="Gordita" pitchFamily="2" charset="77"/>
              <a:cs typeface="Gordita" pitchFamily="2" charset="77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0C791F-83D7-B043-8EA5-7FED735F8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32" y="5746363"/>
            <a:ext cx="2616554" cy="566920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90935188-12E8-904C-ADC2-CE739F64E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438" y="1234168"/>
            <a:ext cx="1724365" cy="5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0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holding drinks&#10;&#10;Description automatically generated with low confidence">
            <a:extLst>
              <a:ext uri="{FF2B5EF4-FFF2-40B4-BE49-F238E27FC236}">
                <a16:creationId xmlns:a16="http://schemas.microsoft.com/office/drawing/2014/main" id="{080500E8-0ACE-994B-B0D6-048B3597C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3E31F1-10F2-3A4E-9E0A-D74A657F6A51}"/>
              </a:ext>
            </a:extLst>
          </p:cNvPr>
          <p:cNvSpPr/>
          <p:nvPr/>
        </p:nvSpPr>
        <p:spPr>
          <a:xfrm>
            <a:off x="0" y="0"/>
            <a:ext cx="12192000" cy="6386383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A4BF3-8F36-4A77-971B-BEA169000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449" y="3096727"/>
            <a:ext cx="8774243" cy="1469496"/>
          </a:xfrm>
        </p:spPr>
        <p:txBody>
          <a:bodyPr anchor="t">
            <a:noAutofit/>
          </a:bodyPr>
          <a:lstStyle/>
          <a:p>
            <a:pPr algn="l"/>
            <a:r>
              <a:rPr lang="en-US" sz="4800" b="0" u="none" strike="noStrike" dirty="0">
                <a:solidFill>
                  <a:schemeClr val="bg1"/>
                </a:solidFill>
                <a:effectLst/>
                <a:latin typeface="Gordita" pitchFamily="2" charset="77"/>
                <a:cs typeface="Gordita" pitchFamily="2" charset="77"/>
              </a:rPr>
              <a:t>Identifying Sexual Misconduct</a:t>
            </a:r>
            <a:br>
              <a:rPr lang="en-US" sz="4800" b="0" u="none" strike="noStrike" dirty="0">
                <a:solidFill>
                  <a:schemeClr val="bg1"/>
                </a:solidFill>
                <a:effectLst/>
                <a:latin typeface="Gordita" pitchFamily="2" charset="77"/>
                <a:cs typeface="Gordita" pitchFamily="2" charset="77"/>
              </a:rPr>
            </a:br>
            <a:endParaRPr lang="en-US" sz="4800" dirty="0">
              <a:solidFill>
                <a:schemeClr val="bg1"/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CD87AE-9992-BE4B-9B9F-F2A587BA398B}"/>
              </a:ext>
            </a:extLst>
          </p:cNvPr>
          <p:cNvSpPr/>
          <p:nvPr/>
        </p:nvSpPr>
        <p:spPr>
          <a:xfrm>
            <a:off x="0" y="6096000"/>
            <a:ext cx="12192000" cy="76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3034A4-8346-7643-A9E7-0ED30683B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71" y="5044190"/>
            <a:ext cx="2616554" cy="566920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CA38E63A-A9D8-0D4A-950D-9CB7CC116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53" y="763630"/>
            <a:ext cx="3104188" cy="10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74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65651-2C9C-4A27-82A4-09014EEA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004"/>
            <a:ext cx="10515600" cy="1009651"/>
          </a:xfrm>
        </p:spPr>
        <p:txBody>
          <a:bodyPr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accent1"/>
                </a:solidFill>
                <a:effectLst/>
                <a:latin typeface="Gordita" pitchFamily="2" charset="77"/>
                <a:ea typeface="Calibri" panose="020F0502020204030204" pitchFamily="34" charset="0"/>
                <a:cs typeface="Gordita" pitchFamily="2" charset="77"/>
              </a:rPr>
              <a:t>Sexual Misconduct</a:t>
            </a:r>
            <a:endParaRPr lang="en-US" sz="4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40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Sexual misconduct includes a lot of things, like assault, harassment,</a:t>
            </a:r>
          </a:p>
          <a:p>
            <a:pPr marL="0" indent="0"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stalking, exploitation, and violence.</a:t>
            </a:r>
          </a:p>
          <a:p>
            <a:pPr marL="0" indent="0">
              <a:buNone/>
            </a:pP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Basically, </a:t>
            </a:r>
            <a:r>
              <a:rPr lang="en-US" sz="2000" b="1" dirty="0">
                <a:latin typeface="Gordita" pitchFamily="2" charset="77"/>
                <a:cs typeface="Gordita" pitchFamily="2" charset="77"/>
              </a:rPr>
              <a:t>sexual misconduct is any unwelcome sexual behavior.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5530A7-1CB1-5847-85AC-FAFFAC25B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03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2397"/>
            <a:ext cx="10515600" cy="49848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Sexual assault </a:t>
            </a:r>
            <a:r>
              <a:rPr lang="en-US" sz="2200" dirty="0">
                <a:latin typeface="Gordita" pitchFamily="2" charset="77"/>
                <a:cs typeface="Gordita" pitchFamily="2" charset="77"/>
              </a:rPr>
              <a:t>is when a person engages in sexual activity without the</a:t>
            </a:r>
          </a:p>
          <a:p>
            <a:pPr marL="0" indent="0">
              <a:buNone/>
            </a:pPr>
            <a:r>
              <a:rPr lang="en-US" sz="2200" dirty="0">
                <a:latin typeface="Gordita" pitchFamily="2" charset="77"/>
                <a:cs typeface="Gordita" pitchFamily="2" charset="77"/>
              </a:rPr>
              <a:t>explicit consent of the other person.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Gordita" pitchFamily="2" charset="77"/>
              <a:cs typeface="Gordita" pitchFamily="2" charset="77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Sexual harassment </a:t>
            </a:r>
            <a:r>
              <a:rPr lang="en-US" sz="2200" dirty="0">
                <a:latin typeface="Gordita" pitchFamily="2" charset="77"/>
                <a:cs typeface="Gordita" pitchFamily="2" charset="77"/>
              </a:rPr>
              <a:t>includes unwanted verbal, written, or physical behavior of a sexual nature.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Gordita" pitchFamily="2" charset="77"/>
              <a:cs typeface="Gordita" pitchFamily="2" charset="77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Stalking</a:t>
            </a:r>
            <a:r>
              <a:rPr lang="en-US" sz="2200" dirty="0">
                <a:latin typeface="Gordita" pitchFamily="2" charset="77"/>
                <a:cs typeface="Gordita" pitchFamily="2" charset="77"/>
              </a:rPr>
              <a:t> is a pattern of willful, threatening, or repeated harassment and/</a:t>
            </a:r>
          </a:p>
          <a:p>
            <a:pPr marL="0" indent="0">
              <a:buNone/>
            </a:pPr>
            <a:r>
              <a:rPr lang="en-US" sz="2200" dirty="0">
                <a:latin typeface="Gordita" pitchFamily="2" charset="77"/>
                <a:cs typeface="Gordita" pitchFamily="2" charset="77"/>
              </a:rPr>
              <a:t>or following of another person.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Gordita" pitchFamily="2" charset="77"/>
              <a:cs typeface="Gordita" pitchFamily="2" charset="77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Sexual exploitation </a:t>
            </a:r>
            <a:r>
              <a:rPr lang="en-US" sz="2200" dirty="0">
                <a:latin typeface="Gordita" pitchFamily="2" charset="77"/>
                <a:cs typeface="Gordita" pitchFamily="2" charset="77"/>
              </a:rPr>
              <a:t>is profiting economically, socially, or politically from</a:t>
            </a:r>
          </a:p>
          <a:p>
            <a:pPr marL="0" indent="0">
              <a:buNone/>
            </a:pPr>
            <a:r>
              <a:rPr lang="en-US" sz="2200" dirty="0">
                <a:latin typeface="Gordita" pitchFamily="2" charset="77"/>
                <a:cs typeface="Gordita" pitchFamily="2" charset="77"/>
              </a:rPr>
              <a:t>the abuse or exploitation of another person’s sexuality.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Gordita" pitchFamily="2" charset="77"/>
              <a:cs typeface="Gordita" pitchFamily="2" charset="77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Intimate partner violence</a:t>
            </a:r>
            <a:r>
              <a:rPr lang="en-US" sz="2200" dirty="0">
                <a:latin typeface="Gordita" pitchFamily="2" charset="77"/>
                <a:cs typeface="Gordita" pitchFamily="2" charset="77"/>
              </a:rPr>
              <a:t>, including both dating and domestic</a:t>
            </a:r>
          </a:p>
          <a:p>
            <a:pPr marL="0" indent="0">
              <a:buNone/>
            </a:pPr>
            <a:r>
              <a:rPr lang="en-US" sz="2200" dirty="0">
                <a:latin typeface="Gordita" pitchFamily="2" charset="77"/>
                <a:cs typeface="Gordita" pitchFamily="2" charset="77"/>
              </a:rPr>
              <a:t>violence, is when two people are, or have been, in a relationship, and</a:t>
            </a:r>
          </a:p>
          <a:p>
            <a:pPr marL="0" indent="0">
              <a:buNone/>
            </a:pPr>
            <a:r>
              <a:rPr lang="en-US" sz="2200" dirty="0">
                <a:latin typeface="Gordita" pitchFamily="2" charset="77"/>
                <a:cs typeface="Gordita" pitchFamily="2" charset="77"/>
              </a:rPr>
              <a:t>one of them becomes violent with the other.</a:t>
            </a:r>
          </a:p>
          <a:p>
            <a:pPr marL="0" indent="0">
              <a:buNone/>
            </a:pP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004"/>
            <a:ext cx="10515600" cy="1009651"/>
          </a:xfrm>
        </p:spPr>
        <p:txBody>
          <a:bodyPr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accent1"/>
                </a:solidFill>
                <a:effectLst/>
                <a:latin typeface="Gordita" pitchFamily="2" charset="77"/>
                <a:ea typeface="Calibri" panose="020F0502020204030204" pitchFamily="34" charset="0"/>
                <a:cs typeface="Gordita" pitchFamily="2" charset="77"/>
              </a:rPr>
              <a:t>Sexual Misconduct Definitions</a:t>
            </a:r>
            <a:endParaRPr lang="en-US" sz="4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8887AC-4C22-7A42-BDAB-882184E5C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46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434142"/>
            <a:ext cx="10515600" cy="49848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>
              <a:latin typeface="Gordita" pitchFamily="2" charset="77"/>
              <a:cs typeface="Gordita" pitchFamily="2" charset="77"/>
            </a:endParaRPr>
          </a:p>
          <a:p>
            <a:pPr marL="0" indent="0"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Place resource(s) information in this area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004"/>
            <a:ext cx="10515600" cy="1009651"/>
          </a:xfrm>
        </p:spPr>
        <p:txBody>
          <a:bodyPr anchor="t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accent1"/>
                </a:solidFill>
                <a:effectLst/>
                <a:latin typeface="Gordita" pitchFamily="2" charset="77"/>
                <a:ea typeface="Calibri" panose="020F0502020204030204" pitchFamily="34" charset="0"/>
                <a:cs typeface="Gordita" pitchFamily="2" charset="77"/>
              </a:rPr>
              <a:t>Campus Resources</a:t>
            </a:r>
            <a:endParaRPr lang="en-US" sz="4000" dirty="0">
              <a:solidFill>
                <a:schemeClr val="accent1"/>
              </a:solidFill>
              <a:latin typeface="Gordita" pitchFamily="2" charset="77"/>
              <a:cs typeface="Gordita" pitchFamily="2" charset="77"/>
            </a:endParaRP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EC9B2B-F240-F449-9046-6A2AA56EA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playing video games&#10;&#10;Description automatically generated with medium confidence">
            <a:extLst>
              <a:ext uri="{FF2B5EF4-FFF2-40B4-BE49-F238E27FC236}">
                <a16:creationId xmlns:a16="http://schemas.microsoft.com/office/drawing/2014/main" id="{81080FD2-AC39-004B-89C5-C4AA783FC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ACCEEC-FE4A-2248-9B43-B5012BAE64BD}"/>
              </a:ext>
            </a:extLst>
          </p:cNvPr>
          <p:cNvSpPr/>
          <p:nvPr/>
        </p:nvSpPr>
        <p:spPr>
          <a:xfrm>
            <a:off x="0" y="1111"/>
            <a:ext cx="12192000" cy="6124834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0D52E0-F173-BC4D-AD90-8CBB8F506F3B}"/>
              </a:ext>
            </a:extLst>
          </p:cNvPr>
          <p:cNvSpPr/>
          <p:nvPr/>
        </p:nvSpPr>
        <p:spPr>
          <a:xfrm>
            <a:off x="0" y="6096000"/>
            <a:ext cx="12192000" cy="76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16FA826-2413-6B4F-8B31-E810CFF57E2A}"/>
              </a:ext>
            </a:extLst>
          </p:cNvPr>
          <p:cNvSpPr txBox="1">
            <a:spLocks/>
          </p:cNvSpPr>
          <p:nvPr/>
        </p:nvSpPr>
        <p:spPr>
          <a:xfrm>
            <a:off x="896449" y="3284311"/>
            <a:ext cx="8774243" cy="819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Gordita" pitchFamily="2" charset="77"/>
                <a:cs typeface="Gordita" pitchFamily="2" charset="77"/>
              </a:rPr>
              <a:t>Bystander intervention</a:t>
            </a:r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A7419A-4F85-F04A-9594-1D629459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71" y="5044190"/>
            <a:ext cx="2616554" cy="566920"/>
          </a:xfrm>
          <a:prstGeom prst="rect">
            <a:avLst/>
          </a:prstGeom>
        </p:spPr>
      </p:pic>
      <p:pic>
        <p:nvPicPr>
          <p:cNvPr id="22" name="Picture 21" descr="Text&#10;&#10;Description automatically generated with medium confidence">
            <a:extLst>
              <a:ext uri="{FF2B5EF4-FFF2-40B4-BE49-F238E27FC236}">
                <a16:creationId xmlns:a16="http://schemas.microsoft.com/office/drawing/2014/main" id="{E1884F7B-6F0D-0F4A-82D5-B1D7093C0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53" y="763630"/>
            <a:ext cx="3104188" cy="10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8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592654"/>
            <a:ext cx="10515600" cy="482634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Ask for help from a person of authority or someone who has a better relationship </a:t>
            </a:r>
            <a:b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</a:b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with the aggressor or the person at risk. 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Gordita" pitchFamily="2" charset="77"/>
                <a:cs typeface="Gordita" pitchFamily="2" charset="77"/>
              </a:rPr>
              <a:t>Discussion Questions</a:t>
            </a: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When might you choose to DELEGATE?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Who might you choose to DELEGATE to?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0A46770-84A6-C84C-8F55-D8E70135861C}"/>
              </a:ext>
            </a:extLst>
          </p:cNvPr>
          <p:cNvSpPr txBox="1">
            <a:spLocks/>
          </p:cNvSpPr>
          <p:nvPr/>
        </p:nvSpPr>
        <p:spPr>
          <a:xfrm>
            <a:off x="838200" y="727328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DELEGATE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AC1E37-C284-114D-8174-4439B628E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95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83A8-9C09-42F5-A6D3-031FFCA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171" y="1592654"/>
            <a:ext cx="10515600" cy="482634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Use a distraction or redirection to separate the person at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risk from the aggressor.</a:t>
            </a: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Gordita" pitchFamily="2" charset="77"/>
                <a:cs typeface="Gordita" pitchFamily="2" charset="77"/>
              </a:rPr>
              <a:t>Discussion Questions</a:t>
            </a:r>
            <a:endParaRPr lang="en-US" sz="2000" dirty="0">
              <a:latin typeface="Gordita" pitchFamily="2" charset="77"/>
              <a:cs typeface="Gordita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Gordita" pitchFamily="2" charset="77"/>
                <a:cs typeface="Gordita" pitchFamily="2" charset="77"/>
              </a:rPr>
              <a:t>What are some things you might say to create a DISTRACTION?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Gordita" pitchFamily="2" charset="77"/>
              <a:cs typeface="Gordita" pitchFamily="2" charset="77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Gordita" pitchFamily="2" charset="77"/>
              <a:cs typeface="Gordita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0F62A-EFA1-C74B-9E84-AA1B6F422975}"/>
              </a:ext>
            </a:extLst>
          </p:cNvPr>
          <p:cNvSpPr/>
          <p:nvPr/>
        </p:nvSpPr>
        <p:spPr>
          <a:xfrm>
            <a:off x="0" y="6596743"/>
            <a:ext cx="12192000" cy="261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D0628A0-2321-7744-880F-6A2A9E9B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82416"/>
            <a:ext cx="1585526" cy="4589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FFB3A4-2945-7D43-B346-EAFAAE75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3804"/>
            <a:ext cx="10515600" cy="1009651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ordita" pitchFamily="2" charset="77"/>
                <a:cs typeface="Gordita" pitchFamily="2" charset="77"/>
              </a:rPr>
              <a:t>DISTRACT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DD8E9D-3F69-9D44-9C9A-0509250E9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21" y="5960028"/>
            <a:ext cx="1348804" cy="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04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6E83F8F90B1499D7B341A823B26E6" ma:contentTypeVersion="16" ma:contentTypeDescription="Create a new document." ma:contentTypeScope="" ma:versionID="f3d6e9cdb5ba792af9de4721aa0a15e8">
  <xsd:schema xmlns:xsd="http://www.w3.org/2001/XMLSchema" xmlns:xs="http://www.w3.org/2001/XMLSchema" xmlns:p="http://schemas.microsoft.com/office/2006/metadata/properties" xmlns:ns2="7f9d22db-6c92-4f9a-bbf1-679da3c313bc" xmlns:ns3="d022a453-ed52-4e36-911a-b6dcc46e6bf6" targetNamespace="http://schemas.microsoft.com/office/2006/metadata/properties" ma:root="true" ma:fieldsID="6da2d8ba59d4e963465ff1a947e6f755" ns2:_="" ns3:_="">
    <xsd:import namespace="7f9d22db-6c92-4f9a-bbf1-679da3c313bc"/>
    <xsd:import namespace="d022a453-ed52-4e36-911a-b6dcc46e6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9d22db-6c92-4f9a-bbf1-679da3c313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8afafd8-9f7e-41ef-9757-3264a724b3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2a453-ed52-4e36-911a-b6dcc46e6bf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6951ec-1245-4765-895c-7076cdba4048}" ma:internalName="TaxCatchAll" ma:showField="CatchAllData" ma:web="d022a453-ed52-4e36-911a-b6dcc46e6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9d22db-6c92-4f9a-bbf1-679da3c313bc">
      <Terms xmlns="http://schemas.microsoft.com/office/infopath/2007/PartnerControls"/>
    </lcf76f155ced4ddcb4097134ff3c332f>
    <TaxCatchAll xmlns="d022a453-ed52-4e36-911a-b6dcc46e6bf6" xsi:nil="true"/>
  </documentManagement>
</p:properties>
</file>

<file path=customXml/itemProps1.xml><?xml version="1.0" encoding="utf-8"?>
<ds:datastoreItem xmlns:ds="http://schemas.openxmlformats.org/officeDocument/2006/customXml" ds:itemID="{774FC03D-B5EB-4587-B542-CDBEE5B382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DA81F7-80EF-4EF6-9711-D7AFD05EC97C}"/>
</file>

<file path=customXml/itemProps3.xml><?xml version="1.0" encoding="utf-8"?>
<ds:datastoreItem xmlns:ds="http://schemas.openxmlformats.org/officeDocument/2006/customXml" ds:itemID="{11A36D4C-63E0-485A-9E0C-C02B50E57AF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908</Words>
  <Application>Microsoft Office PowerPoint</Application>
  <PresentationFormat>Widescreen</PresentationFormat>
  <Paragraphs>171</Paragraphs>
  <Slides>26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Higher Education </vt:lpstr>
      <vt:lpstr>PowerPoint Presentation</vt:lpstr>
      <vt:lpstr>Identifying Sexual Misconduct </vt:lpstr>
      <vt:lpstr>Sexual Misconduct</vt:lpstr>
      <vt:lpstr>Sexual Misconduct Definitions</vt:lpstr>
      <vt:lpstr>Campus Resources</vt:lpstr>
      <vt:lpstr>PowerPoint Presentation</vt:lpstr>
      <vt:lpstr>PowerPoint Presentation</vt:lpstr>
      <vt:lpstr>DISTRACT</vt:lpstr>
      <vt:lpstr>BE DIRECT</vt:lpstr>
      <vt:lpstr>Getting Out of An Uncomfortable  Situation</vt:lpstr>
      <vt:lpstr>PowerPoint Presentation</vt:lpstr>
      <vt:lpstr>Definition of Consent* </vt:lpstr>
      <vt:lpstr>Three Parts of Consent</vt:lpstr>
      <vt:lpstr>PowerPoint Presentation</vt:lpstr>
      <vt:lpstr>Asking for Consent</vt:lpstr>
      <vt:lpstr>PowerPoint Presentation</vt:lpstr>
      <vt:lpstr>Helping a Friend</vt:lpstr>
      <vt:lpstr>Helping a Friend</vt:lpstr>
      <vt:lpstr>Helping a Friend</vt:lpstr>
      <vt:lpstr>PowerPoint Presentation</vt:lpstr>
      <vt:lpstr>PowerPoint Presentation</vt:lpstr>
      <vt:lpstr>Campus Resources</vt:lpstr>
      <vt:lpstr>PowerPoint Presentation</vt:lpstr>
      <vt:lpstr>Healthy Relationships</vt:lpstr>
      <vt:lpstr>Campus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Alcohol and Other Drugs Higher Education</dc:title>
  <dc:creator>Leah Howell</dc:creator>
  <cp:lastModifiedBy>Jimmy  Crocco</cp:lastModifiedBy>
  <cp:revision>39</cp:revision>
  <dcterms:created xsi:type="dcterms:W3CDTF">2021-04-05T12:50:29Z</dcterms:created>
  <dcterms:modified xsi:type="dcterms:W3CDTF">2022-03-23T15:14:53Z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0x010100FF96E83F8F90B1499D7B341A823B26E6</vt:lpwstr>
  </property>
</Properties>
</file>