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11" r:id="rId3"/>
    <p:sldId id="288" r:id="rId4"/>
    <p:sldId id="316" r:id="rId5"/>
    <p:sldId id="315" r:id="rId6"/>
    <p:sldId id="317" r:id="rId7"/>
    <p:sldId id="318" r:id="rId8"/>
    <p:sldId id="293" r:id="rId9"/>
    <p:sldId id="320" r:id="rId10"/>
    <p:sldId id="321" r:id="rId11"/>
    <p:sldId id="322" r:id="rId12"/>
    <p:sldId id="323" r:id="rId13"/>
    <p:sldId id="324" r:id="rId14"/>
    <p:sldId id="325" r:id="rId15"/>
    <p:sldId id="3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5ABB65-5463-1A3F-94EB-01738F2335DD}" v="754" dt="2022-02-03T21:00:16.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5" autoAdjust="0"/>
    <p:restoredTop sz="95261" autoAdjust="0"/>
  </p:normalViewPr>
  <p:slideViewPr>
    <p:cSldViewPr snapToGrid="0">
      <p:cViewPr varScale="1">
        <p:scale>
          <a:sx n="60" d="100"/>
          <a:sy n="60" d="100"/>
        </p:scale>
        <p:origin x="7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51E4F-EFA6-4F6B-9299-5B1C2DCCBC03}"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9468BB14-A4F8-4BDE-B705-E6999965615C}">
      <dgm:prSet phldr="0"/>
      <dgm:spPr/>
      <dgm:t>
        <a:bodyPr/>
        <a:lstStyle/>
        <a:p>
          <a:pPr rtl="0"/>
          <a:r>
            <a:rPr lang="en-US" dirty="0">
              <a:latin typeface="Calibri Light" panose="020F0302020204030204"/>
            </a:rPr>
            <a:t> </a:t>
          </a:r>
          <a:r>
            <a:rPr lang="en-US" i="1" dirty="0">
              <a:latin typeface="Calibri Light" panose="020F0302020204030204"/>
            </a:rPr>
            <a:t>Response with reflection:</a:t>
          </a:r>
          <a:endParaRPr lang="en-US" i="1" dirty="0"/>
        </a:p>
      </dgm:t>
    </dgm:pt>
    <dgm:pt modelId="{D8975152-393E-4370-82F3-B3EBC9F013D2}" type="parTrans" cxnId="{1AD65AB6-A825-4656-ABD8-14F1D97EB03A}">
      <dgm:prSet/>
      <dgm:spPr/>
      <dgm:t>
        <a:bodyPr/>
        <a:lstStyle/>
        <a:p>
          <a:endParaRPr lang="en-US"/>
        </a:p>
      </dgm:t>
    </dgm:pt>
    <dgm:pt modelId="{407C8D05-6348-4F98-8587-EE25FD9CBA58}" type="sibTrans" cxnId="{1AD65AB6-A825-4656-ABD8-14F1D97EB03A}">
      <dgm:prSet/>
      <dgm:spPr/>
      <dgm:t>
        <a:bodyPr/>
        <a:lstStyle/>
        <a:p>
          <a:endParaRPr lang="en-US"/>
        </a:p>
      </dgm:t>
    </dgm:pt>
    <dgm:pt modelId="{80D4BAF9-7D30-429D-8D2C-712A329606DE}">
      <dgm:prSet/>
      <dgm:spPr/>
      <dgm:t>
        <a:bodyPr/>
        <a:lstStyle/>
        <a:p>
          <a:r>
            <a:rPr lang="en-US" dirty="0"/>
            <a:t>Person 2 – That is a lot of incoming demands the first thing in the morning, I can only image that was stressful...especially without that first cup of coffee.</a:t>
          </a:r>
        </a:p>
      </dgm:t>
    </dgm:pt>
    <dgm:pt modelId="{9DD9EE2F-FBD7-4D2E-888D-3174DAA08FA7}" type="parTrans" cxnId="{EEAF5562-B85E-4FF2-B983-02404174DAD3}">
      <dgm:prSet/>
      <dgm:spPr/>
      <dgm:t>
        <a:bodyPr/>
        <a:lstStyle/>
        <a:p>
          <a:endParaRPr lang="en-US"/>
        </a:p>
      </dgm:t>
    </dgm:pt>
    <dgm:pt modelId="{20B0CA64-E668-4D8C-B0D5-01D11EC54238}" type="sibTrans" cxnId="{EEAF5562-B85E-4FF2-B983-02404174DAD3}">
      <dgm:prSet/>
      <dgm:spPr/>
      <dgm:t>
        <a:bodyPr/>
        <a:lstStyle/>
        <a:p>
          <a:endParaRPr lang="en-US"/>
        </a:p>
      </dgm:t>
    </dgm:pt>
    <dgm:pt modelId="{EFD6CF03-7777-46C9-8239-A103D773D7BE}">
      <dgm:prSet phldr="0"/>
      <dgm:spPr/>
      <dgm:t>
        <a:bodyPr/>
        <a:lstStyle/>
        <a:p>
          <a:pPr rtl="0"/>
          <a:r>
            <a:rPr lang="en-US" dirty="0"/>
            <a:t>Person 1 - Today has been crazy, I had 15 new emails from students before I even had a chance to get a cup of coffee.</a:t>
          </a:r>
        </a:p>
      </dgm:t>
    </dgm:pt>
    <dgm:pt modelId="{BB57B803-07A9-4379-866E-CB2D6CA14F33}" type="parTrans" cxnId="{1C1033E5-949B-4A6F-98A7-06DBD2D5F52D}">
      <dgm:prSet/>
      <dgm:spPr/>
    </dgm:pt>
    <dgm:pt modelId="{D22461EE-0926-495B-A0D1-ED7C83B79E03}" type="sibTrans" cxnId="{1C1033E5-949B-4A6F-98A7-06DBD2D5F52D}">
      <dgm:prSet/>
      <dgm:spPr/>
    </dgm:pt>
    <dgm:pt modelId="{17D82940-F2ED-4008-A20D-B5CD1BA3DD98}" type="pres">
      <dgm:prSet presAssocID="{A6B51E4F-EFA6-4F6B-9299-5B1C2DCCBC03}" presName="linear" presStyleCnt="0">
        <dgm:presLayoutVars>
          <dgm:animLvl val="lvl"/>
          <dgm:resizeHandles val="exact"/>
        </dgm:presLayoutVars>
      </dgm:prSet>
      <dgm:spPr/>
    </dgm:pt>
    <dgm:pt modelId="{27BA0DA0-9C28-412E-8235-640E26901D2B}" type="pres">
      <dgm:prSet presAssocID="{EFD6CF03-7777-46C9-8239-A103D773D7BE}" presName="parentText" presStyleLbl="node1" presStyleIdx="0" presStyleCnt="3">
        <dgm:presLayoutVars>
          <dgm:chMax val="0"/>
          <dgm:bulletEnabled val="1"/>
        </dgm:presLayoutVars>
      </dgm:prSet>
      <dgm:spPr/>
    </dgm:pt>
    <dgm:pt modelId="{9E230FD3-4FA6-439F-B5D9-7BF5F6124B9A}" type="pres">
      <dgm:prSet presAssocID="{D22461EE-0926-495B-A0D1-ED7C83B79E03}" presName="spacer" presStyleCnt="0"/>
      <dgm:spPr/>
    </dgm:pt>
    <dgm:pt modelId="{41E029D7-6EC2-4E1A-8AFA-40249CEE8292}" type="pres">
      <dgm:prSet presAssocID="{9468BB14-A4F8-4BDE-B705-E6999965615C}" presName="parentText" presStyleLbl="node1" presStyleIdx="1" presStyleCnt="3">
        <dgm:presLayoutVars>
          <dgm:chMax val="0"/>
          <dgm:bulletEnabled val="1"/>
        </dgm:presLayoutVars>
      </dgm:prSet>
      <dgm:spPr/>
    </dgm:pt>
    <dgm:pt modelId="{D14A8035-D213-4536-A6A8-2B995579D797}" type="pres">
      <dgm:prSet presAssocID="{407C8D05-6348-4F98-8587-EE25FD9CBA58}" presName="spacer" presStyleCnt="0"/>
      <dgm:spPr/>
    </dgm:pt>
    <dgm:pt modelId="{B364E4C7-FD8C-4D9F-B58E-66E2F056AAAF}" type="pres">
      <dgm:prSet presAssocID="{80D4BAF9-7D30-429D-8D2C-712A329606DE}" presName="parentText" presStyleLbl="node1" presStyleIdx="2" presStyleCnt="3">
        <dgm:presLayoutVars>
          <dgm:chMax val="0"/>
          <dgm:bulletEnabled val="1"/>
        </dgm:presLayoutVars>
      </dgm:prSet>
      <dgm:spPr/>
    </dgm:pt>
  </dgm:ptLst>
  <dgm:cxnLst>
    <dgm:cxn modelId="{525EE811-3579-4648-B97E-84F5A63E6D98}" type="presOf" srcId="{EFD6CF03-7777-46C9-8239-A103D773D7BE}" destId="{27BA0DA0-9C28-412E-8235-640E26901D2B}" srcOrd="0" destOrd="0" presId="urn:microsoft.com/office/officeart/2005/8/layout/vList2"/>
    <dgm:cxn modelId="{1338213B-D546-465E-9AD2-0CD3568E9414}" type="presOf" srcId="{A6B51E4F-EFA6-4F6B-9299-5B1C2DCCBC03}" destId="{17D82940-F2ED-4008-A20D-B5CD1BA3DD98}" srcOrd="0" destOrd="0" presId="urn:microsoft.com/office/officeart/2005/8/layout/vList2"/>
    <dgm:cxn modelId="{EEAF5562-B85E-4FF2-B983-02404174DAD3}" srcId="{A6B51E4F-EFA6-4F6B-9299-5B1C2DCCBC03}" destId="{80D4BAF9-7D30-429D-8D2C-712A329606DE}" srcOrd="2" destOrd="0" parTransId="{9DD9EE2F-FBD7-4D2E-888D-3174DAA08FA7}" sibTransId="{20B0CA64-E668-4D8C-B0D5-01D11EC54238}"/>
    <dgm:cxn modelId="{1AD65AB6-A825-4656-ABD8-14F1D97EB03A}" srcId="{A6B51E4F-EFA6-4F6B-9299-5B1C2DCCBC03}" destId="{9468BB14-A4F8-4BDE-B705-E6999965615C}" srcOrd="1" destOrd="0" parTransId="{D8975152-393E-4370-82F3-B3EBC9F013D2}" sibTransId="{407C8D05-6348-4F98-8587-EE25FD9CBA58}"/>
    <dgm:cxn modelId="{9FF1E3C9-19EE-4A9D-BF35-008B11F540E7}" type="presOf" srcId="{9468BB14-A4F8-4BDE-B705-E6999965615C}" destId="{41E029D7-6EC2-4E1A-8AFA-40249CEE8292}" srcOrd="0" destOrd="0" presId="urn:microsoft.com/office/officeart/2005/8/layout/vList2"/>
    <dgm:cxn modelId="{1C1033E5-949B-4A6F-98A7-06DBD2D5F52D}" srcId="{A6B51E4F-EFA6-4F6B-9299-5B1C2DCCBC03}" destId="{EFD6CF03-7777-46C9-8239-A103D773D7BE}" srcOrd="0" destOrd="0" parTransId="{BB57B803-07A9-4379-866E-CB2D6CA14F33}" sibTransId="{D22461EE-0926-495B-A0D1-ED7C83B79E03}"/>
    <dgm:cxn modelId="{E44F6DEE-F6D1-4573-9D8F-97C5BF01247F}" type="presOf" srcId="{80D4BAF9-7D30-429D-8D2C-712A329606DE}" destId="{B364E4C7-FD8C-4D9F-B58E-66E2F056AAAF}" srcOrd="0" destOrd="0" presId="urn:microsoft.com/office/officeart/2005/8/layout/vList2"/>
    <dgm:cxn modelId="{56DCD3A4-2412-4B4F-965B-033119A95221}" type="presParOf" srcId="{17D82940-F2ED-4008-A20D-B5CD1BA3DD98}" destId="{27BA0DA0-9C28-412E-8235-640E26901D2B}" srcOrd="0" destOrd="0" presId="urn:microsoft.com/office/officeart/2005/8/layout/vList2"/>
    <dgm:cxn modelId="{16EBDDF6-BC3D-40EF-B30D-B051BD145E7F}" type="presParOf" srcId="{17D82940-F2ED-4008-A20D-B5CD1BA3DD98}" destId="{9E230FD3-4FA6-439F-B5D9-7BF5F6124B9A}" srcOrd="1" destOrd="0" presId="urn:microsoft.com/office/officeart/2005/8/layout/vList2"/>
    <dgm:cxn modelId="{8AFBE90A-071A-46C9-BA08-EBA46B2EDB17}" type="presParOf" srcId="{17D82940-F2ED-4008-A20D-B5CD1BA3DD98}" destId="{41E029D7-6EC2-4E1A-8AFA-40249CEE8292}" srcOrd="2" destOrd="0" presId="urn:microsoft.com/office/officeart/2005/8/layout/vList2"/>
    <dgm:cxn modelId="{B105EE56-94F8-40E0-BA56-62B45C881162}" type="presParOf" srcId="{17D82940-F2ED-4008-A20D-B5CD1BA3DD98}" destId="{D14A8035-D213-4536-A6A8-2B995579D797}" srcOrd="3" destOrd="0" presId="urn:microsoft.com/office/officeart/2005/8/layout/vList2"/>
    <dgm:cxn modelId="{36493ECF-6DFA-4021-BE5B-C3302905E972}" type="presParOf" srcId="{17D82940-F2ED-4008-A20D-B5CD1BA3DD98}" destId="{B364E4C7-FD8C-4D9F-B58E-66E2F056AAAF}"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A0DA0-9C28-412E-8235-640E26901D2B}">
      <dsp:nvSpPr>
        <dsp:cNvPr id="0" name=""/>
        <dsp:cNvSpPr/>
      </dsp:nvSpPr>
      <dsp:spPr>
        <a:xfrm>
          <a:off x="0" y="53972"/>
          <a:ext cx="6900512" cy="1761398"/>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Person 1 - Today has been crazy, I had 15 new emails from students before I even had a chance to get a cup of coffee.</a:t>
          </a:r>
        </a:p>
      </dsp:txBody>
      <dsp:txXfrm>
        <a:off x="85984" y="139956"/>
        <a:ext cx="6728544" cy="1589430"/>
      </dsp:txXfrm>
    </dsp:sp>
    <dsp:sp modelId="{41E029D7-6EC2-4E1A-8AFA-40249CEE8292}">
      <dsp:nvSpPr>
        <dsp:cNvPr id="0" name=""/>
        <dsp:cNvSpPr/>
      </dsp:nvSpPr>
      <dsp:spPr>
        <a:xfrm>
          <a:off x="0" y="1887371"/>
          <a:ext cx="6900512" cy="1761398"/>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latin typeface="Calibri Light" panose="020F0302020204030204"/>
            </a:rPr>
            <a:t> </a:t>
          </a:r>
          <a:r>
            <a:rPr lang="en-US" sz="2500" i="1" kern="1200" dirty="0">
              <a:latin typeface="Calibri Light" panose="020F0302020204030204"/>
            </a:rPr>
            <a:t>Response with reflection:</a:t>
          </a:r>
          <a:endParaRPr lang="en-US" sz="2500" i="1" kern="1200" dirty="0"/>
        </a:p>
      </dsp:txBody>
      <dsp:txXfrm>
        <a:off x="85984" y="1973355"/>
        <a:ext cx="6728544" cy="1589430"/>
      </dsp:txXfrm>
    </dsp:sp>
    <dsp:sp modelId="{B364E4C7-FD8C-4D9F-B58E-66E2F056AAAF}">
      <dsp:nvSpPr>
        <dsp:cNvPr id="0" name=""/>
        <dsp:cNvSpPr/>
      </dsp:nvSpPr>
      <dsp:spPr>
        <a:xfrm>
          <a:off x="0" y="3720769"/>
          <a:ext cx="6900512" cy="1761398"/>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Person 2 – That is a lot of incoming demands the first thing in the morning, I can only image that was stressful...especially without that first cup of coffee.</a:t>
          </a:r>
        </a:p>
      </dsp:txBody>
      <dsp:txXfrm>
        <a:off x="85984" y="3806753"/>
        <a:ext cx="6728544" cy="15894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45BB3-A33C-4A24-8499-25556E55AD0D}"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B19A9-E896-470F-B1EF-DA2B3655215F}" type="slidenum">
              <a:rPr lang="en-US" smtClean="0"/>
              <a:t>‹#›</a:t>
            </a:fld>
            <a:endParaRPr lang="en-US"/>
          </a:p>
        </p:txBody>
      </p:sp>
    </p:spTree>
    <p:extLst>
      <p:ext uri="{BB962C8B-B14F-4D97-AF65-F5344CB8AC3E}">
        <p14:creationId xmlns:p14="http://schemas.microsoft.com/office/powerpoint/2010/main" val="261487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B19A9-E896-470F-B1EF-DA2B3655215F}" type="slidenum">
              <a:rPr lang="en-US" smtClean="0"/>
              <a:t>1</a:t>
            </a:fld>
            <a:endParaRPr lang="en-US"/>
          </a:p>
        </p:txBody>
      </p:sp>
    </p:spTree>
    <p:extLst>
      <p:ext uri="{BB962C8B-B14F-4D97-AF65-F5344CB8AC3E}">
        <p14:creationId xmlns:p14="http://schemas.microsoft.com/office/powerpoint/2010/main" val="1326883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10</a:t>
            </a:fld>
            <a:endParaRPr lang="en-US"/>
          </a:p>
        </p:txBody>
      </p:sp>
    </p:spTree>
    <p:extLst>
      <p:ext uri="{BB962C8B-B14F-4D97-AF65-F5344CB8AC3E}">
        <p14:creationId xmlns:p14="http://schemas.microsoft.com/office/powerpoint/2010/main" val="2598227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11</a:t>
            </a:fld>
            <a:endParaRPr lang="en-US"/>
          </a:p>
        </p:txBody>
      </p:sp>
    </p:spTree>
    <p:extLst>
      <p:ext uri="{BB962C8B-B14F-4D97-AF65-F5344CB8AC3E}">
        <p14:creationId xmlns:p14="http://schemas.microsoft.com/office/powerpoint/2010/main" val="122981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12</a:t>
            </a:fld>
            <a:endParaRPr lang="en-US"/>
          </a:p>
        </p:txBody>
      </p:sp>
    </p:spTree>
    <p:extLst>
      <p:ext uri="{BB962C8B-B14F-4D97-AF65-F5344CB8AC3E}">
        <p14:creationId xmlns:p14="http://schemas.microsoft.com/office/powerpoint/2010/main" val="756001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13</a:t>
            </a:fld>
            <a:endParaRPr lang="en-US"/>
          </a:p>
        </p:txBody>
      </p:sp>
    </p:spTree>
    <p:extLst>
      <p:ext uri="{BB962C8B-B14F-4D97-AF65-F5344CB8AC3E}">
        <p14:creationId xmlns:p14="http://schemas.microsoft.com/office/powerpoint/2010/main" val="320773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14</a:t>
            </a:fld>
            <a:endParaRPr lang="en-US"/>
          </a:p>
        </p:txBody>
      </p:sp>
    </p:spTree>
    <p:extLst>
      <p:ext uri="{BB962C8B-B14F-4D97-AF65-F5344CB8AC3E}">
        <p14:creationId xmlns:p14="http://schemas.microsoft.com/office/powerpoint/2010/main" val="1780551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15</a:t>
            </a:fld>
            <a:endParaRPr lang="en-US"/>
          </a:p>
        </p:txBody>
      </p:sp>
    </p:spTree>
    <p:extLst>
      <p:ext uri="{BB962C8B-B14F-4D97-AF65-F5344CB8AC3E}">
        <p14:creationId xmlns:p14="http://schemas.microsoft.com/office/powerpoint/2010/main" val="126250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2</a:t>
            </a:fld>
            <a:endParaRPr lang="en-US"/>
          </a:p>
        </p:txBody>
      </p:sp>
    </p:spTree>
    <p:extLst>
      <p:ext uri="{BB962C8B-B14F-4D97-AF65-F5344CB8AC3E}">
        <p14:creationId xmlns:p14="http://schemas.microsoft.com/office/powerpoint/2010/main" val="155974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3</a:t>
            </a:fld>
            <a:endParaRPr lang="en-US"/>
          </a:p>
        </p:txBody>
      </p:sp>
    </p:spTree>
    <p:extLst>
      <p:ext uri="{BB962C8B-B14F-4D97-AF65-F5344CB8AC3E}">
        <p14:creationId xmlns:p14="http://schemas.microsoft.com/office/powerpoint/2010/main" val="82876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4</a:t>
            </a:fld>
            <a:endParaRPr lang="en-US"/>
          </a:p>
        </p:txBody>
      </p:sp>
    </p:spTree>
    <p:extLst>
      <p:ext uri="{BB962C8B-B14F-4D97-AF65-F5344CB8AC3E}">
        <p14:creationId xmlns:p14="http://schemas.microsoft.com/office/powerpoint/2010/main" val="301448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5</a:t>
            </a:fld>
            <a:endParaRPr lang="en-US"/>
          </a:p>
        </p:txBody>
      </p:sp>
    </p:spTree>
    <p:extLst>
      <p:ext uri="{BB962C8B-B14F-4D97-AF65-F5344CB8AC3E}">
        <p14:creationId xmlns:p14="http://schemas.microsoft.com/office/powerpoint/2010/main" val="2712860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6</a:t>
            </a:fld>
            <a:endParaRPr lang="en-US"/>
          </a:p>
        </p:txBody>
      </p:sp>
    </p:spTree>
    <p:extLst>
      <p:ext uri="{BB962C8B-B14F-4D97-AF65-F5344CB8AC3E}">
        <p14:creationId xmlns:p14="http://schemas.microsoft.com/office/powerpoint/2010/main" val="592480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7</a:t>
            </a:fld>
            <a:endParaRPr lang="en-US"/>
          </a:p>
        </p:txBody>
      </p:sp>
    </p:spTree>
    <p:extLst>
      <p:ext uri="{BB962C8B-B14F-4D97-AF65-F5344CB8AC3E}">
        <p14:creationId xmlns:p14="http://schemas.microsoft.com/office/powerpoint/2010/main" val="164398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8</a:t>
            </a:fld>
            <a:endParaRPr lang="en-US"/>
          </a:p>
        </p:txBody>
      </p:sp>
    </p:spTree>
    <p:extLst>
      <p:ext uri="{BB962C8B-B14F-4D97-AF65-F5344CB8AC3E}">
        <p14:creationId xmlns:p14="http://schemas.microsoft.com/office/powerpoint/2010/main" val="409058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9</a:t>
            </a:fld>
            <a:endParaRPr lang="en-US"/>
          </a:p>
        </p:txBody>
      </p:sp>
    </p:spTree>
    <p:extLst>
      <p:ext uri="{BB962C8B-B14F-4D97-AF65-F5344CB8AC3E}">
        <p14:creationId xmlns:p14="http://schemas.microsoft.com/office/powerpoint/2010/main" val="412043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09D5E-C565-47E3-AF93-18ADDD1685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9C63B7-10E5-4AC4-806E-87F851FF2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AFF9B8-53F8-4035-992A-366C95129C93}"/>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5" name="Footer Placeholder 4">
            <a:extLst>
              <a:ext uri="{FF2B5EF4-FFF2-40B4-BE49-F238E27FC236}">
                <a16:creationId xmlns:a16="http://schemas.microsoft.com/office/drawing/2014/main" id="{D11FC9CC-2775-434F-993D-EB620679F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138BA-25CB-4233-BC93-9C8D1F13E8BA}"/>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374917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0608-471E-4B7A-8828-590B7740F8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5883DE-439B-4D43-8E9C-669F3E5DBA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79A38-E023-417F-AE89-4D393EAB3D2D}"/>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5" name="Footer Placeholder 4">
            <a:extLst>
              <a:ext uri="{FF2B5EF4-FFF2-40B4-BE49-F238E27FC236}">
                <a16:creationId xmlns:a16="http://schemas.microsoft.com/office/drawing/2014/main" id="{0AE564BA-9FFD-44DE-A950-F804E6AEB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C56D0-F57B-4C2A-AC75-A7D173E25135}"/>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201173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33D76-8559-4030-9A2E-788D12965A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35DA50-9A34-4444-96A3-91B854E62A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A0168-983D-497E-851E-10CB07E1B27D}"/>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5" name="Footer Placeholder 4">
            <a:extLst>
              <a:ext uri="{FF2B5EF4-FFF2-40B4-BE49-F238E27FC236}">
                <a16:creationId xmlns:a16="http://schemas.microsoft.com/office/drawing/2014/main" id="{8816CA74-C145-4E16-9EDC-D8F0D4177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E7374-5378-46F9-A97D-8491BAF6A14F}"/>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413045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0290-F8EC-4858-8D40-A1C9FA947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9628AE-6E39-4005-9378-913C74B3D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7DFEB-CF3A-49D0-9C7F-D42C35F072C7}"/>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5" name="Footer Placeholder 4">
            <a:extLst>
              <a:ext uri="{FF2B5EF4-FFF2-40B4-BE49-F238E27FC236}">
                <a16:creationId xmlns:a16="http://schemas.microsoft.com/office/drawing/2014/main" id="{D5F1DBEC-BCAA-4A59-A259-D4883CA38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9FCB4-5894-4381-AEA0-D0D1AF6CA24B}"/>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258671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C7D8-0B15-4855-98D7-EB1B8F996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FD0E8F-4113-434D-ADF4-4C2F596264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0361A-98CD-49FC-AEDC-061931FAFC8A}"/>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5" name="Footer Placeholder 4">
            <a:extLst>
              <a:ext uri="{FF2B5EF4-FFF2-40B4-BE49-F238E27FC236}">
                <a16:creationId xmlns:a16="http://schemas.microsoft.com/office/drawing/2014/main" id="{AF0EE229-5363-41ED-AF46-10876C8FB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AB7E2-A67D-491B-9AD9-527855F64C1B}"/>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137310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2682-1768-47DF-ADE0-A3AC6E2D1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76096-42C6-4346-A6E4-85FF886BA2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562A33-4F84-4C6C-89CC-A30B710888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86D0F6-FECB-4001-9747-CEEB7B74A040}"/>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6" name="Footer Placeholder 5">
            <a:extLst>
              <a:ext uri="{FF2B5EF4-FFF2-40B4-BE49-F238E27FC236}">
                <a16:creationId xmlns:a16="http://schemas.microsoft.com/office/drawing/2014/main" id="{525644CF-6AC9-40EE-9062-4F931EB0A3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4A155C-9AF9-4215-971B-A21EDCA75A80}"/>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192654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5B4D-917F-4A5A-8B3E-AE95241729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DAEE4A-9D34-4825-A8A9-A5D029581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EFFBF4-E15D-4E43-B392-31B5930CC0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9C0293-AF65-45A2-8017-7FF95580D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9DC71-E801-441F-A535-8B85F4EA73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0E6F2A-E9DE-4CFD-85DB-7809F9157B6C}"/>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8" name="Footer Placeholder 7">
            <a:extLst>
              <a:ext uri="{FF2B5EF4-FFF2-40B4-BE49-F238E27FC236}">
                <a16:creationId xmlns:a16="http://schemas.microsoft.com/office/drawing/2014/main" id="{5672A0AB-5918-4086-9555-295E9B7BC7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580E78-1CF7-4717-A451-B13A32CC01D7}"/>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212090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4537-653C-48DC-A840-86B0031563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82C13-FB59-45D3-9BCC-FAAAF79E7042}"/>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4" name="Footer Placeholder 3">
            <a:extLst>
              <a:ext uri="{FF2B5EF4-FFF2-40B4-BE49-F238E27FC236}">
                <a16:creationId xmlns:a16="http://schemas.microsoft.com/office/drawing/2014/main" id="{D378C0EC-02CF-436F-B4A0-43E1E62C67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83DFDD-BF78-468D-8138-B0E855FEFD29}"/>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285605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B75263-6A99-41DE-ADA5-5DDF8C677E11}"/>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3" name="Footer Placeholder 2">
            <a:extLst>
              <a:ext uri="{FF2B5EF4-FFF2-40B4-BE49-F238E27FC236}">
                <a16:creationId xmlns:a16="http://schemas.microsoft.com/office/drawing/2014/main" id="{BD67353C-E507-40F5-8028-5F5110B1D5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DAE292-55D5-466E-8EA4-1AAA2F4E4FE3}"/>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10642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C4EC-66C5-49AA-97D7-A2E11E910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13DE46-3EA6-4B5D-BAE4-92A1E3940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DAB24C-EC5B-476E-8C90-ED080E78C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9F3E8-C04E-4749-B615-E48DC3487052}"/>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6" name="Footer Placeholder 5">
            <a:extLst>
              <a:ext uri="{FF2B5EF4-FFF2-40B4-BE49-F238E27FC236}">
                <a16:creationId xmlns:a16="http://schemas.microsoft.com/office/drawing/2014/main" id="{AF6CDDBF-DD1A-4A46-91E8-2058F1D63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595A7-B1CF-40BD-8EB6-BAA6651591A1}"/>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267985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306C-C2A5-4ECC-AD62-3D10263670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8580F9-15FF-4D2D-986D-979C11E2FE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7FE782-31C0-4589-B8CA-AFC30E422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FA6667-0D05-445F-AAD6-A4BE5CCA46D1}"/>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6" name="Footer Placeholder 5">
            <a:extLst>
              <a:ext uri="{FF2B5EF4-FFF2-40B4-BE49-F238E27FC236}">
                <a16:creationId xmlns:a16="http://schemas.microsoft.com/office/drawing/2014/main" id="{D990F8B4-96EC-40EC-9905-16B0E0E7F3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30DB5-6B15-4680-97A5-E3CF1198A40B}"/>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1892700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4B66DB-FF6E-428F-BA5B-4FED0A75D5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FE033-ED99-4ECA-BA5C-5B5346C9A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CDC7C-7294-472A-91BF-38301C20B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40FF1-5FBA-4C6B-9FA6-2473587371C3}" type="datetimeFigureOut">
              <a:rPr lang="en-US" smtClean="0"/>
              <a:t>3/2/2022</a:t>
            </a:fld>
            <a:endParaRPr lang="en-US"/>
          </a:p>
        </p:txBody>
      </p:sp>
      <p:sp>
        <p:nvSpPr>
          <p:cNvPr id="5" name="Footer Placeholder 4">
            <a:extLst>
              <a:ext uri="{FF2B5EF4-FFF2-40B4-BE49-F238E27FC236}">
                <a16:creationId xmlns:a16="http://schemas.microsoft.com/office/drawing/2014/main" id="{A740DF1A-FEE0-4E18-A5C3-0C24AD804A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A663B6-490A-49FB-9987-A1A12C7414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2F742-3077-4B84-8662-7559CCED435A}" type="slidenum">
              <a:rPr lang="en-US" smtClean="0"/>
              <a:t>‹#›</a:t>
            </a:fld>
            <a:endParaRPr lang="en-US"/>
          </a:p>
        </p:txBody>
      </p:sp>
    </p:spTree>
    <p:extLst>
      <p:ext uri="{BB962C8B-B14F-4D97-AF65-F5344CB8AC3E}">
        <p14:creationId xmlns:p14="http://schemas.microsoft.com/office/powerpoint/2010/main" val="591567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talking to a person&#10;&#10;Description automatically generated with medium confidence">
            <a:extLst>
              <a:ext uri="{FF2B5EF4-FFF2-40B4-BE49-F238E27FC236}">
                <a16:creationId xmlns:a16="http://schemas.microsoft.com/office/drawing/2014/main" id="{05A6120B-752A-2049-A084-CD31A804E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0"/>
            <a:ext cx="12214494" cy="6096000"/>
          </a:xfrm>
          <a:prstGeom prst="rect">
            <a:avLst/>
          </a:prstGeom>
        </p:spPr>
      </p:pic>
      <p:sp>
        <p:nvSpPr>
          <p:cNvPr id="10" name="Rectangle 9">
            <a:extLst>
              <a:ext uri="{FF2B5EF4-FFF2-40B4-BE49-F238E27FC236}">
                <a16:creationId xmlns:a16="http://schemas.microsoft.com/office/drawing/2014/main" id="{CF3E31F1-10F2-3A4E-9E0A-D74A657F6A51}"/>
              </a:ext>
            </a:extLst>
          </p:cNvPr>
          <p:cNvSpPr/>
          <p:nvPr/>
        </p:nvSpPr>
        <p:spPr>
          <a:xfrm>
            <a:off x="22494" y="0"/>
            <a:ext cx="12192000" cy="6386383"/>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0A4BF3-8F36-4A77-971B-BEA16900088B}"/>
              </a:ext>
            </a:extLst>
          </p:cNvPr>
          <p:cNvSpPr>
            <a:spLocks noGrp="1"/>
          </p:cNvSpPr>
          <p:nvPr>
            <p:ph type="ctrTitle"/>
          </p:nvPr>
        </p:nvSpPr>
        <p:spPr>
          <a:xfrm>
            <a:off x="896449" y="3284311"/>
            <a:ext cx="8774243" cy="819151"/>
          </a:xfrm>
        </p:spPr>
        <p:txBody>
          <a:bodyPr anchor="t">
            <a:noAutofit/>
          </a:bodyPr>
          <a:lstStyle/>
          <a:p>
            <a:pPr algn="l"/>
            <a:r>
              <a:rPr lang="en-US" sz="4800" b="0" u="none" strike="noStrike" dirty="0">
                <a:solidFill>
                  <a:schemeClr val="bg1"/>
                </a:solidFill>
                <a:effectLst/>
                <a:latin typeface="Gordita" pitchFamily="2" charset="77"/>
                <a:cs typeface="Gordita" pitchFamily="2" charset="77"/>
              </a:rPr>
              <a:t>Welcome</a:t>
            </a:r>
            <a:br>
              <a:rPr lang="en-US" sz="4800" b="0" u="none" strike="noStrike" dirty="0">
                <a:solidFill>
                  <a:schemeClr val="bg1"/>
                </a:solidFill>
                <a:effectLst/>
                <a:latin typeface="Gordita" pitchFamily="2" charset="77"/>
                <a:cs typeface="Gordita" pitchFamily="2" charset="77"/>
              </a:rPr>
            </a:br>
            <a:endParaRPr lang="en-US" sz="4800" dirty="0">
              <a:solidFill>
                <a:schemeClr val="bg1"/>
              </a:solidFill>
              <a:latin typeface="Gordita" pitchFamily="2" charset="77"/>
              <a:cs typeface="Gordita" pitchFamily="2" charset="77"/>
            </a:endParaRPr>
          </a:p>
        </p:txBody>
      </p:sp>
      <p:sp>
        <p:nvSpPr>
          <p:cNvPr id="11" name="Rectangle 10">
            <a:extLst>
              <a:ext uri="{FF2B5EF4-FFF2-40B4-BE49-F238E27FC236}">
                <a16:creationId xmlns:a16="http://schemas.microsoft.com/office/drawing/2014/main" id="{6ECD87AE-9992-BE4B-9B9F-F2A587BA398B}"/>
              </a:ext>
            </a:extLst>
          </p:cNvPr>
          <p:cNvSpPr/>
          <p:nvPr/>
        </p:nvSpPr>
        <p:spPr>
          <a:xfrm>
            <a:off x="0" y="6096000"/>
            <a:ext cx="12192000" cy="76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1D3034A4-8346-7643-A9E7-0ED30683B6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3571" y="5044190"/>
            <a:ext cx="2616554" cy="566920"/>
          </a:xfrm>
          <a:prstGeom prst="rect">
            <a:avLst/>
          </a:prstGeom>
        </p:spPr>
      </p:pic>
      <p:pic>
        <p:nvPicPr>
          <p:cNvPr id="13" name="Picture 12" descr="A screenshot of a video game&#10;&#10;Description automatically generated with medium confidence">
            <a:extLst>
              <a:ext uri="{FF2B5EF4-FFF2-40B4-BE49-F238E27FC236}">
                <a16:creationId xmlns:a16="http://schemas.microsoft.com/office/drawing/2014/main" id="{85B19454-A41A-C84F-AF76-9798A6F1A0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053" y="1401391"/>
            <a:ext cx="3104188" cy="787894"/>
          </a:xfrm>
          <a:prstGeom prst="rect">
            <a:avLst/>
          </a:prstGeom>
        </p:spPr>
      </p:pic>
    </p:spTree>
    <p:extLst>
      <p:ext uri="{BB962C8B-B14F-4D97-AF65-F5344CB8AC3E}">
        <p14:creationId xmlns:p14="http://schemas.microsoft.com/office/powerpoint/2010/main" val="334126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0E72A3E-69EB-954B-8DA3-7A504122EDB2}"/>
              </a:ext>
            </a:extLst>
          </p:cNvPr>
          <p:cNvSpPr txBox="1">
            <a:spLocks/>
          </p:cNvSpPr>
          <p:nvPr/>
        </p:nvSpPr>
        <p:spPr>
          <a:xfrm>
            <a:off x="635000" y="640823"/>
            <a:ext cx="3418659"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sz="4000" kern="1200" dirty="0">
                <a:solidFill>
                  <a:srgbClr val="0070C0"/>
                </a:solidFill>
                <a:latin typeface="Gordita"/>
              </a:rPr>
              <a:t>Reflections</a:t>
            </a:r>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pic>
        <p:nvPicPr>
          <p:cNvPr id="7" name="Picture 6">
            <a:extLst>
              <a:ext uri="{FF2B5EF4-FFF2-40B4-BE49-F238E27FC236}">
                <a16:creationId xmlns:a16="http://schemas.microsoft.com/office/drawing/2014/main" id="{8DD6A8EB-D2FD-A649-9D87-FBC7F3F5C9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3826" y="6080082"/>
            <a:ext cx="1345971" cy="341630"/>
          </a:xfrm>
          <a:prstGeom prst="rect">
            <a:avLst/>
          </a:prstGeom>
        </p:spPr>
      </p:pic>
      <p:graphicFrame>
        <p:nvGraphicFramePr>
          <p:cNvPr id="12" name="Content Placeholder 2">
            <a:extLst>
              <a:ext uri="{FF2B5EF4-FFF2-40B4-BE49-F238E27FC236}">
                <a16:creationId xmlns:a16="http://schemas.microsoft.com/office/drawing/2014/main" id="{8FEFFD61-8ACE-47D1-92FE-80CBD8EB4C6A}"/>
              </a:ext>
            </a:extLst>
          </p:cNvPr>
          <p:cNvGraphicFramePr>
            <a:graphicFrameLocks noGrp="1"/>
          </p:cNvGraphicFramePr>
          <p:nvPr>
            <p:ph idx="1"/>
            <p:extLst>
              <p:ext uri="{D42A27DB-BD31-4B8C-83A1-F6EECF244321}">
                <p14:modId xmlns:p14="http://schemas.microsoft.com/office/powerpoint/2010/main" val="3664695711"/>
              </p:ext>
            </p:extLst>
          </p:nvPr>
        </p:nvGraphicFramePr>
        <p:xfrm>
          <a:off x="4648018" y="540181"/>
          <a:ext cx="6900512" cy="55361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1011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9" name="Title 1">
            <a:extLst>
              <a:ext uri="{FF2B5EF4-FFF2-40B4-BE49-F238E27FC236}">
                <a16:creationId xmlns:a16="http://schemas.microsoft.com/office/drawing/2014/main" id="{C0E72A3E-69EB-954B-8DA3-7A504122EDB2}"/>
              </a:ext>
            </a:extLst>
          </p:cNvPr>
          <p:cNvSpPr txBox="1">
            <a:spLocks/>
          </p:cNvSpPr>
          <p:nvPr/>
        </p:nvSpPr>
        <p:spPr>
          <a:xfrm>
            <a:off x="838200" y="752903"/>
            <a:ext cx="10515600" cy="1009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spcAft>
                <a:spcPts val="800"/>
              </a:spcAft>
            </a:pPr>
            <a:r>
              <a:rPr lang="en-US" sz="4000" dirty="0">
                <a:solidFill>
                  <a:schemeClr val="accent1"/>
                </a:solidFill>
                <a:latin typeface="Gordita" pitchFamily="2" charset="77"/>
                <a:ea typeface="Calibri" panose="020F0502020204030204" pitchFamily="34" charset="0"/>
                <a:cs typeface="Gordita" pitchFamily="2" charset="77"/>
              </a:rPr>
              <a:t>Suicidal Ideation and Referral</a:t>
            </a:r>
            <a:endParaRPr lang="en-US" sz="4000" dirty="0">
              <a:solidFill>
                <a:schemeClr val="accent1"/>
              </a:solidFill>
              <a:latin typeface="Gordita" pitchFamily="2" charset="77"/>
              <a:cs typeface="Gordita" pitchFamily="2" charset="77"/>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981974" y="1707892"/>
            <a:ext cx="10429336" cy="4380092"/>
          </a:xfrm>
        </p:spPr>
        <p:txBody>
          <a:bodyPr vert="horz" lIns="91440" tIns="45720" rIns="91440" bIns="45720" rtlCol="0" anchor="t">
            <a:normAutofit/>
          </a:bodyPr>
          <a:lstStyle/>
          <a:p>
            <a:pPr>
              <a:lnSpc>
                <a:spcPts val="2700"/>
              </a:lnSpc>
            </a:pPr>
            <a:r>
              <a:rPr lang="en-US" sz="2400" dirty="0">
                <a:solidFill>
                  <a:srgbClr val="0070C0"/>
                </a:solidFill>
                <a:latin typeface="Gordita"/>
                <a:cs typeface="Gordita" pitchFamily="2" charset="77"/>
              </a:rPr>
              <a:t>If you are ever concerned that a student may be having thoughts of suicide or self-harm it is always okay to ask. </a:t>
            </a:r>
            <a:br>
              <a:rPr lang="en-US" sz="2400" dirty="0">
                <a:latin typeface="Gordita"/>
                <a:cs typeface="Gordita" pitchFamily="2" charset="77"/>
              </a:rPr>
            </a:br>
            <a:endParaRPr lang="en-US" sz="2400">
              <a:solidFill>
                <a:srgbClr val="0070C0"/>
              </a:solidFill>
              <a:latin typeface="Gordita" pitchFamily="2" charset="77"/>
              <a:cs typeface="Gordita" pitchFamily="2" charset="77"/>
            </a:endParaRPr>
          </a:p>
          <a:p>
            <a:pPr>
              <a:lnSpc>
                <a:spcPts val="2700"/>
              </a:lnSpc>
            </a:pPr>
            <a:r>
              <a:rPr lang="en-US" sz="2400" dirty="0">
                <a:solidFill>
                  <a:srgbClr val="0070C0"/>
                </a:solidFill>
                <a:latin typeface="Gordita"/>
                <a:cs typeface="Gordita" pitchFamily="2" charset="77"/>
              </a:rPr>
              <a:t>It is okay to ask directly but be sure to maintain a non-judgmental tone. Asking a student if they are thinking about suicide is direct and does not imply any judgment. </a:t>
            </a:r>
            <a:br>
              <a:rPr lang="en-US" sz="2400" dirty="0">
                <a:latin typeface="Gordita"/>
                <a:cs typeface="Gordita" pitchFamily="2" charset="77"/>
              </a:rPr>
            </a:br>
            <a:endParaRPr lang="en-US" sz="2400" dirty="0">
              <a:solidFill>
                <a:srgbClr val="0070C0"/>
              </a:solidFill>
              <a:latin typeface="Gordita"/>
              <a:ea typeface="+mn-lt"/>
              <a:cs typeface="+mn-lt"/>
            </a:endParaRPr>
          </a:p>
          <a:p>
            <a:pPr>
              <a:lnSpc>
                <a:spcPts val="2700"/>
              </a:lnSpc>
            </a:pPr>
            <a:r>
              <a:rPr lang="en-US" sz="2400" dirty="0">
                <a:solidFill>
                  <a:srgbClr val="0070C0"/>
                </a:solidFill>
                <a:latin typeface="Gordita"/>
                <a:ea typeface="+mn-lt"/>
                <a:cs typeface="+mn-lt"/>
              </a:rPr>
              <a:t>Asking will not put the idea in their head. In fact, they might be relieved that someone asked them, and they can talk about it.</a:t>
            </a:r>
            <a:endParaRPr lang="en-US"/>
          </a:p>
          <a:p>
            <a:pPr marL="0" indent="0">
              <a:lnSpc>
                <a:spcPts val="2700"/>
              </a:lnSpc>
              <a:spcBef>
                <a:spcPts val="0"/>
              </a:spcBef>
              <a:spcAft>
                <a:spcPts val="800"/>
              </a:spcAft>
              <a:buNone/>
            </a:pPr>
            <a:endParaRPr lang="en-US" sz="2000" dirty="0">
              <a:solidFill>
                <a:schemeClr val="accent1"/>
              </a:solidFill>
              <a:latin typeface="Gordita" pitchFamily="2" charset="77"/>
              <a:cs typeface="Gordita" pitchFamily="2" charset="77"/>
            </a:endParaRPr>
          </a:p>
        </p:txBody>
      </p:sp>
      <p:pic>
        <p:nvPicPr>
          <p:cNvPr id="7" name="Picture 6">
            <a:extLst>
              <a:ext uri="{FF2B5EF4-FFF2-40B4-BE49-F238E27FC236}">
                <a16:creationId xmlns:a16="http://schemas.microsoft.com/office/drawing/2014/main" id="{5CF112C1-D8DC-7449-9E35-C3A8F0C74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2149510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474F679-6C13-534A-A048-82D7301E9C5A}"/>
              </a:ext>
            </a:extLst>
          </p:cNvPr>
          <p:cNvSpPr txBox="1">
            <a:spLocks/>
          </p:cNvSpPr>
          <p:nvPr/>
        </p:nvSpPr>
        <p:spPr>
          <a:xfrm>
            <a:off x="686834" y="1153572"/>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sz="4000" dirty="0">
                <a:solidFill>
                  <a:schemeClr val="bg1"/>
                </a:solidFill>
                <a:latin typeface="Gordita"/>
              </a:rPr>
              <a:t>Suicidal Ideation and Referral</a:t>
            </a:r>
            <a:endParaRPr lang="en-US" sz="4000" i="1">
              <a:solidFill>
                <a:schemeClr val="bg1"/>
              </a:solidFill>
              <a:latin typeface="Gordita"/>
              <a:cs typeface="Calibri Light"/>
            </a:endParaRPr>
          </a:p>
          <a:p>
            <a:pPr>
              <a:spcAft>
                <a:spcPts val="800"/>
              </a:spcAft>
            </a:pPr>
            <a:endParaRPr lang="en-US" sz="4000" dirty="0">
              <a:solidFill>
                <a:schemeClr val="bg1"/>
              </a:solidFill>
              <a:latin typeface="Gordita"/>
              <a:cs typeface="Calibri Light"/>
            </a:endParaRPr>
          </a:p>
          <a:p>
            <a:pPr>
              <a:spcAft>
                <a:spcPts val="800"/>
              </a:spcAft>
            </a:pPr>
            <a:r>
              <a:rPr lang="en-US" sz="4000" dirty="0">
                <a:solidFill>
                  <a:schemeClr val="bg1"/>
                </a:solidFill>
                <a:latin typeface="Gordita"/>
              </a:rPr>
              <a:t>Warning</a:t>
            </a:r>
            <a:r>
              <a:rPr lang="en-US" sz="4000" kern="1200" dirty="0">
                <a:solidFill>
                  <a:schemeClr val="bg1"/>
                </a:solidFill>
                <a:latin typeface="Gordita"/>
              </a:rPr>
              <a:t> Signs</a:t>
            </a:r>
            <a:endParaRPr lang="en-US" sz="4000" i="1" kern="1200" dirty="0">
              <a:solidFill>
                <a:schemeClr val="bg1"/>
              </a:solidFill>
              <a:latin typeface="Gordita"/>
              <a:cs typeface="Calibri Light"/>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4447308" y="591344"/>
            <a:ext cx="6906491" cy="5599996"/>
          </a:xfrm>
        </p:spPr>
        <p:txBody>
          <a:bodyPr vert="horz" lIns="91440" tIns="45720" rIns="91440" bIns="45720" rtlCol="0" anchor="ctr">
            <a:noAutofit/>
          </a:bodyPr>
          <a:lstStyle/>
          <a:p>
            <a:pPr marL="0" indent="0">
              <a:buNone/>
            </a:pPr>
            <a:endParaRPr lang="en-US" sz="1700" dirty="0">
              <a:cs typeface="Calibri"/>
            </a:endParaRPr>
          </a:p>
          <a:p>
            <a:pPr lvl="1"/>
            <a:r>
              <a:rPr lang="en-US" dirty="0">
                <a:solidFill>
                  <a:srgbClr val="0070C0"/>
                </a:solidFill>
                <a:latin typeface="Gordita"/>
              </a:rPr>
              <a:t>Expressing a desire to kill themselves or be dead</a:t>
            </a:r>
            <a:endParaRPr lang="en-US">
              <a:solidFill>
                <a:srgbClr val="0070C0"/>
              </a:solidFill>
              <a:latin typeface="Gordita"/>
              <a:cs typeface="Calibri"/>
            </a:endParaRPr>
          </a:p>
          <a:p>
            <a:endParaRPr lang="en-US" sz="2400" dirty="0">
              <a:solidFill>
                <a:srgbClr val="0070C0"/>
              </a:solidFill>
              <a:latin typeface="Gordita"/>
            </a:endParaRPr>
          </a:p>
          <a:p>
            <a:pPr lvl="1"/>
            <a:r>
              <a:rPr lang="en-US" dirty="0">
                <a:solidFill>
                  <a:srgbClr val="0070C0"/>
                </a:solidFill>
                <a:latin typeface="Gordita"/>
              </a:rPr>
              <a:t>Expressing feelings of hopelessness, helplessness, or futility</a:t>
            </a:r>
            <a:endParaRPr lang="en-US">
              <a:solidFill>
                <a:srgbClr val="0070C0"/>
              </a:solidFill>
              <a:latin typeface="Gordita"/>
              <a:cs typeface="Calibri"/>
            </a:endParaRPr>
          </a:p>
          <a:p>
            <a:endParaRPr lang="en-US" sz="2400" dirty="0">
              <a:solidFill>
                <a:srgbClr val="0070C0"/>
              </a:solidFill>
              <a:latin typeface="Gordita"/>
            </a:endParaRPr>
          </a:p>
          <a:p>
            <a:pPr lvl="1"/>
            <a:r>
              <a:rPr lang="en-US" dirty="0">
                <a:solidFill>
                  <a:srgbClr val="0070C0"/>
                </a:solidFill>
                <a:latin typeface="Gordita"/>
              </a:rPr>
              <a:t>Expressing feelings of alienation or isolation</a:t>
            </a:r>
            <a:endParaRPr lang="en-US">
              <a:solidFill>
                <a:srgbClr val="0070C0"/>
              </a:solidFill>
              <a:latin typeface="Gordita"/>
              <a:cs typeface="Calibri"/>
            </a:endParaRPr>
          </a:p>
          <a:p>
            <a:endParaRPr lang="en-US" sz="2400" dirty="0">
              <a:solidFill>
                <a:srgbClr val="0070C0"/>
              </a:solidFill>
              <a:latin typeface="Gordita"/>
            </a:endParaRPr>
          </a:p>
          <a:p>
            <a:pPr lvl="1"/>
            <a:r>
              <a:rPr lang="en-US" dirty="0">
                <a:solidFill>
                  <a:srgbClr val="0070C0"/>
                </a:solidFill>
                <a:ea typeface="+mn-lt"/>
                <a:cs typeface="+mn-lt"/>
              </a:rPr>
              <a:t>Verbal or written statements like, “Life isn’t worth living anymore,” or “People would be better off without me.”</a:t>
            </a:r>
            <a:br>
              <a:rPr lang="en-US" dirty="0">
                <a:latin typeface="Gordita"/>
              </a:rPr>
            </a:br>
            <a:endParaRPr lang="en-US" dirty="0">
              <a:solidFill>
                <a:srgbClr val="0070C0"/>
              </a:solidFill>
              <a:latin typeface="Gordita"/>
            </a:endParaRPr>
          </a:p>
          <a:p>
            <a:pPr lvl="1"/>
            <a:r>
              <a:rPr lang="en-US" dirty="0">
                <a:solidFill>
                  <a:srgbClr val="0070C0"/>
                </a:solidFill>
                <a:ea typeface="+mn-lt"/>
                <a:cs typeface="+mn-lt"/>
              </a:rPr>
              <a:t>Looking for a way to end their life</a:t>
            </a:r>
            <a:endParaRPr lang="en-US" dirty="0">
              <a:solidFill>
                <a:srgbClr val="0070C0"/>
              </a:solidFill>
              <a:latin typeface="Gordita"/>
              <a:cs typeface="Calibri"/>
            </a:endParaRPr>
          </a:p>
          <a:p>
            <a:pPr marL="0" marR="0">
              <a:spcBef>
                <a:spcPts val="0"/>
              </a:spcBef>
              <a:spcAft>
                <a:spcPts val="800"/>
              </a:spcAft>
            </a:pPr>
            <a:endParaRPr lang="en-US" sz="1700"/>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615" y="6139925"/>
            <a:ext cx="1585526" cy="458968"/>
          </a:xfrm>
          <a:prstGeom prst="rect">
            <a:avLst/>
          </a:prstGeom>
        </p:spPr>
      </p:pic>
      <p:pic>
        <p:nvPicPr>
          <p:cNvPr id="8" name="Picture 7">
            <a:extLst>
              <a:ext uri="{FF2B5EF4-FFF2-40B4-BE49-F238E27FC236}">
                <a16:creationId xmlns:a16="http://schemas.microsoft.com/office/drawing/2014/main" id="{1C7B3529-ADBB-B24E-904E-6DF4E6939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487" y="6195101"/>
            <a:ext cx="1345971" cy="341630"/>
          </a:xfrm>
          <a:prstGeom prst="rect">
            <a:avLst/>
          </a:prstGeom>
        </p:spPr>
      </p:pic>
    </p:spTree>
    <p:extLst>
      <p:ext uri="{BB962C8B-B14F-4D97-AF65-F5344CB8AC3E}">
        <p14:creationId xmlns:p14="http://schemas.microsoft.com/office/powerpoint/2010/main" val="225753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46A837C3-38BB-234E-A30E-86C0D09A3AE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sz="4000" kern="1200" dirty="0">
                <a:solidFill>
                  <a:srgbClr val="0070C0"/>
                </a:solidFill>
                <a:latin typeface="Gordita"/>
              </a:rPr>
              <a:t>Suicidal Ideation and Referral</a:t>
            </a:r>
            <a:r>
              <a:rPr lang="en-US" sz="4000" i="1" dirty="0">
                <a:solidFill>
                  <a:srgbClr val="0070C0"/>
                </a:solidFill>
                <a:latin typeface="Gordita"/>
              </a:rPr>
              <a:t> </a:t>
            </a:r>
            <a:endParaRPr lang="en-US" sz="4000" i="1" kern="1200" dirty="0">
              <a:solidFill>
                <a:srgbClr val="0070C0"/>
              </a:solidFill>
              <a:latin typeface="Gordita"/>
              <a:cs typeface="Calibri Light"/>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1053860" y="1581210"/>
            <a:ext cx="10515600" cy="4351338"/>
          </a:xfrm>
        </p:spPr>
        <p:txBody>
          <a:bodyPr vert="horz" lIns="91440" tIns="45720" rIns="91440" bIns="45720" rtlCol="0" anchor="t">
            <a:normAutofit/>
          </a:bodyPr>
          <a:lstStyle/>
          <a:p>
            <a:pPr marL="0" indent="0">
              <a:buNone/>
            </a:pPr>
            <a:r>
              <a:rPr lang="en-US" sz="2400" dirty="0">
                <a:solidFill>
                  <a:srgbClr val="0070C0"/>
                </a:solidFill>
                <a:latin typeface="Gordita"/>
              </a:rPr>
              <a:t>Referral</a:t>
            </a:r>
            <a:br>
              <a:rPr lang="en-US" sz="2400" dirty="0">
                <a:latin typeface="Gordita"/>
              </a:rPr>
            </a:br>
            <a:endParaRPr lang="en-US" sz="2400">
              <a:solidFill>
                <a:srgbClr val="0070C0"/>
              </a:solidFill>
              <a:latin typeface="Gordita"/>
              <a:cs typeface="Calibri"/>
            </a:endParaRPr>
          </a:p>
          <a:p>
            <a:pPr marL="0" indent="0">
              <a:buNone/>
            </a:pPr>
            <a:r>
              <a:rPr lang="en-US" sz="2400" i="1" dirty="0">
                <a:solidFill>
                  <a:srgbClr val="0070C0"/>
                </a:solidFill>
                <a:latin typeface="Gordita"/>
              </a:rPr>
              <a:t>We invite you to work with your mental health team to edit this</a:t>
            </a:r>
            <a:br>
              <a:rPr lang="en-US" sz="2400" i="1" dirty="0">
                <a:latin typeface="Gordita"/>
              </a:rPr>
            </a:br>
            <a:r>
              <a:rPr lang="en-US" sz="2400" i="1" dirty="0">
                <a:solidFill>
                  <a:srgbClr val="0070C0"/>
                </a:solidFill>
                <a:latin typeface="Gordita"/>
              </a:rPr>
              <a:t>section, to include the process and resources for your campus. </a:t>
            </a:r>
            <a:br>
              <a:rPr lang="en-US" sz="2400" i="1" dirty="0">
                <a:latin typeface="Gordita"/>
              </a:rPr>
            </a:br>
            <a:r>
              <a:rPr lang="en-US" sz="2400" i="1" dirty="0">
                <a:solidFill>
                  <a:srgbClr val="0070C0"/>
                </a:solidFill>
                <a:latin typeface="Gordita"/>
              </a:rPr>
              <a:t>   </a:t>
            </a:r>
          </a:p>
          <a:p>
            <a:pPr marL="0" indent="0">
              <a:buNone/>
            </a:pPr>
            <a:r>
              <a:rPr lang="en-US" sz="2400" i="1" dirty="0">
                <a:solidFill>
                  <a:srgbClr val="0070C0"/>
                </a:solidFill>
                <a:latin typeface="Gordita"/>
              </a:rPr>
              <a:t>Review the campus process and then have participants practice</a:t>
            </a:r>
            <a:br>
              <a:rPr lang="en-US" sz="2400" i="1" dirty="0">
                <a:latin typeface="Gordita"/>
              </a:rPr>
            </a:br>
            <a:r>
              <a:rPr lang="en-US" sz="2400" i="1" dirty="0">
                <a:solidFill>
                  <a:srgbClr val="0070C0"/>
                </a:solidFill>
                <a:latin typeface="Gordita"/>
              </a:rPr>
              <a:t>asking the question and making a warm handoff.</a:t>
            </a:r>
            <a:endParaRPr lang="en-US" sz="2400" i="1" dirty="0">
              <a:solidFill>
                <a:srgbClr val="0070C0"/>
              </a:solidFill>
              <a:latin typeface="Gordita"/>
              <a:cs typeface="Calibri"/>
            </a:endParaRPr>
          </a:p>
          <a:p>
            <a:pPr marL="0" marR="0" indent="0">
              <a:spcBef>
                <a:spcPts val="0"/>
              </a:spcBef>
              <a:spcAft>
                <a:spcPts val="800"/>
              </a:spcAft>
              <a:buNone/>
            </a:pPr>
            <a:endParaRPr lang="en-US" i="1">
              <a:cs typeface="Calibri" panose="020F0502020204030204"/>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19" y="6139925"/>
            <a:ext cx="1585526" cy="458968"/>
          </a:xfrm>
          <a:prstGeom prst="rect">
            <a:avLst/>
          </a:prstGeom>
        </p:spPr>
      </p:pic>
      <p:pic>
        <p:nvPicPr>
          <p:cNvPr id="8" name="Picture 7">
            <a:extLst>
              <a:ext uri="{FF2B5EF4-FFF2-40B4-BE49-F238E27FC236}">
                <a16:creationId xmlns:a16="http://schemas.microsoft.com/office/drawing/2014/main" id="{60116C1C-456C-FE4C-9397-06E831275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2905273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6A837C3-38BB-234E-A30E-86C0D09A3AE8}"/>
              </a:ext>
            </a:extLst>
          </p:cNvPr>
          <p:cNvSpPr txBox="1">
            <a:spLocks/>
          </p:cNvSpPr>
          <p:nvPr/>
        </p:nvSpPr>
        <p:spPr>
          <a:xfrm>
            <a:off x="1171074" y="1396686"/>
            <a:ext cx="3240506" cy="40646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kern="1200" dirty="0">
                <a:solidFill>
                  <a:srgbClr val="FFFFFF"/>
                </a:solidFill>
                <a:latin typeface="Gordita"/>
              </a:rPr>
              <a:t>Recap</a:t>
            </a: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5370153" y="1526033"/>
            <a:ext cx="5536397" cy="3935281"/>
          </a:xfrm>
        </p:spPr>
        <p:txBody>
          <a:bodyPr vert="horz" lIns="91440" tIns="45720" rIns="91440" bIns="45720" rtlCol="0" anchor="t">
            <a:normAutofit/>
          </a:bodyPr>
          <a:lstStyle/>
          <a:p>
            <a:pPr lvl="1"/>
            <a:r>
              <a:rPr lang="en-US" dirty="0">
                <a:solidFill>
                  <a:srgbClr val="0070C0"/>
                </a:solidFill>
                <a:latin typeface="Gordita"/>
              </a:rPr>
              <a:t>Specific Neutral Observations</a:t>
            </a:r>
            <a:br>
              <a:rPr lang="en-US" dirty="0">
                <a:latin typeface="Gordita"/>
              </a:rPr>
            </a:br>
            <a:endParaRPr lang="en-US">
              <a:solidFill>
                <a:srgbClr val="0070C0"/>
              </a:solidFill>
              <a:latin typeface="Gordita"/>
              <a:cs typeface="Calibri"/>
            </a:endParaRPr>
          </a:p>
          <a:p>
            <a:pPr lvl="1"/>
            <a:r>
              <a:rPr lang="en-US" dirty="0">
                <a:solidFill>
                  <a:srgbClr val="0070C0"/>
                </a:solidFill>
                <a:latin typeface="Gordita"/>
              </a:rPr>
              <a:t>Reflections</a:t>
            </a:r>
            <a:br>
              <a:rPr lang="en-US" dirty="0">
                <a:latin typeface="Gordita"/>
              </a:rPr>
            </a:br>
            <a:endParaRPr lang="en-US">
              <a:solidFill>
                <a:srgbClr val="0070C0"/>
              </a:solidFill>
              <a:latin typeface="Gordita"/>
              <a:cs typeface="Calibri"/>
            </a:endParaRPr>
          </a:p>
          <a:p>
            <a:pPr lvl="1"/>
            <a:r>
              <a:rPr lang="en-US" dirty="0">
                <a:solidFill>
                  <a:srgbClr val="0070C0"/>
                </a:solidFill>
                <a:latin typeface="Gordita"/>
              </a:rPr>
              <a:t>Suicidal Ideation</a:t>
            </a:r>
            <a:br>
              <a:rPr lang="en-US" dirty="0">
                <a:latin typeface="Gordita"/>
              </a:rPr>
            </a:br>
            <a:endParaRPr lang="en-US">
              <a:solidFill>
                <a:srgbClr val="0070C0"/>
              </a:solidFill>
              <a:latin typeface="Gordita"/>
              <a:cs typeface="Calibri"/>
            </a:endParaRPr>
          </a:p>
          <a:p>
            <a:pPr lvl="1"/>
            <a:r>
              <a:rPr lang="en-US" dirty="0">
                <a:solidFill>
                  <a:srgbClr val="0070C0"/>
                </a:solidFill>
                <a:latin typeface="Gordita"/>
              </a:rPr>
              <a:t>Connecting with Support</a:t>
            </a:r>
            <a:br>
              <a:rPr lang="en-US" dirty="0"/>
            </a:br>
            <a:endParaRPr lang="en-US"/>
          </a:p>
          <a:p>
            <a:pPr marL="0" marR="0">
              <a:spcBef>
                <a:spcPts val="0"/>
              </a:spcBef>
              <a:spcAft>
                <a:spcPts val="800"/>
              </a:spcAft>
            </a:pPr>
            <a:endParaRPr lang="en-US"/>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pic>
        <p:nvPicPr>
          <p:cNvPr id="8" name="Picture 7">
            <a:extLst>
              <a:ext uri="{FF2B5EF4-FFF2-40B4-BE49-F238E27FC236}">
                <a16:creationId xmlns:a16="http://schemas.microsoft.com/office/drawing/2014/main" id="{3C4143FC-6D08-0F43-9AE6-CE5349F35D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36295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wo people sitting at a table&#10;&#10;Description automatically generated with low confidence">
            <a:extLst>
              <a:ext uri="{FF2B5EF4-FFF2-40B4-BE49-F238E27FC236}">
                <a16:creationId xmlns:a16="http://schemas.microsoft.com/office/drawing/2014/main" id="{1FE3FB0B-EEB4-2343-8B28-6FA0BD4827ED}"/>
              </a:ext>
            </a:extLst>
          </p:cNvPr>
          <p:cNvPicPr>
            <a:picLocks noChangeAspect="1"/>
          </p:cNvPicPr>
          <p:nvPr/>
        </p:nvPicPr>
        <p:blipFill rotWithShape="1">
          <a:blip r:embed="rId3">
            <a:extLst>
              <a:ext uri="{28A0092B-C50C-407E-A947-70E740481C1C}">
                <a14:useLocalDpi xmlns:a14="http://schemas.microsoft.com/office/drawing/2010/main" val="0"/>
              </a:ext>
            </a:extLst>
          </a:blip>
          <a:srcRect l="6469" r="1291"/>
          <a:stretch/>
        </p:blipFill>
        <p:spPr>
          <a:xfrm>
            <a:off x="0" y="0"/>
            <a:ext cx="12192000" cy="6596742"/>
          </a:xfrm>
          <a:prstGeom prst="rect">
            <a:avLst/>
          </a:prstGeom>
        </p:spPr>
      </p:pic>
      <p:sp>
        <p:nvSpPr>
          <p:cNvPr id="7" name="Rectangle 6">
            <a:extLst>
              <a:ext uri="{FF2B5EF4-FFF2-40B4-BE49-F238E27FC236}">
                <a16:creationId xmlns:a16="http://schemas.microsoft.com/office/drawing/2014/main" id="{CF548EEA-7317-7E43-8357-AC4947A52748}"/>
              </a:ext>
            </a:extLst>
          </p:cNvPr>
          <p:cNvSpPr/>
          <p:nvPr/>
        </p:nvSpPr>
        <p:spPr>
          <a:xfrm>
            <a:off x="0" y="-1"/>
            <a:ext cx="12192000" cy="6596743"/>
          </a:xfrm>
          <a:prstGeom prst="rect">
            <a:avLst/>
          </a:prstGeom>
          <a:solidFill>
            <a:schemeClr val="accent1">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ipart&#10;&#10;Description automatically generated">
            <a:extLst>
              <a:ext uri="{FF2B5EF4-FFF2-40B4-BE49-F238E27FC236}">
                <a16:creationId xmlns:a16="http://schemas.microsoft.com/office/drawing/2014/main" id="{0E0C791F-83D7-B043-8EA5-7FED735F8E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5332" y="5746363"/>
            <a:ext cx="2616554" cy="566920"/>
          </a:xfrm>
          <a:prstGeom prst="rect">
            <a:avLst/>
          </a:prstGeom>
        </p:spPr>
      </p:pic>
      <p:pic>
        <p:nvPicPr>
          <p:cNvPr id="18" name="Picture 17" descr="A screenshot of a video game&#10;&#10;Description automatically generated with medium confidence">
            <a:extLst>
              <a:ext uri="{FF2B5EF4-FFF2-40B4-BE49-F238E27FC236}">
                <a16:creationId xmlns:a16="http://schemas.microsoft.com/office/drawing/2014/main" id="{F45D8D24-CC26-8F4F-BA4C-F1158F9559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8605" y="2659104"/>
            <a:ext cx="4309190" cy="1093744"/>
          </a:xfrm>
          <a:prstGeom prst="rect">
            <a:avLst/>
          </a:prstGeom>
        </p:spPr>
      </p:pic>
    </p:spTree>
    <p:extLst>
      <p:ext uri="{BB962C8B-B14F-4D97-AF65-F5344CB8AC3E}">
        <p14:creationId xmlns:p14="http://schemas.microsoft.com/office/powerpoint/2010/main" val="212790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165651-2C9C-4A27-82A4-09014EEA51C0}"/>
              </a:ext>
            </a:extLst>
          </p:cNvPr>
          <p:cNvSpPr>
            <a:spLocks noGrp="1"/>
          </p:cNvSpPr>
          <p:nvPr>
            <p:ph type="title"/>
          </p:nvPr>
        </p:nvSpPr>
        <p:spPr>
          <a:xfrm>
            <a:off x="686834" y="1153572"/>
            <a:ext cx="3401683" cy="4461163"/>
          </a:xfrm>
        </p:spPr>
        <p:txBody>
          <a:bodyPr>
            <a:normAutofit/>
          </a:bodyPr>
          <a:lstStyle/>
          <a:p>
            <a:r>
              <a:rPr lang="en-US" sz="4000" dirty="0">
                <a:solidFill>
                  <a:srgbClr val="FFFFFF"/>
                </a:solidFill>
                <a:latin typeface="Gordita"/>
                <a:cs typeface="Gordita" pitchFamily="2" charset="77"/>
              </a:rPr>
              <a:t>Shared Expectations &amp; Ground Rules </a:t>
            </a:r>
            <a:endParaRPr lang="en-US">
              <a:solidFill>
                <a:srgbClr val="FFFFFF"/>
              </a:solidFill>
              <a:latin typeface="Gordita" pitchFamily="2" charset="77"/>
              <a:cs typeface="Gordita" pitchFamily="2" charset="77"/>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3F83A8-9C09-42F5-A6D3-031FFCA33032}"/>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solidFill>
                  <a:srgbClr val="0070C0"/>
                </a:solidFill>
                <a:latin typeface="Gordita"/>
                <a:cs typeface="Gordita" pitchFamily="2" charset="77"/>
              </a:rPr>
              <a:t>It’s important that each participant is given the time to express the full range of thoughts and/or ideas before someone responds. </a:t>
            </a:r>
          </a:p>
          <a:p>
            <a:pPr marL="0" indent="0">
              <a:buNone/>
            </a:pPr>
            <a:endParaRPr lang="en-US" dirty="0">
              <a:solidFill>
                <a:srgbClr val="0070C0"/>
              </a:solidFill>
              <a:latin typeface="Gordita" pitchFamily="2" charset="77"/>
              <a:cs typeface="Gordita" pitchFamily="2" charset="77"/>
            </a:endParaRPr>
          </a:p>
          <a:p>
            <a:r>
              <a:rPr lang="en-US" dirty="0">
                <a:solidFill>
                  <a:srgbClr val="0070C0"/>
                </a:solidFill>
                <a:latin typeface="Gordita"/>
                <a:cs typeface="Gordita" pitchFamily="2" charset="77"/>
              </a:rPr>
              <a:t>Share from your own experiences.</a:t>
            </a:r>
            <a:br>
              <a:rPr lang="en-US" dirty="0">
                <a:latin typeface="Gordita" pitchFamily="2" charset="77"/>
                <a:cs typeface="Gordita" pitchFamily="2" charset="77"/>
              </a:rPr>
            </a:br>
            <a:endParaRPr lang="en-US" dirty="0">
              <a:solidFill>
                <a:srgbClr val="0070C0"/>
              </a:solidFill>
              <a:latin typeface="Gordita" pitchFamily="2" charset="77"/>
              <a:cs typeface="Gordita" pitchFamily="2" charset="77"/>
            </a:endParaRPr>
          </a:p>
          <a:p>
            <a:r>
              <a:rPr lang="en-US" dirty="0">
                <a:solidFill>
                  <a:srgbClr val="0070C0"/>
                </a:solidFill>
                <a:latin typeface="Gordita"/>
                <a:cs typeface="Gordita" pitchFamily="2" charset="77"/>
              </a:rPr>
              <a:t>It’s important that the group agrees to confidentiality. What is said in the group remains in the group.</a:t>
            </a:r>
            <a:endParaRPr lang="en-US" dirty="0">
              <a:solidFill>
                <a:srgbClr val="0070C0"/>
              </a:solidFill>
              <a:latin typeface="Gordita" pitchFamily="2" charset="77"/>
              <a:cs typeface="Gordita" pitchFamily="2" charset="77"/>
            </a:endParaRPr>
          </a:p>
          <a:p>
            <a:pPr marL="0" marR="0" indent="0">
              <a:spcBef>
                <a:spcPts val="0"/>
              </a:spcBef>
              <a:spcAft>
                <a:spcPts val="800"/>
              </a:spcAft>
              <a:buNone/>
            </a:pPr>
            <a:endParaRPr lang="en-US">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332" y="6125548"/>
            <a:ext cx="1585526" cy="458968"/>
          </a:xfrm>
          <a:prstGeom prst="rect">
            <a:avLst/>
          </a:prstGeom>
        </p:spPr>
      </p:pic>
      <p:pic>
        <p:nvPicPr>
          <p:cNvPr id="7" name="Picture 6">
            <a:extLst>
              <a:ext uri="{FF2B5EF4-FFF2-40B4-BE49-F238E27FC236}">
                <a16:creationId xmlns:a16="http://schemas.microsoft.com/office/drawing/2014/main" id="{73D70614-6A17-7F4C-8F8A-8D2D166EA5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1977" y="6180724"/>
            <a:ext cx="1345971" cy="341630"/>
          </a:xfrm>
          <a:prstGeom prst="rect">
            <a:avLst/>
          </a:prstGeom>
        </p:spPr>
      </p:pic>
    </p:spTree>
    <p:extLst>
      <p:ext uri="{BB962C8B-B14F-4D97-AF65-F5344CB8AC3E}">
        <p14:creationId xmlns:p14="http://schemas.microsoft.com/office/powerpoint/2010/main" val="337340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1171074" y="1396686"/>
            <a:ext cx="3240506" cy="4064628"/>
          </a:xfrm>
        </p:spPr>
        <p:txBody>
          <a:bodyPr>
            <a:normAutofit/>
          </a:bodyPr>
          <a:lstStyle/>
          <a:p>
            <a:pPr marL="0" marR="0">
              <a:spcBef>
                <a:spcPts val="0"/>
              </a:spcBef>
              <a:spcAft>
                <a:spcPts val="800"/>
              </a:spcAft>
            </a:pPr>
            <a:r>
              <a:rPr lang="en-US" sz="4000" dirty="0">
                <a:solidFill>
                  <a:srgbClr val="FFFFFF"/>
                </a:solidFill>
                <a:effectLst/>
                <a:latin typeface="Gordita"/>
                <a:ea typeface="Calibri" panose="020F0502020204030204" pitchFamily="34" charset="0"/>
                <a:cs typeface="Gordita" pitchFamily="2" charset="77"/>
              </a:rPr>
              <a:t>Initial Reflections</a:t>
            </a:r>
            <a:endParaRPr lang="en-US" sz="4000" dirty="0">
              <a:solidFill>
                <a:srgbClr val="FFFFFF"/>
              </a:solidFill>
              <a:latin typeface="Gordita"/>
              <a:cs typeface="Gordita" pitchFamily="2" charset="77"/>
            </a:endParaRP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095B9F64-BEF8-0E4E-A5F2-F2A0D1830EF0}"/>
              </a:ext>
            </a:extLst>
          </p:cNvPr>
          <p:cNvSpPr>
            <a:spLocks noGrp="1"/>
          </p:cNvSpPr>
          <p:nvPr>
            <p:ph idx="1"/>
          </p:nvPr>
        </p:nvSpPr>
        <p:spPr>
          <a:xfrm>
            <a:off x="5370153" y="1065958"/>
            <a:ext cx="5536397" cy="4797922"/>
          </a:xfrm>
        </p:spPr>
        <p:txBody>
          <a:bodyPr vert="horz" lIns="91440" tIns="45720" rIns="91440" bIns="45720" rtlCol="0" anchor="t">
            <a:normAutofit/>
          </a:bodyPr>
          <a:lstStyle/>
          <a:p>
            <a:pPr marL="0" indent="0">
              <a:buNone/>
            </a:pPr>
            <a:r>
              <a:rPr lang="en-US" sz="2400" dirty="0">
                <a:solidFill>
                  <a:srgbClr val="0070C0"/>
                </a:solidFill>
                <a:latin typeface="Gordita Medium"/>
                <a:cs typeface="Gordita Medium" pitchFamily="2" charset="77"/>
              </a:rPr>
              <a:t>Q1: </a:t>
            </a:r>
            <a:endParaRPr lang="en-US" sz="2400" dirty="0">
              <a:solidFill>
                <a:srgbClr val="0070C0"/>
              </a:solidFill>
              <a:latin typeface="Gordita Medium" pitchFamily="2" charset="77"/>
              <a:cs typeface="Gordita Medium" pitchFamily="2" charset="77"/>
            </a:endParaRPr>
          </a:p>
          <a:p>
            <a:pPr marL="0" indent="0">
              <a:buNone/>
            </a:pPr>
            <a:r>
              <a:rPr lang="en-US" sz="2400" dirty="0">
                <a:solidFill>
                  <a:srgbClr val="0070C0"/>
                </a:solidFill>
                <a:latin typeface="Gordita"/>
                <a:cs typeface="Gordita" pitchFamily="2" charset="77"/>
              </a:rPr>
              <a:t>What surprised you about the information shared? </a:t>
            </a:r>
          </a:p>
          <a:p>
            <a:pPr marL="0" indent="0">
              <a:buNone/>
            </a:pPr>
            <a:endParaRPr lang="en-US" sz="2400" dirty="0">
              <a:solidFill>
                <a:srgbClr val="0070C0"/>
              </a:solidFill>
              <a:latin typeface="Gordita" pitchFamily="2" charset="77"/>
              <a:cs typeface="Gordita" pitchFamily="2" charset="77"/>
            </a:endParaRPr>
          </a:p>
          <a:p>
            <a:pPr marL="0" indent="0">
              <a:buNone/>
            </a:pPr>
            <a:r>
              <a:rPr lang="en-US" sz="2400" dirty="0">
                <a:solidFill>
                  <a:srgbClr val="0070C0"/>
                </a:solidFill>
                <a:latin typeface="Gordita"/>
                <a:cs typeface="Gordita Medium" pitchFamily="2" charset="77"/>
              </a:rPr>
              <a:t>Q2:</a:t>
            </a:r>
            <a:r>
              <a:rPr lang="en-US" sz="2400" dirty="0">
                <a:solidFill>
                  <a:srgbClr val="0070C0"/>
                </a:solidFill>
                <a:latin typeface="Gordita Medium"/>
                <a:cs typeface="Gordita Medium" pitchFamily="2" charset="77"/>
              </a:rPr>
              <a:t> </a:t>
            </a:r>
            <a:endParaRPr lang="en-US" sz="2400" dirty="0">
              <a:solidFill>
                <a:srgbClr val="0070C0"/>
              </a:solidFill>
              <a:latin typeface="Gordita Medium" pitchFamily="2" charset="77"/>
              <a:cs typeface="Gordita Medium" pitchFamily="2" charset="77"/>
            </a:endParaRPr>
          </a:p>
          <a:p>
            <a:pPr marL="0" indent="0">
              <a:buNone/>
            </a:pPr>
            <a:r>
              <a:rPr lang="en-US" sz="2400" dirty="0">
                <a:solidFill>
                  <a:srgbClr val="0070C0"/>
                </a:solidFill>
                <a:latin typeface="Gordita"/>
                <a:cs typeface="Gordita" pitchFamily="2" charset="77"/>
              </a:rPr>
              <a:t>Can you share any real-life examples of students that you have seen in distress (no names)? </a:t>
            </a:r>
            <a:endParaRPr lang="en-US" sz="2400" dirty="0">
              <a:solidFill>
                <a:srgbClr val="0070C0"/>
              </a:solidFill>
              <a:latin typeface="Gordita" pitchFamily="2" charset="77"/>
              <a:cs typeface="Gordita" pitchFamily="2" charset="77"/>
            </a:endParaRPr>
          </a:p>
          <a:p>
            <a:pPr marL="0" indent="0">
              <a:buNone/>
            </a:pPr>
            <a:endParaRPr lang="en-US" sz="2400" dirty="0">
              <a:solidFill>
                <a:srgbClr val="0070C0"/>
              </a:solidFill>
              <a:latin typeface="Gordita" pitchFamily="2" charset="77"/>
              <a:cs typeface="Gordita" pitchFamily="2" charset="77"/>
            </a:endParaRPr>
          </a:p>
          <a:p>
            <a:pPr marL="0" indent="0">
              <a:buNone/>
            </a:pPr>
            <a:r>
              <a:rPr lang="en-US" sz="2400" dirty="0">
                <a:solidFill>
                  <a:srgbClr val="0070C0"/>
                </a:solidFill>
                <a:latin typeface="Gordita"/>
                <a:cs typeface="Gordita" pitchFamily="2" charset="77"/>
              </a:rPr>
              <a:t>If so, what signs referenced in the modules stood out for you?</a:t>
            </a:r>
          </a:p>
          <a:p>
            <a:pPr marL="0" marR="0" indent="0">
              <a:spcBef>
                <a:spcPts val="0"/>
              </a:spcBef>
              <a:spcAft>
                <a:spcPts val="800"/>
              </a:spcAft>
              <a:buNone/>
            </a:pPr>
            <a:endParaRPr lang="en-US" sz="2400">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pic>
        <p:nvPicPr>
          <p:cNvPr id="12" name="Picture 11">
            <a:extLst>
              <a:ext uri="{FF2B5EF4-FFF2-40B4-BE49-F238E27FC236}">
                <a16:creationId xmlns:a16="http://schemas.microsoft.com/office/drawing/2014/main" id="{1EDC800B-44A6-3248-A9AA-5C6CE5AA6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780246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1171074" y="1396686"/>
            <a:ext cx="3240506" cy="4064628"/>
          </a:xfrm>
        </p:spPr>
        <p:txBody>
          <a:bodyPr>
            <a:normAutofit/>
          </a:bodyPr>
          <a:lstStyle/>
          <a:p>
            <a:pPr marL="0" marR="0">
              <a:spcBef>
                <a:spcPts val="0"/>
              </a:spcBef>
              <a:spcAft>
                <a:spcPts val="800"/>
              </a:spcAft>
            </a:pPr>
            <a:r>
              <a:rPr lang="en-US" sz="4000" dirty="0">
                <a:solidFill>
                  <a:srgbClr val="FFFFFF"/>
                </a:solidFill>
                <a:latin typeface="Gordita"/>
                <a:cs typeface="Gordita" pitchFamily="2" charset="77"/>
              </a:rPr>
              <a:t>Initial Reflections</a:t>
            </a: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095B9F64-BEF8-0E4E-A5F2-F2A0D1830EF0}"/>
              </a:ext>
            </a:extLst>
          </p:cNvPr>
          <p:cNvSpPr>
            <a:spLocks noGrp="1"/>
          </p:cNvSpPr>
          <p:nvPr>
            <p:ph idx="1"/>
          </p:nvPr>
        </p:nvSpPr>
        <p:spPr>
          <a:xfrm>
            <a:off x="5370153" y="1526033"/>
            <a:ext cx="5536397" cy="3935281"/>
          </a:xfrm>
        </p:spPr>
        <p:txBody>
          <a:bodyPr vert="horz" lIns="91440" tIns="45720" rIns="91440" bIns="45720" rtlCol="0" anchor="t">
            <a:normAutofit/>
          </a:bodyPr>
          <a:lstStyle/>
          <a:p>
            <a:pPr marL="0" indent="0">
              <a:buNone/>
            </a:pPr>
            <a:r>
              <a:rPr lang="en-US" dirty="0">
                <a:solidFill>
                  <a:srgbClr val="0070C0"/>
                </a:solidFill>
                <a:ea typeface="+mn-lt"/>
                <a:cs typeface="+mn-lt"/>
              </a:rPr>
              <a:t>Q3: </a:t>
            </a:r>
            <a:endParaRPr lang="en-US" dirty="0">
              <a:solidFill>
                <a:srgbClr val="0070C0"/>
              </a:solidFill>
              <a:latin typeface="Gordita"/>
              <a:cs typeface="+mn-lt"/>
            </a:endParaRPr>
          </a:p>
          <a:p>
            <a:pPr marL="0" indent="0">
              <a:buNone/>
            </a:pPr>
            <a:r>
              <a:rPr lang="en-US" dirty="0">
                <a:solidFill>
                  <a:srgbClr val="0070C0"/>
                </a:solidFill>
                <a:latin typeface="Gordita"/>
                <a:cs typeface="Gordita" pitchFamily="2" charset="77"/>
              </a:rPr>
              <a:t>If you had one question about helping students in distress you want to make sure we cover, what would it be?</a:t>
            </a:r>
            <a:endParaRPr lang="en-US" dirty="0">
              <a:solidFill>
                <a:srgbClr val="0070C0"/>
              </a:solidFill>
              <a:latin typeface="Gordita"/>
            </a:endParaRPr>
          </a:p>
          <a:p>
            <a:pPr marL="0" marR="0" indent="0">
              <a:spcBef>
                <a:spcPts val="0"/>
              </a:spcBef>
              <a:spcAft>
                <a:spcPts val="800"/>
              </a:spcAft>
              <a:buNone/>
            </a:pPr>
            <a:endParaRPr lang="en-US">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pic>
        <p:nvPicPr>
          <p:cNvPr id="7" name="Picture 6">
            <a:extLst>
              <a:ext uri="{FF2B5EF4-FFF2-40B4-BE49-F238E27FC236}">
                <a16:creationId xmlns:a16="http://schemas.microsoft.com/office/drawing/2014/main" id="{BC23C887-7286-8E43-8C86-CD69A8B14C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158856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0E72A3E-69EB-954B-8DA3-7A504122EDB2}"/>
              </a:ext>
            </a:extLst>
          </p:cNvPr>
          <p:cNvSpPr txBox="1">
            <a:spLocks/>
          </p:cNvSpPr>
          <p:nvPr/>
        </p:nvSpPr>
        <p:spPr>
          <a:xfrm>
            <a:off x="956826" y="1112969"/>
            <a:ext cx="3937298" cy="41660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sz="4000" kern="1200" dirty="0">
                <a:solidFill>
                  <a:srgbClr val="FFFFFF"/>
                </a:solidFill>
                <a:latin typeface="Gordita"/>
              </a:rPr>
              <a:t>Stressors</a:t>
            </a:r>
          </a:p>
        </p:txBody>
      </p:sp>
      <p:sp>
        <p:nvSpPr>
          <p:cNvPr id="23" name="Freeform: Shape 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6096000" y="820880"/>
            <a:ext cx="5257799" cy="4889350"/>
          </a:xfrm>
        </p:spPr>
        <p:txBody>
          <a:bodyPr vert="horz" lIns="91440" tIns="45720" rIns="91440" bIns="45720" rtlCol="0" anchor="t">
            <a:normAutofit/>
          </a:bodyPr>
          <a:lstStyle/>
          <a:p>
            <a:pPr marL="0" indent="0">
              <a:buNone/>
            </a:pPr>
            <a:r>
              <a:rPr lang="en-US" dirty="0">
                <a:solidFill>
                  <a:srgbClr val="0070C0"/>
                </a:solidFill>
                <a:latin typeface="Gordita"/>
              </a:rPr>
              <a:t>Q1: </a:t>
            </a:r>
            <a:endParaRPr lang="en-US">
              <a:solidFill>
                <a:srgbClr val="0070C0"/>
              </a:solidFill>
              <a:latin typeface="Gordita"/>
              <a:cs typeface="Calibri"/>
            </a:endParaRPr>
          </a:p>
          <a:p>
            <a:pPr marL="0"/>
            <a:r>
              <a:rPr lang="en-US" dirty="0">
                <a:solidFill>
                  <a:srgbClr val="0070C0"/>
                </a:solidFill>
                <a:latin typeface="Gordita"/>
              </a:rPr>
              <a:t>What resource on campus can</a:t>
            </a:r>
            <a:br>
              <a:rPr lang="en-US" dirty="0">
                <a:solidFill>
                  <a:srgbClr val="0070C0"/>
                </a:solidFill>
                <a:latin typeface="Gordita"/>
              </a:rPr>
            </a:br>
            <a:r>
              <a:rPr lang="en-US" dirty="0">
                <a:solidFill>
                  <a:srgbClr val="0070C0"/>
                </a:solidFill>
                <a:latin typeface="Gordita"/>
              </a:rPr>
              <a:t>   your students turn to when</a:t>
            </a:r>
            <a:br>
              <a:rPr lang="en-US" dirty="0">
                <a:solidFill>
                  <a:srgbClr val="0070C0"/>
                </a:solidFill>
                <a:latin typeface="Gordita"/>
              </a:rPr>
            </a:br>
            <a:r>
              <a:rPr lang="en-US" dirty="0">
                <a:solidFill>
                  <a:srgbClr val="0070C0"/>
                </a:solidFill>
                <a:latin typeface="Gordita"/>
              </a:rPr>
              <a:t>   stressed?  </a:t>
            </a:r>
            <a:endParaRPr lang="en-US" dirty="0">
              <a:solidFill>
                <a:srgbClr val="0070C0"/>
              </a:solidFill>
              <a:latin typeface="Gordita"/>
              <a:cs typeface="Calibri"/>
            </a:endParaRPr>
          </a:p>
          <a:p>
            <a:endParaRPr lang="en-US" dirty="0">
              <a:solidFill>
                <a:srgbClr val="0070C0"/>
              </a:solidFill>
              <a:latin typeface="Gordita"/>
              <a:cs typeface="Calibri"/>
            </a:endParaRPr>
          </a:p>
          <a:p>
            <a:pPr marL="0" indent="0">
              <a:buNone/>
            </a:pPr>
            <a:r>
              <a:rPr lang="en-US" dirty="0">
                <a:solidFill>
                  <a:srgbClr val="0070C0"/>
                </a:solidFill>
                <a:latin typeface="Gordita"/>
              </a:rPr>
              <a:t>Q2. </a:t>
            </a:r>
            <a:endParaRPr lang="en-US">
              <a:solidFill>
                <a:srgbClr val="0070C0"/>
              </a:solidFill>
              <a:latin typeface="Gordita"/>
              <a:cs typeface="Calibri"/>
            </a:endParaRPr>
          </a:p>
          <a:p>
            <a:pPr marL="0"/>
            <a:r>
              <a:rPr lang="en-US" dirty="0">
                <a:solidFill>
                  <a:srgbClr val="0070C0"/>
                </a:solidFill>
                <a:latin typeface="Gordita"/>
              </a:rPr>
              <a:t>How about you, what sources</a:t>
            </a:r>
            <a:br>
              <a:rPr lang="en-US" dirty="0">
                <a:solidFill>
                  <a:srgbClr val="0070C0"/>
                </a:solidFill>
                <a:latin typeface="Gordita"/>
              </a:rPr>
            </a:br>
            <a:r>
              <a:rPr lang="en-US" dirty="0">
                <a:solidFill>
                  <a:srgbClr val="0070C0"/>
                </a:solidFill>
                <a:latin typeface="Gordita"/>
              </a:rPr>
              <a:t>  would you turn to?</a:t>
            </a:r>
            <a:endParaRPr lang="en-US" dirty="0">
              <a:solidFill>
                <a:srgbClr val="0070C0"/>
              </a:solidFill>
              <a:latin typeface="Gordita"/>
              <a:cs typeface="Calibri"/>
            </a:endParaRPr>
          </a:p>
          <a:p>
            <a:pPr marL="0" marR="0">
              <a:spcBef>
                <a:spcPts val="0"/>
              </a:spcBef>
              <a:spcAft>
                <a:spcPts val="800"/>
              </a:spcAft>
            </a:pPr>
            <a:endParaRPr lang="en-US"/>
          </a:p>
        </p:txBody>
      </p:sp>
      <p:sp>
        <p:nvSpPr>
          <p:cNvPr id="29" name="Freeform: Shape 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464" y="6197435"/>
            <a:ext cx="1585526" cy="458968"/>
          </a:xfrm>
          <a:prstGeom prst="rect">
            <a:avLst/>
          </a:prstGeom>
        </p:spPr>
      </p:pic>
      <p:pic>
        <p:nvPicPr>
          <p:cNvPr id="14" name="Picture 13">
            <a:extLst>
              <a:ext uri="{FF2B5EF4-FFF2-40B4-BE49-F238E27FC236}">
                <a16:creationId xmlns:a16="http://schemas.microsoft.com/office/drawing/2014/main" id="{B2B5B489-1AA0-FA4C-81FF-98AF85576D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335430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9" name="Title 1">
            <a:extLst>
              <a:ext uri="{FF2B5EF4-FFF2-40B4-BE49-F238E27FC236}">
                <a16:creationId xmlns:a16="http://schemas.microsoft.com/office/drawing/2014/main" id="{C0E72A3E-69EB-954B-8DA3-7A504122EDB2}"/>
              </a:ext>
            </a:extLst>
          </p:cNvPr>
          <p:cNvSpPr txBox="1">
            <a:spLocks/>
          </p:cNvSpPr>
          <p:nvPr/>
        </p:nvSpPr>
        <p:spPr>
          <a:xfrm>
            <a:off x="838200" y="439004"/>
            <a:ext cx="10515600" cy="1009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spcAft>
                <a:spcPts val="800"/>
              </a:spcAft>
            </a:pPr>
            <a:r>
              <a:rPr lang="en-US" sz="4000" dirty="0">
                <a:solidFill>
                  <a:schemeClr val="accent1"/>
                </a:solidFill>
                <a:latin typeface="Gordita"/>
                <a:ea typeface="Calibri" panose="020F0502020204030204" pitchFamily="34" charset="0"/>
                <a:cs typeface="Gordita" pitchFamily="2" charset="77"/>
              </a:rPr>
              <a:t>Helping Students Open up – Creating Space</a:t>
            </a:r>
            <a:endParaRPr lang="en-US" sz="4000" dirty="0">
              <a:solidFill>
                <a:schemeClr val="accent1"/>
              </a:solidFill>
              <a:latin typeface="Gordita" pitchFamily="2" charset="77"/>
              <a:cs typeface="Gordita" pitchFamily="2" charset="77"/>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1167935" y="1386715"/>
            <a:ext cx="4511722" cy="4321620"/>
          </a:xfrm>
        </p:spPr>
        <p:txBody>
          <a:bodyPr vert="horz" lIns="91440" tIns="45720" rIns="91440" bIns="45720" rtlCol="0" anchor="t">
            <a:noAutofit/>
          </a:bodyPr>
          <a:lstStyle/>
          <a:p>
            <a:pPr marL="0" indent="0">
              <a:lnSpc>
                <a:spcPct val="100000"/>
              </a:lnSpc>
              <a:spcBef>
                <a:spcPts val="400"/>
              </a:spcBef>
              <a:buSzPct val="75000"/>
              <a:buNone/>
            </a:pPr>
            <a:r>
              <a:rPr lang="en-US" sz="2000" dirty="0">
                <a:solidFill>
                  <a:schemeClr val="accent1"/>
                </a:solidFill>
                <a:latin typeface="Gordita"/>
                <a:cs typeface="Gordita Medium" pitchFamily="2" charset="77"/>
              </a:rPr>
              <a:t>Option A</a:t>
            </a:r>
            <a:br>
              <a:rPr lang="en-US" sz="2000" dirty="0">
                <a:latin typeface="Gordita"/>
                <a:cs typeface="Gordita" pitchFamily="2" charset="77"/>
              </a:rPr>
            </a:br>
            <a:br>
              <a:rPr lang="en-US" sz="2000" dirty="0">
                <a:latin typeface="Gordita"/>
                <a:cs typeface="Gordita" pitchFamily="2" charset="77"/>
              </a:rPr>
            </a:br>
            <a:r>
              <a:rPr lang="en-US" sz="2000" dirty="0">
                <a:solidFill>
                  <a:schemeClr val="accent1"/>
                </a:solidFill>
                <a:latin typeface="Gordita"/>
                <a:cs typeface="Gordita" pitchFamily="2" charset="77"/>
              </a:rPr>
              <a:t>  • How are things going for you?</a:t>
            </a:r>
            <a:br>
              <a:rPr lang="en-US" sz="2000" dirty="0">
                <a:latin typeface="Gordita"/>
                <a:cs typeface="Gordita" pitchFamily="2" charset="77"/>
              </a:rPr>
            </a:br>
            <a:br>
              <a:rPr lang="en-US" sz="2000" dirty="0">
                <a:latin typeface="Gordita"/>
                <a:cs typeface="Gordita" pitchFamily="2" charset="77"/>
              </a:rPr>
            </a:br>
            <a:r>
              <a:rPr lang="en-US" sz="2000" dirty="0">
                <a:solidFill>
                  <a:schemeClr val="accent1"/>
                </a:solidFill>
                <a:latin typeface="Gordita"/>
                <a:cs typeface="Gordita" pitchFamily="2" charset="77"/>
              </a:rPr>
              <a:t>  • How do you feel about </a:t>
            </a:r>
          </a:p>
          <a:p>
            <a:pPr marL="0" indent="0">
              <a:lnSpc>
                <a:spcPct val="100000"/>
              </a:lnSpc>
              <a:spcBef>
                <a:spcPts val="400"/>
              </a:spcBef>
              <a:buSzPct val="75000"/>
              <a:buNone/>
            </a:pPr>
            <a:r>
              <a:rPr lang="en-US" sz="2000" dirty="0">
                <a:solidFill>
                  <a:schemeClr val="accent1"/>
                </a:solidFill>
                <a:latin typeface="Gordita"/>
                <a:cs typeface="Gordita" pitchFamily="2" charset="77"/>
              </a:rPr>
              <a:t>    what happened in class?</a:t>
            </a:r>
            <a:br>
              <a:rPr lang="en-US" sz="2000" dirty="0">
                <a:latin typeface="Gordita"/>
                <a:cs typeface="Gordita" pitchFamily="2" charset="77"/>
              </a:rPr>
            </a:br>
            <a:br>
              <a:rPr lang="en-US" sz="2000" dirty="0">
                <a:latin typeface="Gordita"/>
                <a:cs typeface="Gordita" pitchFamily="2" charset="77"/>
              </a:rPr>
            </a:br>
            <a:r>
              <a:rPr lang="en-US" sz="2000" dirty="0">
                <a:solidFill>
                  <a:schemeClr val="accent1"/>
                </a:solidFill>
                <a:latin typeface="Gordita"/>
                <a:cs typeface="Gordita" pitchFamily="2" charset="77"/>
              </a:rPr>
              <a:t>  • How do you unwind?</a:t>
            </a:r>
            <a:br>
              <a:rPr lang="en-US" sz="2000" dirty="0">
                <a:latin typeface="Gordita"/>
                <a:cs typeface="Gordita" pitchFamily="2" charset="77"/>
              </a:rPr>
            </a:br>
            <a:br>
              <a:rPr lang="en-US" sz="2000" dirty="0">
                <a:latin typeface="Gordita"/>
                <a:cs typeface="Gordita" pitchFamily="2" charset="77"/>
              </a:rPr>
            </a:br>
            <a:r>
              <a:rPr lang="en-US" sz="2000" dirty="0">
                <a:solidFill>
                  <a:schemeClr val="accent1"/>
                </a:solidFill>
                <a:latin typeface="Gordita"/>
                <a:cs typeface="Gordita" pitchFamily="2" charset="77"/>
              </a:rPr>
              <a:t>  • What have you been doing for fun?</a:t>
            </a:r>
            <a:br>
              <a:rPr lang="en-US" sz="2000" dirty="0">
                <a:latin typeface="Gordita"/>
                <a:cs typeface="Gordita" pitchFamily="2" charset="77"/>
              </a:rPr>
            </a:br>
            <a:br>
              <a:rPr lang="en-US" sz="2000" dirty="0">
                <a:latin typeface="Gordita"/>
                <a:cs typeface="Gordita" pitchFamily="2" charset="77"/>
              </a:rPr>
            </a:br>
            <a:r>
              <a:rPr lang="en-US" sz="2000" dirty="0">
                <a:solidFill>
                  <a:schemeClr val="accent1"/>
                </a:solidFill>
                <a:latin typeface="Gordita"/>
                <a:cs typeface="Gordita" pitchFamily="2" charset="77"/>
              </a:rPr>
              <a:t>  • What are you finding challenging?</a:t>
            </a:r>
            <a:br>
              <a:rPr lang="en-US" sz="2000" dirty="0">
                <a:latin typeface="Gordita" pitchFamily="2" charset="77"/>
                <a:cs typeface="Gordita" pitchFamily="2" charset="77"/>
              </a:rPr>
            </a:br>
            <a:endParaRPr lang="en-US" sz="2000" dirty="0">
              <a:latin typeface="Gordita" pitchFamily="2" charset="77"/>
              <a:cs typeface="Gordita" pitchFamily="2" charset="77"/>
            </a:endParaRPr>
          </a:p>
        </p:txBody>
      </p:sp>
      <p:sp>
        <p:nvSpPr>
          <p:cNvPr id="7" name="Content Placeholder 2">
            <a:extLst>
              <a:ext uri="{FF2B5EF4-FFF2-40B4-BE49-F238E27FC236}">
                <a16:creationId xmlns:a16="http://schemas.microsoft.com/office/drawing/2014/main" id="{DA6CD6C6-7F21-724C-BCA5-1BC5933C2025}"/>
              </a:ext>
            </a:extLst>
          </p:cNvPr>
          <p:cNvSpPr txBox="1">
            <a:spLocks/>
          </p:cNvSpPr>
          <p:nvPr/>
        </p:nvSpPr>
        <p:spPr>
          <a:xfrm>
            <a:off x="6201041" y="1386715"/>
            <a:ext cx="4511722" cy="4321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SzPct val="75000"/>
              <a:buFont typeface="Arial" panose="020B0604020202020204" pitchFamily="34" charset="0"/>
              <a:buNone/>
            </a:pPr>
            <a:r>
              <a:rPr lang="en-US" sz="2000" dirty="0">
                <a:solidFill>
                  <a:schemeClr val="accent1"/>
                </a:solidFill>
                <a:latin typeface="Gordita Medium" pitchFamily="2" charset="77"/>
                <a:cs typeface="Gordita Medium" pitchFamily="2" charset="77"/>
              </a:rPr>
              <a:t>Option B</a:t>
            </a:r>
            <a:br>
              <a:rPr lang="en-US" sz="2000" dirty="0">
                <a:solidFill>
                  <a:schemeClr val="accent1"/>
                </a:solidFill>
                <a:latin typeface="Gordita" pitchFamily="2" charset="77"/>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 How are things going for you?</a:t>
            </a:r>
            <a:br>
              <a:rPr lang="en-US" sz="2000" dirty="0">
                <a:solidFill>
                  <a:schemeClr val="accent1"/>
                </a:solidFill>
                <a:latin typeface="Gordita" pitchFamily="2" charset="77"/>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 How do you feel about </a:t>
            </a:r>
          </a:p>
          <a:p>
            <a:pPr marL="0" indent="0">
              <a:lnSpc>
                <a:spcPct val="100000"/>
              </a:lnSpc>
              <a:spcBef>
                <a:spcPts val="400"/>
              </a:spcBef>
              <a:buSzPct val="75000"/>
              <a:buFont typeface="Arial" panose="020B0604020202020204" pitchFamily="34" charset="0"/>
              <a:buNone/>
            </a:pPr>
            <a:r>
              <a:rPr lang="en-US" sz="2000" dirty="0">
                <a:solidFill>
                  <a:schemeClr val="accent1"/>
                </a:solidFill>
                <a:latin typeface="Gordita" pitchFamily="2" charset="77"/>
                <a:cs typeface="Gordita" pitchFamily="2" charset="77"/>
              </a:rPr>
              <a:t>    what happened in class?</a:t>
            </a:r>
            <a:br>
              <a:rPr lang="en-US" sz="2000" dirty="0">
                <a:solidFill>
                  <a:schemeClr val="accent1"/>
                </a:solidFill>
                <a:latin typeface="Gordita" pitchFamily="2" charset="77"/>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 How do you unwind?</a:t>
            </a:r>
            <a:br>
              <a:rPr lang="en-US" sz="2000" dirty="0">
                <a:solidFill>
                  <a:schemeClr val="accent1"/>
                </a:solidFill>
                <a:latin typeface="Gordita" pitchFamily="2" charset="77"/>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 What have you been doing for fun?</a:t>
            </a:r>
            <a:br>
              <a:rPr lang="en-US" sz="2000" dirty="0">
                <a:solidFill>
                  <a:schemeClr val="accent1"/>
                </a:solidFill>
                <a:latin typeface="Gordita" pitchFamily="2" charset="77"/>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 What are you finding challenging?</a:t>
            </a:r>
            <a:br>
              <a:rPr lang="en-US" sz="2000" dirty="0">
                <a:latin typeface="Gordita" pitchFamily="2" charset="77"/>
                <a:cs typeface="Gordita" pitchFamily="2" charset="77"/>
              </a:rPr>
            </a:br>
            <a:endParaRPr lang="en-US" sz="2000" dirty="0">
              <a:latin typeface="Gordita" pitchFamily="2" charset="77"/>
              <a:cs typeface="Gordita" pitchFamily="2" charset="77"/>
            </a:endParaRPr>
          </a:p>
        </p:txBody>
      </p:sp>
      <p:sp>
        <p:nvSpPr>
          <p:cNvPr id="5" name="Rectangle 4">
            <a:extLst>
              <a:ext uri="{FF2B5EF4-FFF2-40B4-BE49-F238E27FC236}">
                <a16:creationId xmlns:a16="http://schemas.microsoft.com/office/drawing/2014/main" id="{745EF946-6755-884E-93C9-72C829168A74}"/>
              </a:ext>
            </a:extLst>
          </p:cNvPr>
          <p:cNvSpPr/>
          <p:nvPr/>
        </p:nvSpPr>
        <p:spPr>
          <a:xfrm>
            <a:off x="1005954" y="1323833"/>
            <a:ext cx="4749420" cy="443552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CC6AD-C89F-3D48-ADE7-6C5D19AB6BE4}"/>
              </a:ext>
            </a:extLst>
          </p:cNvPr>
          <p:cNvSpPr/>
          <p:nvPr/>
        </p:nvSpPr>
        <p:spPr>
          <a:xfrm>
            <a:off x="6082352" y="1323833"/>
            <a:ext cx="4749420" cy="443552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7F53808-9CC0-1E45-80BE-7300977B8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164417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C0E72A3E-69EB-954B-8DA3-7A504122EDB2}"/>
              </a:ext>
            </a:extLst>
          </p:cNvPr>
          <p:cNvSpPr txBox="1">
            <a:spLocks/>
          </p:cNvSpPr>
          <p:nvPr/>
        </p:nvSpPr>
        <p:spPr>
          <a:xfrm>
            <a:off x="5894962" y="479493"/>
            <a:ext cx="54588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sz="4000" kern="1200" dirty="0">
                <a:solidFill>
                  <a:srgbClr val="0070C0"/>
                </a:solidFill>
                <a:latin typeface="+mj-lt"/>
                <a:ea typeface="+mj-ea"/>
                <a:cs typeface="+mj-cs"/>
              </a:rPr>
              <a:t>Final Reflection</a:t>
            </a:r>
          </a:p>
        </p:txBody>
      </p:sp>
      <p:sp>
        <p:nvSpPr>
          <p:cNvPr id="19"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10" descr="Lightbulb and gear with solid fill">
            <a:extLst>
              <a:ext uri="{FF2B5EF4-FFF2-40B4-BE49-F238E27FC236}">
                <a16:creationId xmlns:a16="http://schemas.microsoft.com/office/drawing/2014/main" id="{F28BF199-1A4B-4E47-B22D-51A658B6C2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182" y="955437"/>
            <a:ext cx="2520136" cy="25201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5894962" y="1984443"/>
            <a:ext cx="5458838" cy="4192520"/>
          </a:xfrm>
        </p:spPr>
        <p:txBody>
          <a:bodyPr vert="horz" lIns="91440" tIns="45720" rIns="91440" bIns="45720" rtlCol="0" anchor="t">
            <a:normAutofit/>
          </a:bodyPr>
          <a:lstStyle/>
          <a:p>
            <a:pPr marL="0" indent="0">
              <a:buNone/>
            </a:pPr>
            <a:r>
              <a:rPr lang="en-US" dirty="0">
                <a:solidFill>
                  <a:srgbClr val="0070C0"/>
                </a:solidFill>
                <a:latin typeface="Gordita"/>
              </a:rPr>
              <a:t>Write a key takeaway and an action item for yourself and discuss it with your partner</a:t>
            </a:r>
            <a:endParaRPr lang="en-US"/>
          </a:p>
          <a:p>
            <a:pPr marL="0" marR="0">
              <a:spcBef>
                <a:spcPts val="0"/>
              </a:spcBef>
              <a:spcAft>
                <a:spcPts val="800"/>
              </a:spcAft>
            </a:pPr>
            <a:endParaRPr lang="en-US"/>
          </a:p>
          <a:p>
            <a:pPr marL="0">
              <a:spcBef>
                <a:spcPts val="0"/>
              </a:spcBef>
              <a:spcAft>
                <a:spcPts val="800"/>
              </a:spcAft>
            </a:pPr>
            <a:endParaRPr lang="en-US"/>
          </a:p>
          <a:p>
            <a:pPr marL="0">
              <a:spcBef>
                <a:spcPts val="0"/>
              </a:spcBef>
              <a:spcAft>
                <a:spcPts val="800"/>
              </a:spcAft>
            </a:pPr>
            <a:endParaRPr lang="en-US"/>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747" y="6024906"/>
            <a:ext cx="1585526" cy="458968"/>
          </a:xfrm>
          <a:prstGeom prst="rect">
            <a:avLst/>
          </a:prstGeom>
        </p:spPr>
      </p:pic>
      <p:pic>
        <p:nvPicPr>
          <p:cNvPr id="7" name="Picture 6">
            <a:extLst>
              <a:ext uri="{FF2B5EF4-FFF2-40B4-BE49-F238E27FC236}">
                <a16:creationId xmlns:a16="http://schemas.microsoft.com/office/drawing/2014/main" id="{75401045-CABD-2541-A6F8-7D2BE70E5C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86345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838200" y="727328"/>
            <a:ext cx="10515600" cy="1009651"/>
          </a:xfrm>
        </p:spPr>
        <p:txBody>
          <a:bodyPr anchor="t">
            <a:normAutofit/>
          </a:bodyPr>
          <a:lstStyle/>
          <a:p>
            <a:r>
              <a:rPr lang="en-US" sz="4000" dirty="0">
                <a:solidFill>
                  <a:schemeClr val="accent1"/>
                </a:solidFill>
                <a:latin typeface="Gordita"/>
                <a:cs typeface="Gordita" pitchFamily="2" charset="77"/>
              </a:rPr>
              <a:t>Identity &amp; Outreach Scenarios </a:t>
            </a:r>
            <a:endParaRPr lang="en-US" sz="4000" dirty="0">
              <a:solidFill>
                <a:schemeClr val="accent1"/>
              </a:solidFill>
              <a:latin typeface="Gordita" pitchFamily="2" charset="77"/>
              <a:cs typeface="Gordita" pitchFamily="2" charset="77"/>
            </a:endParaRPr>
          </a:p>
        </p:txBody>
      </p:sp>
      <p:sp>
        <p:nvSpPr>
          <p:cNvPr id="3" name="Content Placeholder 2">
            <a:extLst>
              <a:ext uri="{FF2B5EF4-FFF2-40B4-BE49-F238E27FC236}">
                <a16:creationId xmlns:a16="http://schemas.microsoft.com/office/drawing/2014/main" id="{8E3F83A8-9C09-42F5-A6D3-031FFCA33032}"/>
              </a:ext>
            </a:extLst>
          </p:cNvPr>
          <p:cNvSpPr>
            <a:spLocks noGrp="1"/>
          </p:cNvSpPr>
          <p:nvPr>
            <p:ph idx="1"/>
          </p:nvPr>
        </p:nvSpPr>
        <p:spPr>
          <a:xfrm>
            <a:off x="876171" y="1698402"/>
            <a:ext cx="10515600" cy="4826342"/>
          </a:xfrm>
        </p:spPr>
        <p:txBody>
          <a:bodyPr vert="horz" lIns="91440" tIns="45720" rIns="91440" bIns="45720" rtlCol="0" anchor="t">
            <a:normAutofit/>
          </a:bodyPr>
          <a:lstStyle/>
          <a:p>
            <a:pPr marL="0" indent="0">
              <a:lnSpc>
                <a:spcPts val="2500"/>
              </a:lnSpc>
              <a:buNone/>
            </a:pPr>
            <a:r>
              <a:rPr lang="en-US" sz="2400" b="1" dirty="0">
                <a:solidFill>
                  <a:schemeClr val="accent1"/>
                </a:solidFill>
                <a:latin typeface="Gordita Medium"/>
                <a:cs typeface="Gordita Medium" pitchFamily="2" charset="77"/>
              </a:rPr>
              <a:t>Faculty</a:t>
            </a:r>
            <a:r>
              <a:rPr lang="en-US" sz="2400" dirty="0">
                <a:solidFill>
                  <a:schemeClr val="accent1"/>
                </a:solidFill>
                <a:latin typeface="Gordita"/>
                <a:cs typeface="Gordita" pitchFamily="2" charset="77"/>
              </a:rPr>
              <a:t> - During an in-class group assignment, one of your students raises their voice towards another student in their group. Their tone and level of frustration is abnormal for them, and this is concerning to you. You acknowledge the disagreement and redirect the class. As the class ends, the student who had the outburst is seated and resting their head on their desk.</a:t>
            </a:r>
            <a:br>
              <a:rPr lang="en-US" sz="2400" dirty="0">
                <a:latin typeface="Gordita" pitchFamily="2" charset="77"/>
                <a:cs typeface="Gordita" pitchFamily="2" charset="77"/>
              </a:rPr>
            </a:br>
            <a:endParaRPr lang="en-US" sz="2400" dirty="0">
              <a:solidFill>
                <a:schemeClr val="accent1"/>
              </a:solidFill>
              <a:latin typeface="Gordita" pitchFamily="2" charset="77"/>
              <a:cs typeface="Gordita" pitchFamily="2" charset="77"/>
            </a:endParaRPr>
          </a:p>
          <a:p>
            <a:pPr marL="0" indent="0">
              <a:lnSpc>
                <a:spcPts val="2500"/>
              </a:lnSpc>
              <a:buNone/>
            </a:pPr>
            <a:r>
              <a:rPr lang="en-US" sz="2400" b="1" dirty="0">
                <a:solidFill>
                  <a:schemeClr val="accent1"/>
                </a:solidFill>
                <a:latin typeface="Gordita Medium"/>
                <a:cs typeface="Gordita Medium" pitchFamily="2" charset="77"/>
              </a:rPr>
              <a:t>Staff </a:t>
            </a:r>
            <a:r>
              <a:rPr lang="en-US" sz="2400" dirty="0">
                <a:solidFill>
                  <a:schemeClr val="accent1"/>
                </a:solidFill>
                <a:latin typeface="Gordita"/>
                <a:cs typeface="Gordita" pitchFamily="2" charset="77"/>
              </a:rPr>
              <a:t>- During a meeting, a student responds with frustration and aggression to a suggestion made by another student. Their tone and level of frustration is abnormal for them, and this is concerning to you. You acknowledge the disagreement and redirect the meeting. After the meeting ends, the student who had the outburst is just sitting at their table on their phone.</a:t>
            </a:r>
          </a:p>
          <a:p>
            <a:pPr marL="0" indent="0">
              <a:lnSpc>
                <a:spcPct val="100000"/>
              </a:lnSpc>
              <a:buNone/>
            </a:pPr>
            <a:endParaRPr lang="en-US" sz="2000" dirty="0">
              <a:solidFill>
                <a:schemeClr val="accent1"/>
              </a:solidFill>
              <a:latin typeface="Gordita" pitchFamily="2" charset="77"/>
              <a:cs typeface="Gordita" pitchFamily="2" charset="77"/>
            </a:endParaRPr>
          </a:p>
          <a:p>
            <a:pPr marL="0" indent="0">
              <a:lnSpc>
                <a:spcPct val="100000"/>
              </a:lnSpc>
              <a:spcBef>
                <a:spcPts val="0"/>
              </a:spcBef>
              <a:spcAft>
                <a:spcPts val="800"/>
              </a:spcAft>
              <a:buNone/>
            </a:pPr>
            <a:endParaRPr lang="en-US" sz="2000" dirty="0">
              <a:solidFill>
                <a:schemeClr val="accent1"/>
              </a:solidFill>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pic>
        <p:nvPicPr>
          <p:cNvPr id="7" name="Picture 6">
            <a:extLst>
              <a:ext uri="{FF2B5EF4-FFF2-40B4-BE49-F238E27FC236}">
                <a16:creationId xmlns:a16="http://schemas.microsoft.com/office/drawing/2014/main" id="{9B0FB1BE-7005-B542-A981-41550994E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pic>
        <p:nvPicPr>
          <p:cNvPr id="2" name="Graphic 4" descr="Group brainstorm with solid fill">
            <a:extLst>
              <a:ext uri="{FF2B5EF4-FFF2-40B4-BE49-F238E27FC236}">
                <a16:creationId xmlns:a16="http://schemas.microsoft.com/office/drawing/2014/main" id="{10BABB26-BB18-4FE1-980D-50D1E1C980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4875" y="470140"/>
            <a:ext cx="914400" cy="914400"/>
          </a:xfrm>
          <a:prstGeom prst="rect">
            <a:avLst/>
          </a:prstGeom>
        </p:spPr>
      </p:pic>
    </p:spTree>
    <p:extLst>
      <p:ext uri="{BB962C8B-B14F-4D97-AF65-F5344CB8AC3E}">
        <p14:creationId xmlns:p14="http://schemas.microsoft.com/office/powerpoint/2010/main" val="253719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1046364" y="604291"/>
            <a:ext cx="10588434" cy="1062644"/>
          </a:xfrm>
        </p:spPr>
        <p:txBody>
          <a:bodyPr anchor="b">
            <a:normAutofit/>
          </a:bodyPr>
          <a:lstStyle/>
          <a:p>
            <a:r>
              <a:rPr lang="en-US" sz="4000" dirty="0">
                <a:solidFill>
                  <a:srgbClr val="0070C0"/>
                </a:solidFill>
                <a:latin typeface="Gordita"/>
                <a:cs typeface="Gordita" pitchFamily="2" charset="77"/>
              </a:rPr>
              <a:t>Identity &amp; Outreach</a:t>
            </a:r>
            <a:r>
              <a:rPr lang="en-US" dirty="0">
                <a:solidFill>
                  <a:srgbClr val="0070C0"/>
                </a:solidFill>
                <a:latin typeface="Gordita"/>
                <a:cs typeface="Gordita" pitchFamily="2" charset="77"/>
              </a:rPr>
              <a:t> </a:t>
            </a:r>
            <a:r>
              <a:rPr lang="en-US" sz="2000" i="1" dirty="0">
                <a:solidFill>
                  <a:srgbClr val="0070C0"/>
                </a:solidFill>
                <a:latin typeface="Gordita"/>
                <a:cs typeface="Gordita" pitchFamily="2" charset="77"/>
              </a:rPr>
              <a:t>continued</a:t>
            </a:r>
          </a:p>
        </p:txBody>
      </p:sp>
      <p:cxnSp>
        <p:nvCxnSpPr>
          <p:cNvPr id="44" name="Straight Connector 46">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Graphic 4" descr="Group brainstorm with solid fill">
            <a:extLst>
              <a:ext uri="{FF2B5EF4-FFF2-40B4-BE49-F238E27FC236}">
                <a16:creationId xmlns:a16="http://schemas.microsoft.com/office/drawing/2014/main" id="{2C995D58-D378-4CA5-9E8A-BDCFF299D7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3056" y="755141"/>
            <a:ext cx="1059059" cy="1073435"/>
          </a:xfrm>
          <a:prstGeom prst="rect">
            <a:avLst/>
          </a:prstGeom>
        </p:spPr>
      </p:pic>
      <p:sp>
        <p:nvSpPr>
          <p:cNvPr id="3" name="Content Placeholder 2">
            <a:extLst>
              <a:ext uri="{FF2B5EF4-FFF2-40B4-BE49-F238E27FC236}">
                <a16:creationId xmlns:a16="http://schemas.microsoft.com/office/drawing/2014/main" id="{8E3F83A8-9C09-42F5-A6D3-031FFCA33032}"/>
              </a:ext>
            </a:extLst>
          </p:cNvPr>
          <p:cNvSpPr>
            <a:spLocks noGrp="1"/>
          </p:cNvSpPr>
          <p:nvPr>
            <p:ph idx="1"/>
          </p:nvPr>
        </p:nvSpPr>
        <p:spPr>
          <a:xfrm>
            <a:off x="2180525" y="2409264"/>
            <a:ext cx="8668809" cy="4193409"/>
          </a:xfrm>
        </p:spPr>
        <p:txBody>
          <a:bodyPr vert="horz" lIns="91440" tIns="45720" rIns="91440" bIns="45720" rtlCol="0" anchor="t">
            <a:noAutofit/>
          </a:bodyPr>
          <a:lstStyle/>
          <a:p>
            <a:pPr marL="0" indent="0">
              <a:buNone/>
            </a:pPr>
            <a:r>
              <a:rPr lang="en-US" sz="2000" dirty="0">
                <a:solidFill>
                  <a:srgbClr val="0070C0"/>
                </a:solidFill>
                <a:latin typeface="Gordita Medium"/>
                <a:cs typeface="Gordita Medium" pitchFamily="2" charset="77"/>
              </a:rPr>
              <a:t>Faculty</a:t>
            </a:r>
            <a:r>
              <a:rPr lang="en-US" sz="2000" dirty="0">
                <a:solidFill>
                  <a:srgbClr val="0070C0"/>
                </a:solidFill>
                <a:latin typeface="Gordita"/>
                <a:cs typeface="Gordita Medium" pitchFamily="2" charset="77"/>
              </a:rPr>
              <a:t>  </a:t>
            </a:r>
            <a:endParaRPr lang="en-US" sz="2000" dirty="0">
              <a:solidFill>
                <a:srgbClr val="0070C0"/>
              </a:solidFill>
              <a:latin typeface="Gordita" pitchFamily="2" charset="77"/>
              <a:cs typeface="Gordita" pitchFamily="2" charset="77"/>
            </a:endParaRPr>
          </a:p>
          <a:p>
            <a:pPr lvl="1"/>
            <a:r>
              <a:rPr lang="en-US" sz="2000" dirty="0">
                <a:solidFill>
                  <a:srgbClr val="0070C0"/>
                </a:solidFill>
                <a:latin typeface="Gordita"/>
                <a:cs typeface="Gordita" pitchFamily="2" charset="77"/>
              </a:rPr>
              <a:t>I noticed that you fell asleep in class yesterday.</a:t>
            </a:r>
          </a:p>
          <a:p>
            <a:pPr marL="457200" lvl="1" indent="0">
              <a:buNone/>
            </a:pPr>
            <a:r>
              <a:rPr lang="en-US" sz="2000" dirty="0">
                <a:solidFill>
                  <a:srgbClr val="0070C0"/>
                </a:solidFill>
                <a:latin typeface="Gordita"/>
                <a:cs typeface="Gordita" pitchFamily="2" charset="77"/>
              </a:rPr>
              <a:t>    (Specific Neutral Observation)</a:t>
            </a:r>
          </a:p>
          <a:p>
            <a:pPr marL="0" indent="0">
              <a:buNone/>
            </a:pPr>
            <a:endParaRPr lang="en-US" sz="2000" dirty="0">
              <a:solidFill>
                <a:srgbClr val="0070C0"/>
              </a:solidFill>
              <a:latin typeface="Gordita" pitchFamily="2" charset="77"/>
              <a:cs typeface="Gordita" pitchFamily="2" charset="77"/>
            </a:endParaRPr>
          </a:p>
          <a:p>
            <a:pPr lvl="1"/>
            <a:r>
              <a:rPr lang="en-US" sz="2000" dirty="0">
                <a:solidFill>
                  <a:srgbClr val="0070C0"/>
                </a:solidFill>
                <a:latin typeface="Gordita"/>
                <a:cs typeface="Gordita" pitchFamily="2" charset="77"/>
              </a:rPr>
              <a:t>Falling asleep in class is disrespectful. (Judgmental)</a:t>
            </a:r>
            <a:br>
              <a:rPr lang="en-US" sz="2000" dirty="0">
                <a:latin typeface="Gordita" pitchFamily="2" charset="77"/>
                <a:cs typeface="Gordita" pitchFamily="2" charset="77"/>
              </a:rPr>
            </a:br>
            <a:endParaRPr lang="en-US" sz="2000" dirty="0">
              <a:solidFill>
                <a:srgbClr val="0070C0"/>
              </a:solidFill>
              <a:latin typeface="Gordita" pitchFamily="2" charset="77"/>
              <a:cs typeface="Gordita" pitchFamily="2" charset="77"/>
            </a:endParaRPr>
          </a:p>
          <a:p>
            <a:pPr marL="0" indent="0">
              <a:buNone/>
            </a:pPr>
            <a:r>
              <a:rPr lang="en-US" sz="2000" dirty="0">
                <a:solidFill>
                  <a:srgbClr val="0070C0"/>
                </a:solidFill>
                <a:latin typeface="Gordita Medium"/>
                <a:cs typeface="Gordita Medium" pitchFamily="2" charset="77"/>
              </a:rPr>
              <a:t>Staff </a:t>
            </a:r>
            <a:r>
              <a:rPr lang="en-US" sz="2000" dirty="0">
                <a:solidFill>
                  <a:srgbClr val="0070C0"/>
                </a:solidFill>
                <a:latin typeface="Gordita"/>
                <a:cs typeface="Gordita Medium" pitchFamily="2" charset="77"/>
              </a:rPr>
              <a:t> </a:t>
            </a:r>
            <a:endParaRPr lang="en-US" sz="2000" dirty="0">
              <a:solidFill>
                <a:srgbClr val="0070C0"/>
              </a:solidFill>
              <a:latin typeface="Gordita" pitchFamily="2" charset="77"/>
              <a:cs typeface="Gordita" pitchFamily="2" charset="77"/>
            </a:endParaRPr>
          </a:p>
          <a:p>
            <a:pPr lvl="1"/>
            <a:r>
              <a:rPr lang="en-US" sz="2000" dirty="0">
                <a:solidFill>
                  <a:srgbClr val="0070C0"/>
                </a:solidFill>
                <a:latin typeface="Gordita"/>
                <a:cs typeface="Gordita" pitchFamily="2" charset="77"/>
              </a:rPr>
              <a:t>I noticed that you’ve missed our last few volunteer opportunities. (Specific Neutral Observation)</a:t>
            </a:r>
            <a:endParaRPr lang="en-US" sz="2000" dirty="0">
              <a:solidFill>
                <a:srgbClr val="0070C0"/>
              </a:solidFill>
              <a:latin typeface="Gordita" pitchFamily="2" charset="77"/>
              <a:cs typeface="Gordita" pitchFamily="2" charset="77"/>
            </a:endParaRPr>
          </a:p>
          <a:p>
            <a:pPr marL="0" indent="0">
              <a:buNone/>
            </a:pPr>
            <a:endParaRPr lang="en-US" sz="2000" dirty="0">
              <a:solidFill>
                <a:srgbClr val="0070C0"/>
              </a:solidFill>
              <a:latin typeface="Gordita" pitchFamily="2" charset="77"/>
              <a:cs typeface="Gordita" pitchFamily="2" charset="77"/>
            </a:endParaRPr>
          </a:p>
          <a:p>
            <a:pPr lvl="1"/>
            <a:r>
              <a:rPr lang="en-US" sz="2000" dirty="0">
                <a:solidFill>
                  <a:srgbClr val="0070C0"/>
                </a:solidFill>
                <a:latin typeface="Gordita"/>
                <a:cs typeface="Gordita" pitchFamily="2" charset="77"/>
              </a:rPr>
              <a:t>Don’t you care about the community anymore? (Judgmental)</a:t>
            </a:r>
          </a:p>
          <a:p>
            <a:pPr marL="0" indent="0">
              <a:buNone/>
            </a:pPr>
            <a:endParaRPr lang="en-US" sz="2000" dirty="0">
              <a:solidFill>
                <a:srgbClr val="0070C0"/>
              </a:solidFill>
              <a:latin typeface="Gordita" pitchFamily="2" charset="77"/>
              <a:cs typeface="Gordita" pitchFamily="2" charset="77"/>
            </a:endParaRPr>
          </a:p>
          <a:p>
            <a:pPr marL="0" indent="0">
              <a:spcBef>
                <a:spcPts val="0"/>
              </a:spcBef>
              <a:spcAft>
                <a:spcPts val="800"/>
              </a:spcAft>
              <a:buNone/>
            </a:pPr>
            <a:endParaRPr lang="en-US" sz="2000" dirty="0">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pic>
        <p:nvPicPr>
          <p:cNvPr id="7" name="Picture 6">
            <a:extLst>
              <a:ext uri="{FF2B5EF4-FFF2-40B4-BE49-F238E27FC236}">
                <a16:creationId xmlns:a16="http://schemas.microsoft.com/office/drawing/2014/main" id="{6B3308BA-CCB6-544E-868F-5C7EE616A0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227218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6E83F8F90B1499D7B341A823B26E6" ma:contentTypeVersion="17" ma:contentTypeDescription="Create a new document." ma:contentTypeScope="" ma:versionID="2c93d99639c8d8c681331c203e864c20">
  <xsd:schema xmlns:xsd="http://www.w3.org/2001/XMLSchema" xmlns:xs="http://www.w3.org/2001/XMLSchema" xmlns:p="http://schemas.microsoft.com/office/2006/metadata/properties" xmlns:ns2="7f9d22db-6c92-4f9a-bbf1-679da3c313bc" xmlns:ns3="d022a453-ed52-4e36-911a-b6dcc46e6bf6" targetNamespace="http://schemas.microsoft.com/office/2006/metadata/properties" ma:root="true" ma:fieldsID="bc60a1486e09842cd0144940b9350415" ns2:_="" ns3:_="">
    <xsd:import namespace="7f9d22db-6c92-4f9a-bbf1-679da3c313bc"/>
    <xsd:import namespace="d022a453-ed52-4e36-911a-b6dcc46e6b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9d22db-6c92-4f9a-bbf1-679da3c31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8afafd8-9f7e-41ef-9757-3264a724b320" ma:termSetId="09814cd3-568e-fe90-9814-8d621ff8fb84" ma:anchorId="fba54fb3-c3e1-fe81-a776-ca4b69148c4d" ma:open="true" ma:isKeyword="false">
      <xsd:complexType>
        <xsd:sequence>
          <xsd:element ref="pc:Terms" minOccurs="0" maxOccurs="1"/>
        </xsd:sequence>
      </xsd:complexType>
    </xsd:element>
    <xsd:element name="Comments" ma:index="24"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22a453-ed52-4e36-911a-b6dcc46e6b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6951ec-1245-4765-895c-7076cdba4048}" ma:internalName="TaxCatchAll" ma:showField="CatchAllData" ma:web="d022a453-ed52-4e36-911a-b6dcc46e6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f9d22db-6c92-4f9a-bbf1-679da3c313bc">
      <Terms xmlns="http://schemas.microsoft.com/office/infopath/2007/PartnerControls"/>
    </lcf76f155ced4ddcb4097134ff3c332f>
    <TaxCatchAll xmlns="d022a453-ed52-4e36-911a-b6dcc46e6bf6" xsi:nil="true"/>
    <Comments xmlns="7f9d22db-6c92-4f9a-bbf1-679da3c313bc" xsi:nil="true"/>
  </documentManagement>
</p:properties>
</file>

<file path=customXml/itemProps1.xml><?xml version="1.0" encoding="utf-8"?>
<ds:datastoreItem xmlns:ds="http://schemas.openxmlformats.org/officeDocument/2006/customXml" ds:itemID="{75CE385C-15AB-4ED2-A3A3-2FFEAB3D9CD0}"/>
</file>

<file path=customXml/itemProps2.xml><?xml version="1.0" encoding="utf-8"?>
<ds:datastoreItem xmlns:ds="http://schemas.openxmlformats.org/officeDocument/2006/customXml" ds:itemID="{F5811CC5-CDAB-41C4-A1C6-582E0D6C10E7}"/>
</file>

<file path=customXml/itemProps3.xml><?xml version="1.0" encoding="utf-8"?>
<ds:datastoreItem xmlns:ds="http://schemas.openxmlformats.org/officeDocument/2006/customXml" ds:itemID="{DD2A4F38-AB42-4B87-968B-891D7C1B3060}"/>
</file>

<file path=docProps/app.xml><?xml version="1.0" encoding="utf-8"?>
<Properties xmlns="http://schemas.openxmlformats.org/officeDocument/2006/extended-properties" xmlns:vt="http://schemas.openxmlformats.org/officeDocument/2006/docPropsVTypes">
  <TotalTime>1361</TotalTime>
  <Words>844</Words>
  <Application>Microsoft Office PowerPoint</Application>
  <PresentationFormat>Widescreen</PresentationFormat>
  <Paragraphs>102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Gordita</vt:lpstr>
      <vt:lpstr>Gordita Medium</vt:lpstr>
      <vt:lpstr>Office Theme</vt:lpstr>
      <vt:lpstr>Welcome </vt:lpstr>
      <vt:lpstr>Shared Expectations &amp; Ground Rules </vt:lpstr>
      <vt:lpstr>Initial Reflections</vt:lpstr>
      <vt:lpstr>Initial Reflections</vt:lpstr>
      <vt:lpstr>PowerPoint Presentation</vt:lpstr>
      <vt:lpstr>PowerPoint Presentation</vt:lpstr>
      <vt:lpstr>PowerPoint Presentation</vt:lpstr>
      <vt:lpstr>Identity &amp; Outreach Scenarios </vt:lpstr>
      <vt:lpstr>Identity &amp; Outreach continued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Other Drugs Higher Education</dc:title>
  <dc:creator>Leah Howell</dc:creator>
  <cp:lastModifiedBy>Lauren Hall</cp:lastModifiedBy>
  <cp:revision>715</cp:revision>
  <dcterms:created xsi:type="dcterms:W3CDTF">2021-04-05T12:50:29Z</dcterms:created>
  <dcterms:modified xsi:type="dcterms:W3CDTF">2022-03-02T16:19:10Z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0x010100FF96E83F8F90B1499D7B341A823B26E6</vt:lpwstr>
  </property>
</Properties>
</file>