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20104100" cy="11303000"/>
  <p:notesSz cx="20104100" cy="11303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3891F-36BD-8704-811A-9DBE08D376E3}" v="104" dt="2023-02-17T21:01:16.5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Newman" userId="S::suzanne.newman@ascendlearning.com::a0935d61-295c-4c09-856c-8bff2f59e1d0" providerId="AD" clId="Web-{97F3891F-36BD-8704-811A-9DBE08D376E3}"/>
    <pc:docChg chg="modSld">
      <pc:chgData name="Suzanne Newman" userId="S::suzanne.newman@ascendlearning.com::a0935d61-295c-4c09-856c-8bff2f59e1d0" providerId="AD" clId="Web-{97F3891F-36BD-8704-811A-9DBE08D376E3}" dt="2023-02-17T21:01:15.318" v="61" actId="20577"/>
      <pc:docMkLst>
        <pc:docMk/>
      </pc:docMkLst>
      <pc:sldChg chg="modSp">
        <pc:chgData name="Suzanne Newman" userId="S::suzanne.newman@ascendlearning.com::a0935d61-295c-4c09-856c-8bff2f59e1d0" providerId="AD" clId="Web-{97F3891F-36BD-8704-811A-9DBE08D376E3}" dt="2023-02-17T20:58:11.718" v="0" actId="1076"/>
        <pc:sldMkLst>
          <pc:docMk/>
          <pc:sldMk cId="0" sldId="258"/>
        </pc:sldMkLst>
        <pc:spChg chg="mod">
          <ac:chgData name="Suzanne Newman" userId="S::suzanne.newman@ascendlearning.com::a0935d61-295c-4c09-856c-8bff2f59e1d0" providerId="AD" clId="Web-{97F3891F-36BD-8704-811A-9DBE08D376E3}" dt="2023-02-17T20:58:11.718" v="0" actId="1076"/>
          <ac:spMkLst>
            <pc:docMk/>
            <pc:sldMk cId="0" sldId="258"/>
            <ac:spMk id="4" creationId="{00000000-0000-0000-0000-000000000000}"/>
          </ac:spMkLst>
        </pc:spChg>
      </pc:sldChg>
      <pc:sldChg chg="delSp modSp">
        <pc:chgData name="Suzanne Newman" userId="S::suzanne.newman@ascendlearning.com::a0935d61-295c-4c09-856c-8bff2f59e1d0" providerId="AD" clId="Web-{97F3891F-36BD-8704-811A-9DBE08D376E3}" dt="2023-02-17T20:59:43.706" v="28" actId="20577"/>
        <pc:sldMkLst>
          <pc:docMk/>
          <pc:sldMk cId="0" sldId="265"/>
        </pc:sldMkLst>
        <pc:spChg chg="del">
          <ac:chgData name="Suzanne Newman" userId="S::suzanne.newman@ascendlearning.com::a0935d61-295c-4c09-856c-8bff2f59e1d0" providerId="AD" clId="Web-{97F3891F-36BD-8704-811A-9DBE08D376E3}" dt="2023-02-17T20:58:39.266" v="2"/>
          <ac:spMkLst>
            <pc:docMk/>
            <pc:sldMk cId="0" sldId="265"/>
            <ac:spMk id="2" creationId="{00000000-0000-0000-0000-000000000000}"/>
          </ac:spMkLst>
        </pc:spChg>
        <pc:spChg chg="del">
          <ac:chgData name="Suzanne Newman" userId="S::suzanne.newman@ascendlearning.com::a0935d61-295c-4c09-856c-8bff2f59e1d0" providerId="AD" clId="Web-{97F3891F-36BD-8704-811A-9DBE08D376E3}" dt="2023-02-17T20:58:41.625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97F3891F-36BD-8704-811A-9DBE08D376E3}" dt="2023-02-17T20:58:30.531" v="1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97F3891F-36BD-8704-811A-9DBE08D376E3}" dt="2023-02-17T20:59:43.706" v="28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97F3891F-36BD-8704-811A-9DBE08D376E3}" dt="2023-02-17T20:59:57.112" v="31" actId="14100"/>
        <pc:sldMkLst>
          <pc:docMk/>
          <pc:sldMk cId="0" sldId="268"/>
        </pc:sldMkLst>
        <pc:spChg chg="mod">
          <ac:chgData name="Suzanne Newman" userId="S::suzanne.newman@ascendlearning.com::a0935d61-295c-4c09-856c-8bff2f59e1d0" providerId="AD" clId="Web-{97F3891F-36BD-8704-811A-9DBE08D376E3}" dt="2023-02-17T20:59:57.112" v="31" actId="14100"/>
          <ac:spMkLst>
            <pc:docMk/>
            <pc:sldMk cId="0" sldId="268"/>
            <ac:spMk id="9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97F3891F-36BD-8704-811A-9DBE08D376E3}" dt="2023-02-17T21:00:01.941" v="32" actId="14100"/>
        <pc:sldMkLst>
          <pc:docMk/>
          <pc:sldMk cId="0" sldId="269"/>
        </pc:sldMkLst>
        <pc:spChg chg="mod">
          <ac:chgData name="Suzanne Newman" userId="S::suzanne.newman@ascendlearning.com::a0935d61-295c-4c09-856c-8bff2f59e1d0" providerId="AD" clId="Web-{97F3891F-36BD-8704-811A-9DBE08D376E3}" dt="2023-02-17T21:00:01.941" v="32" actId="14100"/>
          <ac:spMkLst>
            <pc:docMk/>
            <pc:sldMk cId="0" sldId="269"/>
            <ac:spMk id="4" creationId="{00000000-0000-0000-0000-000000000000}"/>
          </ac:spMkLst>
        </pc:spChg>
      </pc:sldChg>
      <pc:sldChg chg="delSp modSp">
        <pc:chgData name="Suzanne Newman" userId="S::suzanne.newman@ascendlearning.com::a0935d61-295c-4c09-856c-8bff2f59e1d0" providerId="AD" clId="Web-{97F3891F-36BD-8704-811A-9DBE08D376E3}" dt="2023-02-17T21:00:18.035" v="41"/>
        <pc:sldMkLst>
          <pc:docMk/>
          <pc:sldMk cId="0" sldId="270"/>
        </pc:sldMkLst>
        <pc:spChg chg="mod">
          <ac:chgData name="Suzanne Newman" userId="S::suzanne.newman@ascendlearning.com::a0935d61-295c-4c09-856c-8bff2f59e1d0" providerId="AD" clId="Web-{97F3891F-36BD-8704-811A-9DBE08D376E3}" dt="2023-02-17T21:00:16.410" v="40" actId="14100"/>
          <ac:spMkLst>
            <pc:docMk/>
            <pc:sldMk cId="0" sldId="270"/>
            <ac:spMk id="4" creationId="{00000000-0000-0000-0000-000000000000}"/>
          </ac:spMkLst>
        </pc:spChg>
        <pc:spChg chg="del">
          <ac:chgData name="Suzanne Newman" userId="S::suzanne.newman@ascendlearning.com::a0935d61-295c-4c09-856c-8bff2f59e1d0" providerId="AD" clId="Web-{97F3891F-36BD-8704-811A-9DBE08D376E3}" dt="2023-02-17T21:00:18.035" v="41"/>
          <ac:spMkLst>
            <pc:docMk/>
            <pc:sldMk cId="0" sldId="270"/>
            <ac:spMk id="5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97F3891F-36BD-8704-811A-9DBE08D376E3}" dt="2023-02-17T21:00:24.598" v="42" actId="14100"/>
        <pc:sldMkLst>
          <pc:docMk/>
          <pc:sldMk cId="0" sldId="271"/>
        </pc:sldMkLst>
        <pc:spChg chg="mod">
          <ac:chgData name="Suzanne Newman" userId="S::suzanne.newman@ascendlearning.com::a0935d61-295c-4c09-856c-8bff2f59e1d0" providerId="AD" clId="Web-{97F3891F-36BD-8704-811A-9DBE08D376E3}" dt="2023-02-17T21:00:24.598" v="42" actId="14100"/>
          <ac:spMkLst>
            <pc:docMk/>
            <pc:sldMk cId="0" sldId="271"/>
            <ac:spMk id="3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97F3891F-36BD-8704-811A-9DBE08D376E3}" dt="2023-02-17T21:00:34.176" v="44" actId="14100"/>
        <pc:sldMkLst>
          <pc:docMk/>
          <pc:sldMk cId="0" sldId="274"/>
        </pc:sldMkLst>
        <pc:spChg chg="mod">
          <ac:chgData name="Suzanne Newman" userId="S::suzanne.newman@ascendlearning.com::a0935d61-295c-4c09-856c-8bff2f59e1d0" providerId="AD" clId="Web-{97F3891F-36BD-8704-811A-9DBE08D376E3}" dt="2023-02-17T21:00:34.176" v="44" actId="14100"/>
          <ac:spMkLst>
            <pc:docMk/>
            <pc:sldMk cId="0" sldId="274"/>
            <ac:spMk id="4" creationId="{00000000-0000-0000-0000-000000000000}"/>
          </ac:spMkLst>
        </pc:spChg>
      </pc:sldChg>
      <pc:sldChg chg="delSp modSp">
        <pc:chgData name="Suzanne Newman" userId="S::suzanne.newman@ascendlearning.com::a0935d61-295c-4c09-856c-8bff2f59e1d0" providerId="AD" clId="Web-{97F3891F-36BD-8704-811A-9DBE08D376E3}" dt="2023-02-17T21:01:04.396" v="57" actId="14100"/>
        <pc:sldMkLst>
          <pc:docMk/>
          <pc:sldMk cId="0" sldId="281"/>
        </pc:sldMkLst>
        <pc:spChg chg="mod">
          <ac:chgData name="Suzanne Newman" userId="S::suzanne.newman@ascendlearning.com::a0935d61-295c-4c09-856c-8bff2f59e1d0" providerId="AD" clId="Web-{97F3891F-36BD-8704-811A-9DBE08D376E3}" dt="2023-02-17T21:01:04.396" v="57" actId="14100"/>
          <ac:spMkLst>
            <pc:docMk/>
            <pc:sldMk cId="0" sldId="281"/>
            <ac:spMk id="3" creationId="{00000000-0000-0000-0000-000000000000}"/>
          </ac:spMkLst>
        </pc:spChg>
        <pc:spChg chg="del">
          <ac:chgData name="Suzanne Newman" userId="S::suzanne.newman@ascendlearning.com::a0935d61-295c-4c09-856c-8bff2f59e1d0" providerId="AD" clId="Web-{97F3891F-36BD-8704-811A-9DBE08D376E3}" dt="2023-02-17T21:01:01.068" v="56"/>
          <ac:spMkLst>
            <pc:docMk/>
            <pc:sldMk cId="0" sldId="281"/>
            <ac:spMk id="4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97F3891F-36BD-8704-811A-9DBE08D376E3}" dt="2023-02-17T21:00:47.630" v="48" actId="20577"/>
          <ac:spMkLst>
            <pc:docMk/>
            <pc:sldMk cId="0" sldId="281"/>
            <ac:spMk id="7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97F3891F-36BD-8704-811A-9DBE08D376E3}" dt="2023-02-17T21:01:15.318" v="61" actId="20577"/>
        <pc:sldMkLst>
          <pc:docMk/>
          <pc:sldMk cId="0" sldId="282"/>
        </pc:sldMkLst>
        <pc:spChg chg="mod">
          <ac:chgData name="Suzanne Newman" userId="S::suzanne.newman@ascendlearning.com::a0935d61-295c-4c09-856c-8bff2f59e1d0" providerId="AD" clId="Web-{97F3891F-36BD-8704-811A-9DBE08D376E3}" dt="2023-02-17T21:01:08.193" v="58" actId="14100"/>
          <ac:spMkLst>
            <pc:docMk/>
            <pc:sldMk cId="0" sldId="282"/>
            <ac:spMk id="4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97F3891F-36BD-8704-811A-9DBE08D376E3}" dt="2023-02-17T21:01:15.318" v="61" actId="20577"/>
          <ac:spMkLst>
            <pc:docMk/>
            <pc:sldMk cId="0" sldId="282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5" cy="11286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05" y="961088"/>
            <a:ext cx="4355888" cy="11879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1097073"/>
            <a:ext cx="20104100" cy="206375"/>
          </a:xfrm>
          <a:custGeom>
            <a:avLst/>
            <a:gdLst/>
            <a:ahLst/>
            <a:cxnLst/>
            <a:rect l="l" t="t" r="r" b="b"/>
            <a:pathLst>
              <a:path w="20104100" h="206375">
                <a:moveTo>
                  <a:pt x="0" y="205899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5899"/>
                </a:lnTo>
                <a:lnTo>
                  <a:pt x="0" y="205899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0039" y="2366005"/>
            <a:ext cx="8489950" cy="176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9680"/>
            <a:ext cx="1407287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‹#›</a:t>
            </a:fld>
            <a:endParaRPr sz="19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‹#›</a:t>
            </a:fld>
            <a:endParaRPr sz="19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‹#›</a:t>
            </a:fld>
            <a:endParaRPr sz="19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‹#›</a:t>
            </a:fld>
            <a:endParaRPr sz="19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‹#›</a:t>
            </a:fld>
            <a:endParaRPr sz="19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5" cy="1128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8941" y="1727076"/>
            <a:ext cx="12319000" cy="129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8941" y="1727076"/>
            <a:ext cx="12128500" cy="262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1790"/>
            <a:ext cx="643331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036936" y="10366675"/>
            <a:ext cx="618816" cy="32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‹#›</a:t>
            </a:fld>
            <a:endParaRPr sz="19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kognito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2573" y="10469187"/>
            <a:ext cx="459613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Kognito</a:t>
            </a:r>
            <a:r>
              <a:rPr sz="2600" spc="85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2021.</a:t>
            </a:r>
            <a:r>
              <a:rPr sz="2600" spc="75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All</a:t>
            </a:r>
            <a:r>
              <a:rPr sz="2600" spc="60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Rights</a:t>
            </a:r>
            <a:r>
              <a:rPr sz="2600" spc="80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DECE0"/>
                </a:solidFill>
                <a:latin typeface="Calibri"/>
                <a:cs typeface="Calibri"/>
              </a:rPr>
              <a:t>Reserved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80"/>
              </a:lnSpc>
              <a:spcBef>
                <a:spcPts val="105"/>
              </a:spcBef>
            </a:pPr>
            <a:r>
              <a:rPr sz="3950" dirty="0">
                <a:solidFill>
                  <a:srgbClr val="FFFFFF"/>
                </a:solidFill>
              </a:rPr>
              <a:t>Workshop</a:t>
            </a:r>
            <a:r>
              <a:rPr sz="3950" spc="45" dirty="0">
                <a:solidFill>
                  <a:srgbClr val="FFFFFF"/>
                </a:solidFill>
              </a:rPr>
              <a:t> </a:t>
            </a:r>
            <a:r>
              <a:rPr sz="3950" dirty="0">
                <a:solidFill>
                  <a:srgbClr val="FFFFFF"/>
                </a:solidFill>
              </a:rPr>
              <a:t>Companion</a:t>
            </a:r>
            <a:r>
              <a:rPr sz="3950" spc="60" dirty="0">
                <a:solidFill>
                  <a:srgbClr val="FFFFFF"/>
                </a:solidFill>
              </a:rPr>
              <a:t> </a:t>
            </a:r>
            <a:r>
              <a:rPr sz="3950" spc="-10" dirty="0">
                <a:solidFill>
                  <a:srgbClr val="FFFFFF"/>
                </a:solidFill>
              </a:rPr>
              <a:t>Slides</a:t>
            </a:r>
            <a:endParaRPr sz="3950"/>
          </a:p>
          <a:p>
            <a:pPr marL="12700">
              <a:lnSpc>
                <a:spcPts val="9220"/>
              </a:lnSpc>
            </a:pPr>
            <a:r>
              <a:rPr sz="7900" dirty="0">
                <a:solidFill>
                  <a:srgbClr val="FFFFFF"/>
                </a:solidFill>
              </a:rPr>
              <a:t>Emotional</a:t>
            </a:r>
            <a:r>
              <a:rPr sz="7900" spc="14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&amp;</a:t>
            </a:r>
            <a:r>
              <a:rPr sz="7900" spc="1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Mental</a:t>
            </a:r>
            <a:endParaRPr sz="7900"/>
          </a:p>
        </p:txBody>
      </p:sp>
      <p:sp>
        <p:nvSpPr>
          <p:cNvPr id="4" name="object 4"/>
          <p:cNvSpPr txBox="1"/>
          <p:nvPr/>
        </p:nvSpPr>
        <p:spPr>
          <a:xfrm>
            <a:off x="1160039" y="4153213"/>
            <a:ext cx="9085580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860"/>
              </a:lnSpc>
            </a:pPr>
            <a:r>
              <a:rPr sz="7900" b="1" dirty="0">
                <a:solidFill>
                  <a:srgbClr val="FFFFFF"/>
                </a:solidFill>
                <a:latin typeface="Calibri"/>
                <a:cs typeface="Calibri"/>
              </a:rPr>
              <a:t>Wellness:</a:t>
            </a:r>
            <a:r>
              <a:rPr sz="79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900" b="1" spc="-10" dirty="0">
                <a:solidFill>
                  <a:srgbClr val="FFFFFF"/>
                </a:solidFill>
                <a:latin typeface="Calibri"/>
                <a:cs typeface="Calibri"/>
              </a:rPr>
              <a:t>Elementary </a:t>
            </a:r>
            <a:r>
              <a:rPr sz="79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79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900" b="1" dirty="0">
                <a:solidFill>
                  <a:srgbClr val="FFFFFF"/>
                </a:solidFill>
                <a:latin typeface="Calibri"/>
                <a:cs typeface="Calibri"/>
              </a:rPr>
              <a:t>Middle</a:t>
            </a:r>
            <a:r>
              <a:rPr sz="79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900" b="1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endParaRPr sz="7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6447" y="9466275"/>
            <a:ext cx="17457420" cy="1254760"/>
          </a:xfrm>
          <a:prstGeom prst="rect">
            <a:avLst/>
          </a:prstGeom>
        </p:spPr>
        <p:txBody>
          <a:bodyPr vert="horz" wrap="square" lIns="0" tIns="1905" rIns="0" bIns="0" rtlCol="0" anchor="t">
            <a:spAutoFit/>
          </a:bodyPr>
          <a:lstStyle/>
          <a:p>
            <a:pPr marL="12700" marR="5080">
              <a:lnSpc>
                <a:spcPts val="4930"/>
              </a:lnSpc>
              <a:spcBef>
                <a:spcPts val="15"/>
              </a:spcBef>
              <a:tabLst>
                <a:tab pos="651510" algn="l"/>
              </a:tabLst>
            </a:pPr>
            <a:r>
              <a:rPr sz="3950" dirty="0">
                <a:latin typeface="Calibri"/>
                <a:cs typeface="Calibri"/>
              </a:rPr>
              <a:t>For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technical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support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or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any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questions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about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simulation,</a:t>
            </a:r>
            <a:r>
              <a:rPr sz="3950" spc="2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please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contact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Kognito </a:t>
            </a:r>
            <a:r>
              <a:rPr sz="3950" spc="-25" dirty="0">
                <a:latin typeface="Calibri"/>
                <a:cs typeface="Calibri"/>
              </a:rPr>
              <a:t>at</a:t>
            </a:r>
            <a:r>
              <a:rPr sz="3950" dirty="0">
                <a:latin typeface="Calibri"/>
                <a:cs typeface="Calibri"/>
              </a:rPr>
              <a:t>	</a:t>
            </a:r>
            <a:r>
              <a:rPr sz="39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support@kognito.com</a:t>
            </a:r>
            <a:r>
              <a:rPr sz="3950" spc="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6181" y="3413990"/>
            <a:ext cx="16175412" cy="407483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8800" dirty="0">
                <a:solidFill>
                  <a:srgbClr val="366091"/>
                </a:solidFill>
              </a:rPr>
              <a:t>Take</a:t>
            </a:r>
            <a:r>
              <a:rPr sz="8800" spc="-85" dirty="0">
                <a:solidFill>
                  <a:srgbClr val="366091"/>
                </a:solidFill>
              </a:rPr>
              <a:t> </a:t>
            </a:r>
            <a:r>
              <a:rPr sz="8800" dirty="0">
                <a:solidFill>
                  <a:srgbClr val="366091"/>
                </a:solidFill>
              </a:rPr>
              <a:t>the</a:t>
            </a:r>
            <a:r>
              <a:rPr sz="8800" spc="-105" dirty="0">
                <a:solidFill>
                  <a:srgbClr val="366091"/>
                </a:solidFill>
              </a:rPr>
              <a:t> </a:t>
            </a:r>
            <a:r>
              <a:rPr sz="8800" spc="-10" dirty="0">
                <a:solidFill>
                  <a:srgbClr val="366091"/>
                </a:solidFill>
              </a:rPr>
              <a:t>Simulation</a:t>
            </a:r>
            <a:br>
              <a:rPr lang="en-US" sz="8800" spc="-10" dirty="0">
                <a:solidFill>
                  <a:srgbClr val="366091"/>
                </a:solidFill>
              </a:rPr>
            </a:br>
            <a:r>
              <a:rPr lang="en-US" sz="8800" spc="-10" dirty="0">
                <a:solidFill>
                  <a:srgbClr val="366091"/>
                </a:solidFill>
              </a:rPr>
              <a:t>Insert access instructions here. </a:t>
            </a:r>
            <a:br>
              <a:rPr lang="en-US" sz="8800" spc="-10" dirty="0">
                <a:solidFill>
                  <a:srgbClr val="366091"/>
                </a:solidFill>
              </a:rPr>
            </a:br>
            <a:r>
              <a:rPr lang="en-US" sz="8800" i="1" spc="-10" dirty="0">
                <a:solidFill>
                  <a:srgbClr val="366091"/>
                </a:solidFill>
              </a:rPr>
              <a:t>yourdistrict.kognito.com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0778"/>
            <a:ext cx="20104100" cy="6701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436" y="2918031"/>
            <a:ext cx="9085580" cy="373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860"/>
              </a:lnSpc>
            </a:pPr>
            <a:r>
              <a:rPr sz="7900" dirty="0">
                <a:solidFill>
                  <a:srgbClr val="FFFFFF"/>
                </a:solidFill>
              </a:rPr>
              <a:t>Emotional</a:t>
            </a:r>
            <a:r>
              <a:rPr sz="7900" spc="14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&amp;</a:t>
            </a:r>
            <a:r>
              <a:rPr sz="7900" spc="1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Mental </a:t>
            </a:r>
            <a:r>
              <a:rPr sz="7900" dirty="0">
                <a:solidFill>
                  <a:srgbClr val="FFFFFF"/>
                </a:solidFill>
              </a:rPr>
              <a:t>Wellness:</a:t>
            </a:r>
            <a:r>
              <a:rPr sz="7900" spc="114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Elementary </a:t>
            </a:r>
            <a:r>
              <a:rPr sz="7900" dirty="0">
                <a:solidFill>
                  <a:srgbClr val="FFFFFF"/>
                </a:solidFill>
              </a:rPr>
              <a:t>and</a:t>
            </a:r>
            <a:r>
              <a:rPr sz="7900" spc="50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Middle</a:t>
            </a:r>
            <a:r>
              <a:rPr sz="7900" spc="105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School</a:t>
            </a:r>
            <a:endParaRPr sz="7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8739" y="3604364"/>
            <a:ext cx="15495905" cy="553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0950"/>
              </a:lnSpc>
              <a:tabLst>
                <a:tab pos="5236210" algn="l"/>
              </a:tabLst>
            </a:pP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A</a:t>
            </a:r>
            <a:r>
              <a:rPr sz="8800" spc="-22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positive</a:t>
            </a:r>
            <a:r>
              <a:rPr sz="8800" spc="-114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classroom</a:t>
            </a:r>
            <a:r>
              <a:rPr sz="8800" spc="-85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spc="-10" dirty="0">
                <a:solidFill>
                  <a:srgbClr val="366091"/>
                </a:solidFill>
                <a:latin typeface="Calibri"/>
                <a:cs typeface="Calibri"/>
              </a:rPr>
              <a:t>environment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promotes</a:t>
            </a:r>
            <a:r>
              <a:rPr sz="8800" spc="-305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dirty="0">
                <a:solidFill>
                  <a:srgbClr val="366091"/>
                </a:solidFill>
                <a:latin typeface="Calibri"/>
                <a:cs typeface="Calibri"/>
              </a:rPr>
              <a:t>connectedness</a:t>
            </a:r>
            <a:r>
              <a:rPr sz="8800" b="1" spc="-55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spc="-25" dirty="0">
                <a:solidFill>
                  <a:srgbClr val="366091"/>
                </a:solidFill>
                <a:latin typeface="Calibri"/>
                <a:cs typeface="Calibri"/>
              </a:rPr>
              <a:t>and </a:t>
            </a:r>
            <a:r>
              <a:rPr sz="8800" b="1" spc="-10" dirty="0">
                <a:solidFill>
                  <a:srgbClr val="366091"/>
                </a:solidFill>
                <a:latin typeface="Calibri"/>
                <a:cs typeface="Calibri"/>
              </a:rPr>
              <a:t>resilience</a:t>
            </a:r>
            <a:r>
              <a:rPr sz="8800" spc="-10" dirty="0">
                <a:solidFill>
                  <a:srgbClr val="366091"/>
                </a:solidFill>
                <a:latin typeface="Calibri"/>
                <a:cs typeface="Calibri"/>
              </a:rPr>
              <a:t>,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	creating</a:t>
            </a:r>
            <a:r>
              <a:rPr sz="8800" spc="-10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a</a:t>
            </a:r>
            <a:r>
              <a:rPr sz="8800" spc="-22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dirty="0">
                <a:solidFill>
                  <a:srgbClr val="366091"/>
                </a:solidFill>
                <a:latin typeface="Calibri"/>
                <a:cs typeface="Calibri"/>
              </a:rPr>
              <a:t>pathway</a:t>
            </a:r>
            <a:r>
              <a:rPr sz="8800" b="1" spc="-10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spc="-25" dirty="0">
                <a:solidFill>
                  <a:srgbClr val="366091"/>
                </a:solidFill>
                <a:latin typeface="Calibri"/>
                <a:cs typeface="Calibri"/>
              </a:rPr>
              <a:t>to </a:t>
            </a:r>
            <a:r>
              <a:rPr sz="8800" b="1" dirty="0">
                <a:solidFill>
                  <a:srgbClr val="366091"/>
                </a:solidFill>
                <a:latin typeface="Calibri"/>
                <a:cs typeface="Calibri"/>
              </a:rPr>
              <a:t>discuss</a:t>
            </a:r>
            <a:r>
              <a:rPr sz="8800" b="1" spc="-17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spc="-10" dirty="0">
                <a:solidFill>
                  <a:srgbClr val="366091"/>
                </a:solidFill>
                <a:latin typeface="Calibri"/>
                <a:cs typeface="Calibri"/>
              </a:rPr>
              <a:t>concerns</a:t>
            </a:r>
            <a:r>
              <a:rPr sz="8800" spc="-10" dirty="0">
                <a:solidFill>
                  <a:srgbClr val="366091"/>
                </a:solidFill>
                <a:latin typeface="Calibri"/>
                <a:cs typeface="Calibri"/>
              </a:rPr>
              <a:t>.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552" y="353066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1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3163" y="4193208"/>
            <a:ext cx="4999355" cy="5402580"/>
            <a:chOff x="1583163" y="4193208"/>
            <a:chExt cx="4999355" cy="5402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9160" y="4193208"/>
              <a:ext cx="1752512" cy="1752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4442" y="5105137"/>
              <a:ext cx="1752512" cy="1752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163" y="5198414"/>
              <a:ext cx="1752512" cy="35050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9961" y="6744586"/>
              <a:ext cx="1752512" cy="1752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9537" y="7842958"/>
              <a:ext cx="1752512" cy="175251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758941" y="1727076"/>
            <a:ext cx="17735567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can</a:t>
            </a:r>
            <a:r>
              <a:rPr spc="70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check-in</a:t>
            </a:r>
            <a:r>
              <a:rPr spc="4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spc="-25" dirty="0"/>
              <a:t>my </a:t>
            </a:r>
            <a:r>
              <a:rPr spc="-10" dirty="0"/>
              <a:t>students?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13</a:t>
            </a:fld>
            <a:endParaRPr sz="1950"/>
          </a:p>
        </p:txBody>
      </p:sp>
      <p:sp>
        <p:nvSpPr>
          <p:cNvPr id="10" name="object 10"/>
          <p:cNvSpPr txBox="1"/>
          <p:nvPr/>
        </p:nvSpPr>
        <p:spPr>
          <a:xfrm>
            <a:off x="8346947" y="4364426"/>
            <a:ext cx="9841865" cy="4107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dirty="0">
                <a:latin typeface="Arial"/>
                <a:cs typeface="Arial"/>
              </a:rPr>
              <a:t>Ask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them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share</a:t>
            </a:r>
            <a:r>
              <a:rPr sz="3300" b="1" spc="-2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feelings</a:t>
            </a:r>
            <a:r>
              <a:rPr sz="3300" b="1" spc="-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with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partner,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small </a:t>
            </a:r>
            <a:r>
              <a:rPr sz="3300" dirty="0">
                <a:latin typeface="Arial"/>
                <a:cs typeface="Arial"/>
              </a:rPr>
              <a:t>group, or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check-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circle.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4"/>
              </a:spcBef>
            </a:pPr>
            <a:r>
              <a:rPr sz="3300" dirty="0">
                <a:latin typeface="Arial"/>
                <a:cs typeface="Arial"/>
              </a:rPr>
              <a:t>Sample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instructions: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314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“...compliment</a:t>
            </a:r>
            <a:r>
              <a:rPr sz="33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someone</a:t>
            </a:r>
            <a:r>
              <a:rPr sz="33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Arial"/>
                <a:cs typeface="Arial"/>
              </a:rPr>
              <a:t>else.”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“...tell</a:t>
            </a:r>
            <a:r>
              <a:rPr sz="33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33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about</a:t>
            </a:r>
            <a:r>
              <a:rPr sz="33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33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Arial"/>
                <a:cs typeface="Arial"/>
              </a:rPr>
              <a:t>weekend.”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“...explain</a:t>
            </a:r>
            <a:r>
              <a:rPr sz="33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how</a:t>
            </a:r>
            <a:r>
              <a:rPr sz="33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you’re</a:t>
            </a:r>
            <a:r>
              <a:rPr sz="33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feeling</a:t>
            </a:r>
            <a:r>
              <a:rPr sz="33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today</a:t>
            </a:r>
            <a:r>
              <a:rPr sz="33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33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Arial"/>
                <a:cs typeface="Arial"/>
              </a:rPr>
              <a:t>why.”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552" y="353066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1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567" y="4338099"/>
            <a:ext cx="5234288" cy="50091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58941" y="1727076"/>
            <a:ext cx="16805898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can</a:t>
            </a:r>
            <a:r>
              <a:rPr spc="70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check-in</a:t>
            </a:r>
            <a:r>
              <a:rPr spc="4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spc="-25" dirty="0"/>
              <a:t>my </a:t>
            </a:r>
            <a:r>
              <a:rPr spc="-10" dirty="0"/>
              <a:t>students?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14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346947" y="4364426"/>
            <a:ext cx="10448290" cy="488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Mood</a:t>
            </a:r>
            <a:r>
              <a:rPr sz="3300" b="1" spc="-5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meters</a:t>
            </a:r>
            <a:r>
              <a:rPr sz="3300" b="1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help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identify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how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feel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the </a:t>
            </a:r>
            <a:r>
              <a:rPr sz="3300" spc="-10" dirty="0">
                <a:latin typeface="Arial"/>
                <a:cs typeface="Arial"/>
              </a:rPr>
              <a:t>moment.</a:t>
            </a:r>
            <a:endParaRPr sz="3300">
              <a:latin typeface="Arial"/>
              <a:cs typeface="Arial"/>
            </a:endParaRPr>
          </a:p>
          <a:p>
            <a:pPr marL="1017269" marR="221615" indent="-754380">
              <a:lnSpc>
                <a:spcPct val="112300"/>
              </a:lnSpc>
              <a:spcBef>
                <a:spcPts val="264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We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have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emotions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all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time,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whether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not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we </a:t>
            </a:r>
            <a:r>
              <a:rPr sz="3300" dirty="0">
                <a:latin typeface="Arial"/>
                <a:cs typeface="Arial"/>
              </a:rPr>
              <a:t>take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time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notice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them.</a:t>
            </a:r>
            <a:endParaRPr sz="3300">
              <a:latin typeface="Arial"/>
              <a:cs typeface="Arial"/>
            </a:endParaRPr>
          </a:p>
          <a:p>
            <a:pPr marL="1017269" marR="738505" indent="-754380">
              <a:lnSpc>
                <a:spcPct val="112300"/>
              </a:lnSpc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They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aﬀect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ways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work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interact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with </a:t>
            </a:r>
            <a:r>
              <a:rPr sz="3300" spc="-10" dirty="0">
                <a:latin typeface="Arial"/>
                <a:cs typeface="Arial"/>
              </a:rPr>
              <a:t>others.</a:t>
            </a:r>
            <a:endParaRPr sz="3300">
              <a:latin typeface="Arial"/>
              <a:cs typeface="Arial"/>
            </a:endParaRPr>
          </a:p>
          <a:p>
            <a:pPr marL="1017269" marR="1257935" indent="-754380">
              <a:lnSpc>
                <a:spcPct val="112300"/>
              </a:lnSpc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Recognizing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our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emotions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45" dirty="0">
                <a:latin typeface="Arial"/>
                <a:cs typeface="Arial"/>
              </a:rPr>
              <a:t>rst</a:t>
            </a:r>
            <a:r>
              <a:rPr sz="3300" spc="1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step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355" dirty="0">
                <a:latin typeface="Arial"/>
                <a:cs typeface="Arial"/>
              </a:rPr>
              <a:t>to </a:t>
            </a:r>
            <a:r>
              <a:rPr sz="3300" dirty="0">
                <a:latin typeface="Arial"/>
                <a:cs typeface="Arial"/>
              </a:rPr>
              <a:t>regulating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them.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552" y="353066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1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020" y="4085914"/>
            <a:ext cx="5063233" cy="50632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8941" y="1727076"/>
            <a:ext cx="17345025" cy="129843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can</a:t>
            </a:r>
            <a:r>
              <a:rPr spc="70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check-in</a:t>
            </a:r>
            <a:r>
              <a:rPr spc="4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spc="-25" dirty="0"/>
              <a:t>my</a:t>
            </a:r>
            <a:r>
              <a:rPr lang="en-US" spc="-25" dirty="0"/>
              <a:t> students?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15</a:t>
            </a:fld>
            <a:endParaRPr sz="1950"/>
          </a:p>
        </p:txBody>
      </p:sp>
      <p:sp>
        <p:nvSpPr>
          <p:cNvPr id="6" name="object 6"/>
          <p:cNvSpPr txBox="1"/>
          <p:nvPr/>
        </p:nvSpPr>
        <p:spPr>
          <a:xfrm>
            <a:off x="8011876" y="3861825"/>
            <a:ext cx="1070483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Journaling</a:t>
            </a:r>
            <a:r>
              <a:rPr sz="3300" b="1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and/or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drawing</a:t>
            </a:r>
            <a:r>
              <a:rPr sz="3300" b="1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great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way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for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to </a:t>
            </a:r>
            <a:r>
              <a:rPr sz="3300" dirty="0">
                <a:latin typeface="Arial"/>
                <a:cs typeface="Arial"/>
              </a:rPr>
              <a:t>express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feelings.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1876" y="5405550"/>
            <a:ext cx="9606280" cy="401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latin typeface="Arial"/>
                <a:cs typeface="Arial"/>
              </a:rPr>
              <a:t>Sample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prompts: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“Write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draw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about…”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314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“...how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you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feel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today.”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“...what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you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did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over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holidays.”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“...someone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you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love.”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2525"/>
              </a:spcBef>
            </a:pPr>
            <a:r>
              <a:rPr sz="3300" dirty="0">
                <a:latin typeface="Arial"/>
                <a:cs typeface="Arial"/>
              </a:rPr>
              <a:t>Play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music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video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at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beginning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class.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Ask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journal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their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feelings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about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it.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565181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9889" y="1727076"/>
            <a:ext cx="16747680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dirty="0"/>
              <a:t>De-escalating</a:t>
            </a:r>
            <a:r>
              <a:rPr spc="150" dirty="0"/>
              <a:t> </a:t>
            </a:r>
            <a:r>
              <a:rPr spc="-10" dirty="0"/>
              <a:t>distressed students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16</a:t>
            </a:fld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1641291" y="4401807"/>
            <a:ext cx="8279130" cy="228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indent="-726440">
              <a:lnSpc>
                <a:spcPct val="112300"/>
              </a:lnSpc>
              <a:spcBef>
                <a:spcPts val="100"/>
              </a:spcBef>
              <a:buClr>
                <a:srgbClr val="D47837"/>
              </a:buClr>
              <a:buFont typeface="Arial"/>
              <a:buChar char="•"/>
              <a:tabLst>
                <a:tab pos="738505" algn="l"/>
                <a:tab pos="739140" algn="l"/>
              </a:tabLst>
            </a:pPr>
            <a:r>
              <a:rPr sz="3300" b="1" dirty="0">
                <a:latin typeface="Arial"/>
                <a:cs typeface="Arial"/>
              </a:rPr>
              <a:t>Mindfulness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sit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quietly,</a:t>
            </a:r>
            <a:r>
              <a:rPr sz="3300" spc="-215" dirty="0">
                <a:latin typeface="Arial"/>
                <a:cs typeface="Arial"/>
              </a:rPr>
              <a:t> </a:t>
            </a:r>
            <a:r>
              <a:rPr sz="3300" spc="-30" dirty="0">
                <a:latin typeface="Arial"/>
                <a:cs typeface="Arial"/>
              </a:rPr>
              <a:t>eyes</a:t>
            </a:r>
            <a:r>
              <a:rPr sz="3300" spc="-270" dirty="0">
                <a:latin typeface="Arial"/>
                <a:cs typeface="Arial"/>
              </a:rPr>
              <a:t> </a:t>
            </a:r>
            <a:r>
              <a:rPr sz="3300" spc="-50" dirty="0">
                <a:solidFill>
                  <a:srgbClr val="D47837"/>
                </a:solidFill>
                <a:latin typeface="Arial"/>
                <a:cs typeface="Arial"/>
              </a:rPr>
              <a:t>• </a:t>
            </a:r>
            <a:r>
              <a:rPr sz="3300" dirty="0">
                <a:latin typeface="Arial"/>
                <a:cs typeface="Arial"/>
              </a:rPr>
              <a:t>closed,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while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teacher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leads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them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in</a:t>
            </a:r>
            <a:r>
              <a:rPr sz="3300" spc="8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breathing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focus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exercise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until</a:t>
            </a:r>
            <a:endParaRPr sz="3300">
              <a:latin typeface="Arial"/>
              <a:cs typeface="Arial"/>
            </a:endParaRPr>
          </a:p>
          <a:p>
            <a:pPr marL="738505">
              <a:lnSpc>
                <a:spcPct val="100000"/>
              </a:lnSpc>
              <a:spcBef>
                <a:spcPts val="490"/>
              </a:spcBef>
            </a:pPr>
            <a:r>
              <a:rPr sz="3300" dirty="0">
                <a:latin typeface="Arial"/>
                <a:cs typeface="Arial"/>
              </a:rPr>
              <a:t>they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are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calm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control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again.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7028" y="4401807"/>
            <a:ext cx="8327390" cy="1720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Journaling/Drawing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Give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quiet </a:t>
            </a:r>
            <a:r>
              <a:rPr sz="3300" dirty="0">
                <a:latin typeface="Arial"/>
                <a:cs typeface="Arial"/>
              </a:rPr>
              <a:t>place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draw,</a:t>
            </a:r>
            <a:r>
              <a:rPr sz="3300" spc="-1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color,</a:t>
            </a:r>
            <a:r>
              <a:rPr sz="3300" spc="-1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journal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what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feel </a:t>
            </a:r>
            <a:r>
              <a:rPr sz="3300" dirty="0">
                <a:latin typeface="Arial"/>
                <a:cs typeface="Arial"/>
              </a:rPr>
              <a:t>before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return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learning.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3747" y="6852673"/>
            <a:ext cx="9478010" cy="1720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5080" indent="-726440" algn="just">
              <a:lnSpc>
                <a:spcPct val="112300"/>
              </a:lnSpc>
              <a:spcBef>
                <a:spcPts val="100"/>
              </a:spcBef>
              <a:buClr>
                <a:srgbClr val="D47837"/>
              </a:buClr>
              <a:buFont typeface="Arial"/>
              <a:buChar char="•"/>
              <a:tabLst>
                <a:tab pos="726440" algn="l"/>
              </a:tabLst>
            </a:pPr>
            <a:r>
              <a:rPr sz="3300" b="1" dirty="0">
                <a:latin typeface="Arial"/>
                <a:cs typeface="Arial"/>
              </a:rPr>
              <a:t>Movement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Provide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space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where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can </a:t>
            </a:r>
            <a:r>
              <a:rPr sz="3300" dirty="0">
                <a:latin typeface="Arial"/>
                <a:cs typeface="Arial"/>
              </a:rPr>
              <a:t>safely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move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their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body,</a:t>
            </a:r>
            <a:r>
              <a:rPr sz="3300" spc="-20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such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walking,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doing </a:t>
            </a:r>
            <a:r>
              <a:rPr sz="3300" dirty="0">
                <a:latin typeface="Arial"/>
                <a:cs typeface="Arial"/>
              </a:rPr>
              <a:t>arm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circles,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even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jumping.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1291" y="7417613"/>
            <a:ext cx="7769859" cy="1720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indent="-726440">
              <a:lnSpc>
                <a:spcPct val="112300"/>
              </a:lnSpc>
              <a:spcBef>
                <a:spcPts val="100"/>
              </a:spcBef>
              <a:buClr>
                <a:srgbClr val="D47837"/>
              </a:buClr>
              <a:buFont typeface="Arial"/>
              <a:buChar char="•"/>
              <a:tabLst>
                <a:tab pos="738505" algn="l"/>
                <a:tab pos="739140" algn="l"/>
              </a:tabLst>
            </a:pPr>
            <a:r>
              <a:rPr sz="3300" b="1" dirty="0">
                <a:latin typeface="Arial"/>
                <a:cs typeface="Arial"/>
              </a:rPr>
              <a:t>Deep</a:t>
            </a:r>
            <a:r>
              <a:rPr sz="3300" b="1" spc="-8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Breathing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close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their </a:t>
            </a:r>
            <a:r>
              <a:rPr sz="3300" dirty="0">
                <a:latin typeface="Arial"/>
                <a:cs typeface="Arial"/>
              </a:rPr>
              <a:t>eyes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count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slowly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10,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taking </a:t>
            </a:r>
            <a:r>
              <a:rPr sz="3300" dirty="0">
                <a:latin typeface="Arial"/>
                <a:cs typeface="Arial"/>
              </a:rPr>
              <a:t>deep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breaths.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Warning</a:t>
            </a:r>
            <a:r>
              <a:rPr spc="95" dirty="0"/>
              <a:t> </a:t>
            </a:r>
            <a:r>
              <a:rPr spc="-10" dirty="0"/>
              <a:t>Signs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17</a:t>
            </a:fld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2531523" y="4801518"/>
            <a:ext cx="6527165" cy="34258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6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Quieter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during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class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Not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participating</a:t>
            </a:r>
            <a:r>
              <a:rPr sz="3300" spc="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activities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Inability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emotionally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regulate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spc="-10" dirty="0">
                <a:latin typeface="Arial"/>
                <a:cs typeface="Arial"/>
              </a:rPr>
              <a:t>Irritability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Not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completing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assignments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Getting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sick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more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often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6861" y="4829140"/>
            <a:ext cx="5932170" cy="39890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6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Skipping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class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Being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absent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Running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away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Frequent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use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substances</a:t>
            </a:r>
            <a:endParaRPr sz="3300">
              <a:latin typeface="Arial"/>
              <a:cs typeface="Arial"/>
            </a:endParaRPr>
          </a:p>
          <a:p>
            <a:pPr marL="738505" marR="842644" indent="-726440">
              <a:lnSpc>
                <a:spcPts val="4450"/>
              </a:lnSpc>
              <a:spcBef>
                <a:spcPts val="11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Increased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use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riskier drugs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38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spc="-10" dirty="0">
                <a:latin typeface="Arial"/>
                <a:cs typeface="Arial"/>
              </a:rPr>
              <a:t>Gambling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Risk</a:t>
            </a:r>
            <a:r>
              <a:rPr spc="45" dirty="0"/>
              <a:t> </a:t>
            </a:r>
            <a:r>
              <a:rPr spc="-10" dirty="0"/>
              <a:t>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18</a:t>
            </a:fld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2196464" y="4618602"/>
            <a:ext cx="6997700" cy="39541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47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Intense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feelings</a:t>
            </a:r>
            <a:endParaRPr sz="3300">
              <a:latin typeface="Arial"/>
              <a:cs typeface="Arial"/>
            </a:endParaRPr>
          </a:p>
          <a:p>
            <a:pPr marL="738505" marR="5080" indent="-726440">
              <a:lnSpc>
                <a:spcPts val="4450"/>
              </a:lnSpc>
              <a:spcBef>
                <a:spcPts val="114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Feelings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1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hopelessness,</a:t>
            </a:r>
            <a:r>
              <a:rPr sz="3300" spc="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failure,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rejection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38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Relationship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struggles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Family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conflicts</a:t>
            </a:r>
            <a:endParaRPr sz="3300">
              <a:latin typeface="Arial"/>
              <a:cs typeface="Arial"/>
            </a:endParaRPr>
          </a:p>
          <a:p>
            <a:pPr marL="738505" marR="100965" indent="-726440">
              <a:lnSpc>
                <a:spcPts val="4450"/>
              </a:lnSpc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Questions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around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sexual </a:t>
            </a:r>
            <a:r>
              <a:rPr sz="3300" dirty="0">
                <a:latin typeface="Arial"/>
                <a:cs typeface="Arial"/>
              </a:rPr>
              <a:t>orientation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and/or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gender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identity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1173" y="4692133"/>
            <a:ext cx="5561330" cy="343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5080" indent="-726440">
              <a:lnSpc>
                <a:spcPct val="112300"/>
              </a:lnSpc>
              <a:spcBef>
                <a:spcPts val="1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Death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friend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family member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62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Transitioning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homes</a:t>
            </a:r>
            <a:endParaRPr sz="3300">
              <a:latin typeface="Arial"/>
              <a:cs typeface="Arial"/>
            </a:endParaRPr>
          </a:p>
          <a:p>
            <a:pPr marL="738505" marR="1315720" indent="-726440">
              <a:lnSpc>
                <a:spcPts val="4450"/>
              </a:lnSpc>
              <a:spcBef>
                <a:spcPts val="11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Having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caregiver incarcerated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38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Letting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go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future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plans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9889" y="1727076"/>
            <a:ext cx="12719822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spc="-10" dirty="0"/>
              <a:t>Conversation Techniques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19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648429" y="4919754"/>
            <a:ext cx="8029575" cy="337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5210" indent="-1033144">
              <a:lnSpc>
                <a:spcPct val="100000"/>
              </a:lnSpc>
              <a:spcBef>
                <a:spcPts val="105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Observable</a:t>
            </a:r>
            <a:r>
              <a:rPr sz="5050" b="1" spc="8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behaviors</a:t>
            </a:r>
            <a:endParaRPr sz="5050">
              <a:latin typeface="Arial"/>
              <a:cs typeface="Arial"/>
            </a:endParaRPr>
          </a:p>
          <a:p>
            <a:pPr marL="1045210" indent="-1033144">
              <a:lnSpc>
                <a:spcPct val="100000"/>
              </a:lnSpc>
              <a:spcBef>
                <a:spcPts val="4094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Open-ended</a:t>
            </a:r>
            <a:r>
              <a:rPr sz="5050" b="1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questions</a:t>
            </a:r>
            <a:endParaRPr sz="5050">
              <a:latin typeface="Arial"/>
              <a:cs typeface="Arial"/>
            </a:endParaRPr>
          </a:p>
          <a:p>
            <a:pPr marL="1045210" indent="-1033144">
              <a:lnSpc>
                <a:spcPct val="100000"/>
              </a:lnSpc>
              <a:spcBef>
                <a:spcPts val="4090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Reections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784" y="4072886"/>
            <a:ext cx="10001250" cy="27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marR="5080" indent="-223520">
              <a:lnSpc>
                <a:spcPts val="10950"/>
              </a:lnSpc>
            </a:pPr>
            <a:r>
              <a:rPr sz="8800" dirty="0">
                <a:solidFill>
                  <a:srgbClr val="7E7E7E"/>
                </a:solidFill>
              </a:rPr>
              <a:t>Insert</a:t>
            </a:r>
            <a:r>
              <a:rPr sz="8800" spc="-114" dirty="0">
                <a:solidFill>
                  <a:srgbClr val="7E7E7E"/>
                </a:solidFill>
              </a:rPr>
              <a:t> </a:t>
            </a:r>
            <a:r>
              <a:rPr sz="8800" dirty="0">
                <a:solidFill>
                  <a:srgbClr val="7E7E7E"/>
                </a:solidFill>
              </a:rPr>
              <a:t>your</a:t>
            </a:r>
            <a:r>
              <a:rPr sz="8800" spc="-135" dirty="0">
                <a:solidFill>
                  <a:srgbClr val="7E7E7E"/>
                </a:solidFill>
              </a:rPr>
              <a:t> </a:t>
            </a:r>
            <a:r>
              <a:rPr sz="8800" dirty="0">
                <a:solidFill>
                  <a:srgbClr val="7E7E7E"/>
                </a:solidFill>
              </a:rPr>
              <a:t>name</a:t>
            </a:r>
            <a:r>
              <a:rPr sz="8800" spc="-125" dirty="0">
                <a:solidFill>
                  <a:srgbClr val="7E7E7E"/>
                </a:solidFill>
              </a:rPr>
              <a:t> </a:t>
            </a:r>
            <a:r>
              <a:rPr sz="8800" spc="-25" dirty="0">
                <a:solidFill>
                  <a:srgbClr val="7E7E7E"/>
                </a:solidFill>
              </a:rPr>
              <a:t>and </a:t>
            </a:r>
            <a:r>
              <a:rPr sz="8800" dirty="0">
                <a:solidFill>
                  <a:srgbClr val="7E7E7E"/>
                </a:solidFill>
              </a:rPr>
              <a:t>contact</a:t>
            </a:r>
            <a:r>
              <a:rPr sz="8800" spc="-180" dirty="0">
                <a:solidFill>
                  <a:srgbClr val="7E7E7E"/>
                </a:solidFill>
              </a:rPr>
              <a:t> </a:t>
            </a:r>
            <a:r>
              <a:rPr sz="8800" spc="-10" dirty="0">
                <a:solidFill>
                  <a:srgbClr val="7E7E7E"/>
                </a:solidFill>
              </a:rPr>
              <a:t>information.</a:t>
            </a:r>
            <a:endParaRPr sz="8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Observable</a:t>
            </a:r>
            <a:r>
              <a:rPr spc="125" dirty="0"/>
              <a:t> </a:t>
            </a:r>
            <a:r>
              <a:rPr spc="-10" dirty="0"/>
              <a:t>Behaviors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20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432060" y="5589493"/>
            <a:ext cx="201930" cy="1873250"/>
          </a:xfrm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sz="3950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30"/>
              </a:spcBef>
            </a:pPr>
            <a:r>
              <a:rPr sz="3950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2060" y="4461861"/>
            <a:ext cx="10863580" cy="5414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2625" marR="71120" indent="-67056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SzPct val="106756"/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Reduce</a:t>
            </a:r>
            <a:r>
              <a:rPr sz="3700" spc="1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defensiveness</a:t>
            </a:r>
            <a:r>
              <a:rPr sz="3700" spc="5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by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only</a:t>
            </a:r>
            <a:r>
              <a:rPr sz="3700" spc="1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mentioning</a:t>
            </a:r>
            <a:r>
              <a:rPr sz="3700" spc="1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" dirty="0">
                <a:solidFill>
                  <a:srgbClr val="373700"/>
                </a:solidFill>
                <a:latin typeface="Arial"/>
                <a:cs typeface="Arial"/>
              </a:rPr>
              <a:t>what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you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observed</a:t>
            </a:r>
            <a:r>
              <a:rPr sz="3700" spc="1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(“just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facts”)</a:t>
            </a:r>
            <a:endParaRPr sz="3700">
              <a:latin typeface="Arial"/>
              <a:cs typeface="Arial"/>
            </a:endParaRPr>
          </a:p>
          <a:p>
            <a:pPr marL="682625">
              <a:lnSpc>
                <a:spcPct val="100000"/>
              </a:lnSpc>
              <a:spcBef>
                <a:spcPts val="2800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No</a:t>
            </a:r>
            <a:r>
              <a:rPr sz="3700" spc="9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judgment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or</a:t>
            </a:r>
            <a:r>
              <a:rPr sz="3700" spc="8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exaggeration</a:t>
            </a:r>
            <a:endParaRPr sz="3700">
              <a:latin typeface="Arial"/>
              <a:cs typeface="Arial"/>
            </a:endParaRPr>
          </a:p>
          <a:p>
            <a:pPr marL="682625" marR="425450">
              <a:lnSpc>
                <a:spcPct val="100000"/>
              </a:lnSpc>
              <a:spcBef>
                <a:spcPts val="2830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Don’t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try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to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interpret</a:t>
            </a:r>
            <a:r>
              <a:rPr sz="3700" spc="1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student’s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intentions</a:t>
            </a:r>
            <a:r>
              <a:rPr sz="3700" spc="18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5" dirty="0">
                <a:solidFill>
                  <a:srgbClr val="373700"/>
                </a:solidFill>
                <a:latin typeface="Arial"/>
                <a:cs typeface="Arial"/>
              </a:rPr>
              <a:t>or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reasons</a:t>
            </a:r>
            <a:r>
              <a:rPr sz="3700" spc="1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for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behavior.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800"/>
              </a:spcBef>
              <a:buClr>
                <a:srgbClr val="E3822A"/>
              </a:buClr>
              <a:buSzPct val="106756"/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Neutral</a:t>
            </a:r>
            <a:r>
              <a:rPr sz="3700" spc="1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tone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of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voice;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neutral</a:t>
            </a:r>
            <a:r>
              <a:rPr sz="3700" spc="1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" dirty="0">
                <a:solidFill>
                  <a:srgbClr val="373700"/>
                </a:solidFill>
                <a:latin typeface="Arial"/>
                <a:cs typeface="Arial"/>
              </a:rPr>
              <a:t>words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835"/>
              </a:spcBef>
              <a:buClr>
                <a:srgbClr val="E3822A"/>
              </a:buClr>
              <a:buSzPct val="106756"/>
              <a:buChar char="•"/>
              <a:tabLst>
                <a:tab pos="682625" algn="l"/>
                <a:tab pos="683260" algn="l"/>
                <a:tab pos="9373235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“I”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statements:</a:t>
            </a:r>
            <a:r>
              <a:rPr sz="3700" spc="4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think…”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noticed…”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5" dirty="0">
                <a:solidFill>
                  <a:srgbClr val="373700"/>
                </a:solidFill>
                <a:latin typeface="Arial"/>
                <a:cs typeface="Arial"/>
              </a:rPr>
              <a:t>“I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	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saw…”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Open-Ended</a:t>
            </a:r>
            <a:r>
              <a:rPr spc="15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21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441911" y="4114488"/>
            <a:ext cx="9490710" cy="2366010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682625" indent="-670560">
              <a:lnSpc>
                <a:spcPct val="100000"/>
              </a:lnSpc>
              <a:spcBef>
                <a:spcPts val="2675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Can’t</a:t>
            </a:r>
            <a:r>
              <a:rPr sz="3700" spc="8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be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answered</a:t>
            </a:r>
            <a:r>
              <a:rPr sz="3700" spc="1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in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one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" dirty="0">
                <a:solidFill>
                  <a:srgbClr val="373700"/>
                </a:solidFill>
                <a:latin typeface="Arial"/>
                <a:cs typeface="Arial"/>
              </a:rPr>
              <a:t>word</a:t>
            </a:r>
            <a:endParaRPr sz="3700">
              <a:latin typeface="Arial"/>
              <a:cs typeface="Arial"/>
            </a:endParaRPr>
          </a:p>
          <a:p>
            <a:pPr marL="682625" marR="5080" indent="-670560">
              <a:lnSpc>
                <a:spcPts val="4380"/>
              </a:lnSpc>
              <a:spcBef>
                <a:spcPts val="275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Help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students</a:t>
            </a:r>
            <a:r>
              <a:rPr sz="3700" spc="1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open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up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about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what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they’re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feeling,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thinking,</a:t>
            </a:r>
            <a:r>
              <a:rPr sz="3700" spc="1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and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experiencing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Reflections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22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432138" y="4436692"/>
            <a:ext cx="10808335" cy="43840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82625" marR="5080" indent="-670560">
              <a:lnSpc>
                <a:spcPts val="4380"/>
              </a:lnSpc>
              <a:spcBef>
                <a:spcPts val="33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Paraphrase</a:t>
            </a:r>
            <a:r>
              <a:rPr sz="3700" spc="18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what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</a:t>
            </a:r>
            <a:r>
              <a:rPr sz="3700" spc="1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is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saying,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thinking,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or</a:t>
            </a:r>
            <a:r>
              <a:rPr sz="3700" spc="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feeling</a:t>
            </a:r>
            <a:endParaRPr sz="3700">
              <a:latin typeface="Arial"/>
              <a:cs typeface="Arial"/>
            </a:endParaRPr>
          </a:p>
          <a:p>
            <a:pPr marL="682625" marR="794385" indent="-670560">
              <a:lnSpc>
                <a:spcPts val="4380"/>
              </a:lnSpc>
              <a:spcBef>
                <a:spcPts val="265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spc="-70" dirty="0">
                <a:solidFill>
                  <a:srgbClr val="373700"/>
                </a:solidFill>
                <a:latin typeface="Arial"/>
                <a:cs typeface="Arial"/>
              </a:rPr>
              <a:t>Reections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help</a:t>
            </a:r>
            <a:r>
              <a:rPr sz="3700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ensure</a:t>
            </a:r>
            <a:r>
              <a:rPr sz="3700" spc="7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you</a:t>
            </a:r>
            <a:r>
              <a:rPr sz="3700" spc="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understand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4" dirty="0">
                <a:solidFill>
                  <a:srgbClr val="373700"/>
                </a:solidFill>
                <a:latin typeface="Arial"/>
                <a:cs typeface="Arial"/>
              </a:rPr>
              <a:t>and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show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you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are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listening.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45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They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encourage</a:t>
            </a:r>
            <a:r>
              <a:rPr sz="3700" spc="17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</a:t>
            </a:r>
            <a:r>
              <a:rPr sz="3700" spc="1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to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keep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talking.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58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“What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I’m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hearing</a:t>
            </a:r>
            <a:r>
              <a:rPr sz="3700" spc="1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is…”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or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“It</a:t>
            </a:r>
            <a:r>
              <a:rPr sz="3700" spc="9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sounds</a:t>
            </a:r>
            <a:r>
              <a:rPr sz="3700" spc="1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like…”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When</a:t>
            </a:r>
            <a:r>
              <a:rPr spc="75" dirty="0"/>
              <a:t> </a:t>
            </a:r>
            <a:r>
              <a:rPr dirty="0"/>
              <a:t>should</a:t>
            </a:r>
            <a:r>
              <a:rPr spc="110" dirty="0"/>
              <a:t> </a:t>
            </a:r>
            <a:r>
              <a:rPr dirty="0"/>
              <a:t>I</a:t>
            </a:r>
            <a:r>
              <a:rPr spc="-10" dirty="0"/>
              <a:t> refer?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23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346947" y="4439949"/>
            <a:ext cx="9354820" cy="38696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If</a:t>
            </a:r>
            <a:r>
              <a:rPr sz="3500" b="1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worried,</a:t>
            </a:r>
            <a:r>
              <a:rPr sz="3500" b="1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err</a:t>
            </a:r>
            <a:r>
              <a:rPr sz="3500" b="1" spc="1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on</a:t>
            </a:r>
            <a:r>
              <a:rPr sz="3500" b="1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500" b="1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side</a:t>
            </a:r>
            <a:r>
              <a:rPr sz="3500" b="1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of</a:t>
            </a:r>
            <a:r>
              <a:rPr sz="3500" b="1" spc="1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373700"/>
                </a:solidFill>
                <a:latin typeface="Arial"/>
                <a:cs typeface="Arial"/>
              </a:rPr>
              <a:t>referral.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2565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Does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student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feel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helpless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alone?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555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Do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feel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like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burden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on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others?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560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Are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seeking</a:t>
            </a:r>
            <a:r>
              <a:rPr sz="3500" spc="5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revenge?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565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Are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experiencing</a:t>
            </a:r>
            <a:r>
              <a:rPr sz="3500" spc="8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anxiety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 </a:t>
            </a:r>
            <a:r>
              <a:rPr sz="3500" spc="-10" dirty="0">
                <a:latin typeface="Arial"/>
                <a:cs typeface="Arial"/>
              </a:rPr>
              <a:t>pain?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760"/>
              </a:spcBef>
              <a:buClr>
                <a:srgbClr val="E3822A"/>
              </a:buClr>
              <a:buSzPct val="105714"/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Do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feel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like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there’s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no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reason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live?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8941" y="1727076"/>
            <a:ext cx="7536180" cy="262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dirty="0"/>
              <a:t>How</a:t>
            </a:r>
            <a:r>
              <a:rPr spc="70" dirty="0"/>
              <a:t> </a:t>
            </a:r>
            <a:r>
              <a:rPr dirty="0"/>
              <a:t>do</a:t>
            </a:r>
            <a:r>
              <a:rPr spc="40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spc="-10" dirty="0"/>
              <a:t>suggest counseling?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24</a:t>
            </a:fld>
            <a:endParaRPr sz="1950"/>
          </a:p>
        </p:txBody>
      </p:sp>
      <p:sp>
        <p:nvSpPr>
          <p:cNvPr id="5" name="object 5"/>
          <p:cNvSpPr txBox="1"/>
          <p:nvPr/>
        </p:nvSpPr>
        <p:spPr>
          <a:xfrm>
            <a:off x="8420713" y="4481446"/>
            <a:ext cx="10542270" cy="48044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82625" marR="1330325" indent="-670560" algn="just">
              <a:lnSpc>
                <a:spcPts val="4170"/>
              </a:lnSpc>
              <a:spcBef>
                <a:spcPts val="280"/>
              </a:spcBef>
              <a:buClr>
                <a:srgbClr val="E3822A"/>
              </a:buClr>
              <a:buSzPct val="108571"/>
              <a:buFont typeface="Arial"/>
              <a:buChar char="•"/>
              <a:tabLst>
                <a:tab pos="683260" algn="l"/>
              </a:tabLst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Normalize</a:t>
            </a:r>
            <a:r>
              <a:rPr sz="3500" b="1" spc="6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it.</a:t>
            </a:r>
            <a:r>
              <a:rPr sz="3500" b="1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--</a:t>
            </a:r>
            <a:r>
              <a:rPr sz="3500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“The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counselor</a:t>
            </a:r>
            <a:r>
              <a:rPr sz="3500" spc="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has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helped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students</a:t>
            </a:r>
            <a:r>
              <a:rPr sz="3500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with</a:t>
            </a:r>
            <a:r>
              <a:rPr sz="3500" spc="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similar</a:t>
            </a:r>
            <a:r>
              <a:rPr sz="3500" spc="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issues…”</a:t>
            </a:r>
            <a:r>
              <a:rPr sz="3500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(don’t</a:t>
            </a:r>
            <a:r>
              <a:rPr sz="3500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373700"/>
                </a:solidFill>
                <a:latin typeface="Arial"/>
                <a:cs typeface="Arial"/>
              </a:rPr>
              <a:t>name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names!)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3822A"/>
              </a:buClr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682625" marR="5080" indent="-670560">
              <a:lnSpc>
                <a:spcPts val="4170"/>
              </a:lnSpc>
              <a:buClr>
                <a:srgbClr val="E3822A"/>
              </a:buClr>
              <a:buSzPct val="108571"/>
              <a:buFont typeface="Arial"/>
              <a:buChar char="•"/>
              <a:tabLst>
                <a:tab pos="682625" algn="l"/>
                <a:tab pos="683260" algn="l"/>
              </a:tabLst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Discuss</a:t>
            </a:r>
            <a:r>
              <a:rPr sz="3500" b="1" spc="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advantages.</a:t>
            </a:r>
            <a:r>
              <a:rPr sz="3500" b="1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-- “It can</a:t>
            </a:r>
            <a:r>
              <a:rPr sz="3500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feel</a:t>
            </a:r>
            <a:r>
              <a:rPr sz="3500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good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to</a:t>
            </a:r>
            <a:r>
              <a:rPr sz="3500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373700"/>
                </a:solidFill>
                <a:latin typeface="Arial"/>
                <a:cs typeface="Arial"/>
              </a:rPr>
              <a:t>talk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about</a:t>
            </a:r>
            <a:r>
              <a:rPr sz="3500" spc="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your</a:t>
            </a:r>
            <a:r>
              <a:rPr sz="3500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feelings.”</a:t>
            </a:r>
            <a:r>
              <a:rPr sz="3500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“The</a:t>
            </a:r>
            <a:r>
              <a:rPr sz="3500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counselor</a:t>
            </a:r>
            <a:r>
              <a:rPr sz="3500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can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help</a:t>
            </a:r>
            <a:r>
              <a:rPr sz="3500" spc="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373700"/>
                </a:solidFill>
                <a:latin typeface="Arial"/>
                <a:cs typeface="Arial"/>
              </a:rPr>
              <a:t>you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meet</a:t>
            </a:r>
            <a:r>
              <a:rPr sz="3500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your</a:t>
            </a:r>
            <a:r>
              <a:rPr sz="3500" spc="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goals.”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3822A"/>
              </a:buClr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5"/>
              </a:spcBef>
              <a:buClr>
                <a:srgbClr val="E3822A"/>
              </a:buClr>
              <a:buSzPct val="108571"/>
              <a:buFont typeface="Arial"/>
              <a:buChar char="•"/>
              <a:tabLst>
                <a:tab pos="682625" algn="l"/>
                <a:tab pos="683260" algn="l"/>
              </a:tabLst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Make</a:t>
            </a:r>
            <a:r>
              <a:rPr sz="3500" b="1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500" b="1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introduction.</a:t>
            </a:r>
            <a:r>
              <a:rPr sz="3500" b="1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-- “I</a:t>
            </a:r>
            <a:r>
              <a:rPr sz="3500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can</a:t>
            </a:r>
            <a:r>
              <a:rPr sz="3500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introduce</a:t>
            </a:r>
            <a:r>
              <a:rPr sz="3500" spc="6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you.”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60" dirty="0"/>
              <a:t> </a:t>
            </a:r>
            <a:r>
              <a:rPr dirty="0"/>
              <a:t>do</a:t>
            </a:r>
            <a:r>
              <a:rPr spc="35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dirty="0"/>
              <a:t>ask</a:t>
            </a:r>
            <a:r>
              <a:rPr spc="50" dirty="0"/>
              <a:t> </a:t>
            </a:r>
            <a:r>
              <a:rPr dirty="0"/>
              <a:t>about</a:t>
            </a:r>
            <a:r>
              <a:rPr spc="95" dirty="0"/>
              <a:t> </a:t>
            </a:r>
            <a:r>
              <a:rPr spc="-10" dirty="0"/>
              <a:t>suicide?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z="1950" spc="-25" dirty="0"/>
              <a:t>25</a:t>
            </a:fld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1893694" y="4417158"/>
            <a:ext cx="17350740" cy="387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7575" baseline="-6050" dirty="0">
                <a:solidFill>
                  <a:srgbClr val="990000"/>
                </a:solidFill>
                <a:latin typeface="MS PGothic"/>
                <a:cs typeface="MS PGothic"/>
              </a:rPr>
              <a:t>✘</a:t>
            </a:r>
            <a:r>
              <a:rPr sz="7575" spc="-60" baseline="-6050" dirty="0">
                <a:solidFill>
                  <a:srgbClr val="990000"/>
                </a:solidFill>
                <a:latin typeface="MS PGothic"/>
                <a:cs typeface="MS PGothic"/>
              </a:rPr>
              <a:t> </a:t>
            </a:r>
            <a:r>
              <a:rPr sz="5050" spc="-20" dirty="0">
                <a:latin typeface="Arial"/>
                <a:cs typeface="Arial"/>
              </a:rPr>
              <a:t>You’re</a:t>
            </a:r>
            <a:r>
              <a:rPr sz="5050" spc="-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not</a:t>
            </a:r>
            <a:r>
              <a:rPr sz="5050" spc="-2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thinking</a:t>
            </a:r>
            <a:r>
              <a:rPr sz="5050" spc="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about suicide,</a:t>
            </a:r>
            <a:r>
              <a:rPr sz="5050" spc="1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are</a:t>
            </a:r>
            <a:r>
              <a:rPr sz="5050" spc="-20" dirty="0">
                <a:latin typeface="Arial"/>
                <a:cs typeface="Arial"/>
              </a:rPr>
              <a:t> you?</a:t>
            </a:r>
            <a:endParaRPr sz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75" baseline="-6050" dirty="0">
                <a:solidFill>
                  <a:srgbClr val="990000"/>
                </a:solidFill>
                <a:latin typeface="MS PGothic"/>
                <a:cs typeface="MS PGothic"/>
              </a:rPr>
              <a:t>✘</a:t>
            </a:r>
            <a:r>
              <a:rPr sz="7575" spc="44" baseline="-6050" dirty="0">
                <a:solidFill>
                  <a:srgbClr val="990000"/>
                </a:solidFill>
                <a:latin typeface="MS PGothic"/>
                <a:cs typeface="MS PGothic"/>
              </a:rPr>
              <a:t> </a:t>
            </a:r>
            <a:r>
              <a:rPr sz="5050" spc="-10" dirty="0">
                <a:latin typeface="Arial"/>
                <a:cs typeface="Arial"/>
              </a:rPr>
              <a:t>You</a:t>
            </a:r>
            <a:r>
              <a:rPr sz="5050" spc="-4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wouldn’t</a:t>
            </a:r>
            <a:r>
              <a:rPr sz="5050" spc="2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kill</a:t>
            </a:r>
            <a:r>
              <a:rPr sz="5050" spc="3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yourself.</a:t>
            </a:r>
            <a:r>
              <a:rPr sz="5050" spc="9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I</a:t>
            </a:r>
            <a:r>
              <a:rPr sz="5050" spc="2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know</a:t>
            </a:r>
            <a:r>
              <a:rPr sz="5050" spc="6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you’re</a:t>
            </a:r>
            <a:r>
              <a:rPr sz="5050" spc="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smarter</a:t>
            </a:r>
            <a:r>
              <a:rPr sz="5050" spc="9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than</a:t>
            </a:r>
            <a:r>
              <a:rPr sz="5050" spc="55" dirty="0">
                <a:latin typeface="Arial"/>
                <a:cs typeface="Arial"/>
              </a:rPr>
              <a:t> </a:t>
            </a:r>
            <a:r>
              <a:rPr sz="5050" spc="-10" dirty="0">
                <a:latin typeface="Arial"/>
                <a:cs typeface="Arial"/>
              </a:rPr>
              <a:t>that.</a:t>
            </a:r>
            <a:endParaRPr sz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50">
              <a:latin typeface="Arial"/>
              <a:cs typeface="Arial"/>
            </a:endParaRPr>
          </a:p>
          <a:p>
            <a:pPr marL="24765" algn="ctr">
              <a:lnSpc>
                <a:spcPct val="100000"/>
              </a:lnSpc>
            </a:pPr>
            <a:r>
              <a:rPr sz="7575" baseline="-6050" dirty="0">
                <a:solidFill>
                  <a:srgbClr val="37751B"/>
                </a:solidFill>
                <a:latin typeface="MS PGothic"/>
                <a:cs typeface="MS PGothic"/>
              </a:rPr>
              <a:t>✔</a:t>
            </a:r>
            <a:r>
              <a:rPr sz="7575" spc="37" baseline="-6050" dirty="0">
                <a:solidFill>
                  <a:srgbClr val="37751B"/>
                </a:solidFill>
                <a:latin typeface="MS PGothic"/>
                <a:cs typeface="MS PGothic"/>
              </a:rPr>
              <a:t> </a:t>
            </a:r>
            <a:r>
              <a:rPr sz="5050" dirty="0">
                <a:latin typeface="Arial"/>
                <a:cs typeface="Arial"/>
              </a:rPr>
              <a:t>Are</a:t>
            </a:r>
            <a:r>
              <a:rPr sz="5050" spc="4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you</a:t>
            </a:r>
            <a:r>
              <a:rPr sz="5050" spc="3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considering</a:t>
            </a:r>
            <a:r>
              <a:rPr sz="5050" spc="320" dirty="0">
                <a:latin typeface="Arial"/>
                <a:cs typeface="Arial"/>
              </a:rPr>
              <a:t> </a:t>
            </a:r>
            <a:r>
              <a:rPr sz="5050" spc="-10" dirty="0">
                <a:latin typeface="Arial"/>
                <a:cs typeface="Arial"/>
              </a:rPr>
              <a:t>suicide?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9889" y="1727076"/>
            <a:ext cx="17374076" cy="129843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What</a:t>
            </a:r>
            <a:r>
              <a:rPr spc="70" dirty="0"/>
              <a:t> </a:t>
            </a:r>
            <a:r>
              <a:rPr dirty="0"/>
              <a:t>if</a:t>
            </a:r>
            <a:r>
              <a:rPr spc="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student</a:t>
            </a:r>
            <a:r>
              <a:rPr spc="130" dirty="0"/>
              <a:t> </a:t>
            </a:r>
            <a:r>
              <a:rPr dirty="0"/>
              <a:t>might</a:t>
            </a:r>
            <a:r>
              <a:rPr spc="80" dirty="0"/>
              <a:t> </a:t>
            </a:r>
            <a:r>
              <a:rPr spc="-25" dirty="0"/>
              <a:t>be</a:t>
            </a:r>
            <a:r>
              <a:rPr lang="en-US" spc="-25" dirty="0"/>
              <a:t> suicidal?</a:t>
            </a:r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903293" y="4111397"/>
            <a:ext cx="1107884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10" dirty="0">
                <a:latin typeface="Arial"/>
                <a:cs typeface="Arial"/>
              </a:rPr>
              <a:t>1)</a:t>
            </a:r>
            <a:r>
              <a:rPr sz="3050" spc="-2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Gather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as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much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information</a:t>
            </a:r>
            <a:r>
              <a:rPr sz="3050" spc="17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as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student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is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willing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share: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293" y="5139216"/>
            <a:ext cx="16000730" cy="3251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027680" indent="-641985">
              <a:lnSpc>
                <a:spcPts val="3635"/>
              </a:lnSpc>
              <a:spcBef>
                <a:spcPts val="125"/>
              </a:spcBef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Are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thinking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about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suicide?</a:t>
            </a:r>
            <a:endParaRPr sz="3050">
              <a:latin typeface="Arial"/>
              <a:cs typeface="Arial"/>
            </a:endParaRPr>
          </a:p>
          <a:p>
            <a:pPr marL="3027680" indent="-641985">
              <a:lnSpc>
                <a:spcPts val="3610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Do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have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marL="3027680" indent="-641985">
              <a:lnSpc>
                <a:spcPts val="3610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Do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intend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act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on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marL="3027680" indent="-641985">
              <a:lnSpc>
                <a:spcPts val="3635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Do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have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means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act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on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Arial"/>
              <a:cs typeface="Arial"/>
            </a:endParaRPr>
          </a:p>
          <a:p>
            <a:pPr marL="12700" marR="5080">
              <a:lnSpc>
                <a:spcPts val="3610"/>
              </a:lnSpc>
              <a:tabLst>
                <a:tab pos="688340" algn="l"/>
                <a:tab pos="1037590" algn="l"/>
              </a:tabLst>
            </a:pPr>
            <a:r>
              <a:rPr sz="3050" spc="-25" dirty="0">
                <a:latin typeface="Arial"/>
                <a:cs typeface="Arial"/>
              </a:rPr>
              <a:t>1)</a:t>
            </a:r>
            <a:r>
              <a:rPr sz="3050" dirty="0">
                <a:latin typeface="Arial"/>
                <a:cs typeface="Arial"/>
              </a:rPr>
              <a:t>	Connect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student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immediately</a:t>
            </a:r>
            <a:r>
              <a:rPr sz="3050" i="1" spc="185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and</a:t>
            </a:r>
            <a:r>
              <a:rPr sz="3050" i="1" spc="15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in</a:t>
            </a:r>
            <a:r>
              <a:rPr sz="3050" i="1" spc="10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person</a:t>
            </a:r>
            <a:r>
              <a:rPr sz="3050" i="1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 supportive</a:t>
            </a:r>
            <a:r>
              <a:rPr sz="3050" spc="5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counselor,</a:t>
            </a:r>
            <a:r>
              <a:rPr sz="3050" spc="-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staﬀ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member, local</a:t>
            </a:r>
            <a:r>
              <a:rPr sz="3050" dirty="0">
                <a:latin typeface="Arial"/>
                <a:cs typeface="Arial"/>
              </a:rPr>
              <a:t>	service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provider,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crisis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center.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5652" y="9360799"/>
            <a:ext cx="6979920" cy="1411605"/>
          </a:xfrm>
          <a:prstGeom prst="rect">
            <a:avLst/>
          </a:prstGeom>
        </p:spPr>
        <p:txBody>
          <a:bodyPr vert="horz" wrap="square" lIns="0" tIns="36830" rIns="0" bIns="0" rtlCol="0" anchor="t">
            <a:spAutoFit/>
          </a:bodyPr>
          <a:lstStyle/>
          <a:p>
            <a:pPr marL="12700" marR="5080" algn="ctr">
              <a:lnSpc>
                <a:spcPts val="3610"/>
              </a:lnSpc>
              <a:spcBef>
                <a:spcPts val="290"/>
              </a:spcBef>
            </a:pPr>
            <a:r>
              <a:rPr sz="3050" dirty="0">
                <a:latin typeface="Arial"/>
                <a:cs typeface="Arial"/>
              </a:rPr>
              <a:t>The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National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Suicide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Prevention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Lifeline </a:t>
            </a:r>
            <a:r>
              <a:rPr lang="en-US" sz="3050" dirty="0">
                <a:latin typeface="Arial"/>
                <a:cs typeface="Arial"/>
              </a:rPr>
              <a:t>Call or Text:   988</a:t>
            </a:r>
            <a:endParaRPr sz="3050" spc="-10" dirty="0">
              <a:latin typeface="Arial"/>
              <a:cs typeface="Arial"/>
            </a:endParaRPr>
          </a:p>
          <a:p>
            <a:pPr marR="18415" algn="ctr">
              <a:lnSpc>
                <a:spcPts val="3500"/>
              </a:lnSpc>
            </a:pPr>
            <a:r>
              <a:rPr sz="3050" dirty="0">
                <a:latin typeface="Arial"/>
                <a:cs typeface="Arial"/>
              </a:rPr>
              <a:t>24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hours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day,</a:t>
            </a:r>
            <a:r>
              <a:rPr sz="3050" spc="-2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seven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days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week</a:t>
            </a:r>
            <a:endParaRPr sz="3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62336" y="10359166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78787"/>
                </a:solidFill>
                <a:latin typeface="Arial"/>
                <a:cs typeface="Arial"/>
              </a:rPr>
              <a:t>26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9889" y="1727076"/>
            <a:ext cx="10685482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dirty="0"/>
              <a:t>Role-</a:t>
            </a:r>
            <a:r>
              <a:rPr spc="-20" dirty="0"/>
              <a:t>Play </a:t>
            </a:r>
            <a:r>
              <a:rPr spc="-10" dirty="0"/>
              <a:t>Techniques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62336" y="10382741"/>
            <a:ext cx="3054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spc="-25" dirty="0">
                <a:solidFill>
                  <a:srgbClr val="878787"/>
                </a:solidFill>
                <a:latin typeface="Arial"/>
                <a:cs typeface="Arial"/>
              </a:rPr>
              <a:t>27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429" y="4919754"/>
            <a:ext cx="8029575" cy="337502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045210" indent="-1032510">
              <a:lnSpc>
                <a:spcPct val="100000"/>
              </a:lnSpc>
              <a:spcBef>
                <a:spcPts val="105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Observable</a:t>
            </a:r>
            <a:r>
              <a:rPr sz="5050" b="1" spc="8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behaviors</a:t>
            </a:r>
            <a:endParaRPr sz="5050">
              <a:latin typeface="Arial"/>
              <a:cs typeface="Arial"/>
            </a:endParaRPr>
          </a:p>
          <a:p>
            <a:pPr marL="1045210" indent="-1032510">
              <a:lnSpc>
                <a:spcPct val="100000"/>
              </a:lnSpc>
              <a:spcBef>
                <a:spcPts val="4094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Open-ended</a:t>
            </a:r>
            <a:r>
              <a:rPr sz="5050" b="1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questions</a:t>
            </a:r>
            <a:endParaRPr sz="5050">
              <a:latin typeface="Arial"/>
              <a:cs typeface="Arial"/>
            </a:endParaRPr>
          </a:p>
          <a:p>
            <a:pPr marL="1045210" indent="-1032510">
              <a:lnSpc>
                <a:spcPct val="100000"/>
              </a:lnSpc>
              <a:spcBef>
                <a:spcPts val="4090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lang="en-US" sz="5050" b="1" spc="-10" dirty="0">
                <a:solidFill>
                  <a:srgbClr val="373700"/>
                </a:solidFill>
                <a:latin typeface="Arial"/>
                <a:cs typeface="Arial"/>
              </a:rPr>
              <a:t>Reflections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0779125"/>
            <a:chOff x="0" y="0"/>
            <a:chExt cx="20104100" cy="10779125"/>
          </a:xfrm>
        </p:grpSpPr>
        <p:sp>
          <p:nvSpPr>
            <p:cNvPr id="3" name="object 3"/>
            <p:cNvSpPr/>
            <p:nvPr/>
          </p:nvSpPr>
          <p:spPr>
            <a:xfrm>
              <a:off x="530243" y="525496"/>
              <a:ext cx="19043650" cy="10253345"/>
            </a:xfrm>
            <a:custGeom>
              <a:avLst/>
              <a:gdLst/>
              <a:ahLst/>
              <a:cxnLst/>
              <a:rect l="l" t="t" r="r" b="b"/>
              <a:pathLst>
                <a:path w="19043650" h="10253345">
                  <a:moveTo>
                    <a:pt x="19043485" y="0"/>
                  </a:moveTo>
                  <a:lnTo>
                    <a:pt x="0" y="0"/>
                  </a:lnTo>
                  <a:lnTo>
                    <a:pt x="0" y="10253220"/>
                  </a:lnTo>
                  <a:lnTo>
                    <a:pt x="19043485" y="10253220"/>
                  </a:lnTo>
                  <a:lnTo>
                    <a:pt x="19043485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74738" y="3390332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0"/>
                  </a:moveTo>
                  <a:lnTo>
                    <a:pt x="0" y="4523420"/>
                  </a:lnTo>
                </a:path>
              </a:pathLst>
            </a:custGeom>
            <a:ln w="4188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49619" y="4463048"/>
            <a:ext cx="3491865" cy="21456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850265" marR="5080" indent="-838200">
              <a:lnSpc>
                <a:spcPts val="8250"/>
              </a:lnSpc>
              <a:spcBef>
                <a:spcPts val="395"/>
              </a:spcBef>
            </a:pPr>
            <a:r>
              <a:rPr sz="7000" b="1" spc="-10" dirty="0">
                <a:solidFill>
                  <a:srgbClr val="4E81BD"/>
                </a:solidFill>
                <a:latin typeface="Arial"/>
                <a:cs typeface="Arial"/>
              </a:rPr>
              <a:t>Referral Policy</a:t>
            </a:r>
            <a:endParaRPr sz="7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41433" y="10078604"/>
            <a:ext cx="3054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spc="-25" dirty="0">
                <a:solidFill>
                  <a:srgbClr val="878787"/>
                </a:solidFill>
                <a:latin typeface="Arial"/>
                <a:cs typeface="Arial"/>
              </a:rPr>
              <a:t>28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3985" y="2689723"/>
            <a:ext cx="21590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4122" y="2624066"/>
            <a:ext cx="8868410" cy="31445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5"/>
              </a:spcBef>
              <a:tabLst>
                <a:tab pos="752475" algn="l"/>
              </a:tabLst>
            </a:pP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What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is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the</a:t>
            </a:r>
            <a:r>
              <a:rPr sz="3950" spc="1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referral</a:t>
            </a:r>
            <a:r>
              <a:rPr sz="3950" spc="5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policy</a:t>
            </a:r>
            <a:r>
              <a:rPr sz="3950" spc="3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in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our</a:t>
            </a:r>
            <a:r>
              <a:rPr sz="3950" spc="1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school? </a:t>
            </a:r>
            <a:r>
              <a:rPr sz="3950" spc="-25" dirty="0">
                <a:solidFill>
                  <a:srgbClr val="373700"/>
                </a:solidFill>
                <a:latin typeface="Calibri"/>
                <a:cs typeface="Calibri"/>
              </a:rPr>
              <a:t>To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	whom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do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you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make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 referral</a:t>
            </a:r>
            <a:r>
              <a:rPr sz="3950" spc="5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if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you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373700"/>
                </a:solidFill>
                <a:latin typeface="Calibri"/>
                <a:cs typeface="Calibri"/>
              </a:rPr>
              <a:t>are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worried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about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student</a:t>
            </a:r>
            <a:r>
              <a:rPr sz="3950" spc="5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in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psychological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distress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that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is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not</a:t>
            </a:r>
            <a:r>
              <a:rPr sz="3950" spc="1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deemed</a:t>
            </a:r>
            <a:r>
              <a:rPr sz="3950" spc="5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an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imminent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threat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to</a:t>
            </a:r>
            <a:r>
              <a:rPr sz="3950" spc="2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student’s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life?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3985" y="6567551"/>
            <a:ext cx="21590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4122" y="6466703"/>
            <a:ext cx="7183120" cy="1302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Is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that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the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school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psychologist,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counselor,</a:t>
            </a:r>
            <a:r>
              <a:rPr sz="3950" spc="6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social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worker,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or</a:t>
            </a:r>
            <a:r>
              <a:rPr sz="3950" spc="-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nurse?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5028" y="4434778"/>
            <a:ext cx="1031113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dirty="0">
                <a:solidFill>
                  <a:srgbClr val="7E7E7E"/>
                </a:solidFill>
              </a:rPr>
              <a:t>Insert</a:t>
            </a:r>
            <a:r>
              <a:rPr sz="8800" spc="-125" dirty="0">
                <a:solidFill>
                  <a:srgbClr val="7E7E7E"/>
                </a:solidFill>
              </a:rPr>
              <a:t> </a:t>
            </a:r>
            <a:r>
              <a:rPr sz="8800" dirty="0">
                <a:solidFill>
                  <a:srgbClr val="7E7E7E"/>
                </a:solidFill>
              </a:rPr>
              <a:t>Local</a:t>
            </a:r>
            <a:r>
              <a:rPr sz="8800" spc="-135" dirty="0">
                <a:solidFill>
                  <a:srgbClr val="7E7E7E"/>
                </a:solidFill>
              </a:rPr>
              <a:t> </a:t>
            </a:r>
            <a:r>
              <a:rPr sz="8800" spc="-10" dirty="0">
                <a:solidFill>
                  <a:srgbClr val="7E7E7E"/>
                </a:solidFill>
              </a:rPr>
              <a:t>Resources</a:t>
            </a:r>
            <a:endParaRPr sz="8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8941" y="1483984"/>
            <a:ext cx="5288915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-10" dirty="0"/>
              <a:t>Workshop</a:t>
            </a:r>
            <a:endParaRPr sz="9650"/>
          </a:p>
        </p:txBody>
      </p:sp>
      <p:sp>
        <p:nvSpPr>
          <p:cNvPr id="4" name="object 4"/>
          <p:cNvSpPr txBox="1"/>
          <p:nvPr/>
        </p:nvSpPr>
        <p:spPr>
          <a:xfrm>
            <a:off x="7377377" y="1489103"/>
            <a:ext cx="4907280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b="1" spc="-10" dirty="0">
                <a:latin typeface="Calibri"/>
                <a:cs typeface="Calibri"/>
              </a:rPr>
              <a:t>Overview</a:t>
            </a:r>
            <a:endParaRPr sz="9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5381" y="4353436"/>
            <a:ext cx="213487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Welcome!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5245" y="4300055"/>
            <a:ext cx="5533390" cy="1646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3429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Simulation</a:t>
            </a:r>
            <a:r>
              <a:rPr sz="3700" spc="2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background</a:t>
            </a:r>
            <a:endParaRPr sz="3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5245" y="6338120"/>
            <a:ext cx="7318375" cy="3220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2625" indent="-67056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Take</a:t>
            </a:r>
            <a:r>
              <a:rPr sz="3700" spc="-3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simulation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3329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15-minute</a:t>
            </a:r>
            <a:r>
              <a:rPr sz="3700" spc="2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break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3822A"/>
              </a:buClr>
              <a:buFont typeface="Arial"/>
              <a:buChar char="•"/>
            </a:pPr>
            <a:endParaRPr sz="3650">
              <a:latin typeface="Arial"/>
              <a:cs typeface="Arial"/>
            </a:endParaRPr>
          </a:p>
          <a:p>
            <a:pPr marL="682625" marR="5080" indent="-670560">
              <a:lnSpc>
                <a:spcPts val="4380"/>
              </a:lnSpc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Group</a:t>
            </a:r>
            <a:r>
              <a:rPr sz="3700" spc="16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discussion:</a:t>
            </a:r>
            <a:r>
              <a:rPr sz="3700" spc="4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identifying,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approaching,</a:t>
            </a:r>
            <a:r>
              <a:rPr sz="3700" spc="5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referring</a:t>
            </a:r>
            <a:r>
              <a:rPr sz="3700" spc="1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students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01949" y="10251952"/>
            <a:ext cx="1530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94381" y="4300055"/>
            <a:ext cx="20701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4517" y="4353436"/>
            <a:ext cx="346456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10-minute</a:t>
            </a:r>
            <a:r>
              <a:rPr sz="3700" spc="2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break</a:t>
            </a:r>
            <a:endParaRPr sz="3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4381" y="5412482"/>
            <a:ext cx="20701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64517" y="5465864"/>
            <a:ext cx="2245995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Role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plays</a:t>
            </a:r>
            <a:endParaRPr sz="3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10990" y="6571813"/>
            <a:ext cx="6780530" cy="15817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2625" indent="-67056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Our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school’s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referral</a:t>
            </a:r>
            <a:r>
              <a:rPr sz="3700" spc="17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process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3329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Takeaways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921" y="0"/>
            <a:ext cx="20132040" cy="11303000"/>
            <a:chOff x="-27921" y="0"/>
            <a:chExt cx="20132040" cy="1130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5" cy="11302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680391" y="1382"/>
                  </a:lnTo>
                  <a:lnTo>
                    <a:pt x="3568935" y="5513"/>
                  </a:lnTo>
                  <a:lnTo>
                    <a:pt x="3458193" y="12360"/>
                  </a:lnTo>
                  <a:lnTo>
                    <a:pt x="3348196" y="21889"/>
                  </a:lnTo>
                  <a:lnTo>
                    <a:pt x="3238980" y="34067"/>
                  </a:lnTo>
                  <a:lnTo>
                    <a:pt x="3130573" y="48863"/>
                  </a:lnTo>
                  <a:lnTo>
                    <a:pt x="3023013" y="66243"/>
                  </a:lnTo>
                  <a:lnTo>
                    <a:pt x="2916328" y="86176"/>
                  </a:lnTo>
                  <a:lnTo>
                    <a:pt x="2810553" y="108630"/>
                  </a:lnTo>
                  <a:lnTo>
                    <a:pt x="2705718" y="133569"/>
                  </a:lnTo>
                  <a:lnTo>
                    <a:pt x="2601858" y="160967"/>
                  </a:lnTo>
                  <a:lnTo>
                    <a:pt x="2499004" y="190784"/>
                  </a:lnTo>
                  <a:lnTo>
                    <a:pt x="2397192" y="222991"/>
                  </a:lnTo>
                  <a:lnTo>
                    <a:pt x="2296447" y="257557"/>
                  </a:lnTo>
                  <a:lnTo>
                    <a:pt x="2196808" y="294446"/>
                  </a:lnTo>
                  <a:lnTo>
                    <a:pt x="2098306" y="333627"/>
                  </a:lnTo>
                  <a:lnTo>
                    <a:pt x="2000970" y="375071"/>
                  </a:lnTo>
                  <a:lnTo>
                    <a:pt x="1904839" y="418741"/>
                  </a:lnTo>
                  <a:lnTo>
                    <a:pt x="1809940" y="464605"/>
                  </a:lnTo>
                  <a:lnTo>
                    <a:pt x="1716308" y="512634"/>
                  </a:lnTo>
                  <a:lnTo>
                    <a:pt x="1623973" y="562793"/>
                  </a:lnTo>
                  <a:lnTo>
                    <a:pt x="1532970" y="615048"/>
                  </a:lnTo>
                  <a:lnTo>
                    <a:pt x="1443331" y="669369"/>
                  </a:lnTo>
                  <a:lnTo>
                    <a:pt x="1355089" y="725723"/>
                  </a:lnTo>
                  <a:lnTo>
                    <a:pt x="1268275" y="784076"/>
                  </a:lnTo>
                  <a:lnTo>
                    <a:pt x="1182923" y="844401"/>
                  </a:lnTo>
                  <a:lnTo>
                    <a:pt x="1099063" y="906656"/>
                  </a:lnTo>
                  <a:lnTo>
                    <a:pt x="1016730" y="970816"/>
                  </a:lnTo>
                  <a:lnTo>
                    <a:pt x="935955" y="1036848"/>
                  </a:lnTo>
                  <a:lnTo>
                    <a:pt x="856772" y="1104717"/>
                  </a:lnTo>
                  <a:lnTo>
                    <a:pt x="779211" y="1174387"/>
                  </a:lnTo>
                  <a:lnTo>
                    <a:pt x="703306" y="1245835"/>
                  </a:lnTo>
                  <a:lnTo>
                    <a:pt x="629091" y="1319021"/>
                  </a:lnTo>
                  <a:lnTo>
                    <a:pt x="556595" y="1393917"/>
                  </a:lnTo>
                  <a:lnTo>
                    <a:pt x="485855" y="1470488"/>
                  </a:lnTo>
                  <a:lnTo>
                    <a:pt x="416900" y="1548701"/>
                  </a:lnTo>
                  <a:lnTo>
                    <a:pt x="349763" y="1628524"/>
                  </a:lnTo>
                  <a:lnTo>
                    <a:pt x="284478" y="1709927"/>
                  </a:lnTo>
                  <a:lnTo>
                    <a:pt x="221074" y="1792874"/>
                  </a:lnTo>
                  <a:lnTo>
                    <a:pt x="159588" y="1877334"/>
                  </a:lnTo>
                  <a:lnTo>
                    <a:pt x="100050" y="1963276"/>
                  </a:lnTo>
                  <a:lnTo>
                    <a:pt x="0" y="2127965"/>
                  </a:lnTo>
                  <a:lnTo>
                    <a:pt x="0" y="6777994"/>
                  </a:lnTo>
                  <a:lnTo>
                    <a:pt x="100050" y="6942684"/>
                  </a:lnTo>
                  <a:lnTo>
                    <a:pt x="159588" y="7028626"/>
                  </a:lnTo>
                  <a:lnTo>
                    <a:pt x="221074" y="7113084"/>
                  </a:lnTo>
                  <a:lnTo>
                    <a:pt x="284478" y="7196033"/>
                  </a:lnTo>
                  <a:lnTo>
                    <a:pt x="349763" y="7277436"/>
                  </a:lnTo>
                  <a:lnTo>
                    <a:pt x="416900" y="7357258"/>
                  </a:lnTo>
                  <a:lnTo>
                    <a:pt x="485855" y="7435472"/>
                  </a:lnTo>
                  <a:lnTo>
                    <a:pt x="556595" y="7512042"/>
                  </a:lnTo>
                  <a:lnTo>
                    <a:pt x="629091" y="7586937"/>
                  </a:lnTo>
                  <a:lnTo>
                    <a:pt x="703306" y="7660124"/>
                  </a:lnTo>
                  <a:lnTo>
                    <a:pt x="779211" y="7731569"/>
                  </a:lnTo>
                  <a:lnTo>
                    <a:pt x="856772" y="7801243"/>
                  </a:lnTo>
                  <a:lnTo>
                    <a:pt x="935955" y="7869113"/>
                  </a:lnTo>
                  <a:lnTo>
                    <a:pt x="1016730" y="7935143"/>
                  </a:lnTo>
                  <a:lnTo>
                    <a:pt x="1099063" y="7999303"/>
                  </a:lnTo>
                  <a:lnTo>
                    <a:pt x="1182923" y="8061559"/>
                  </a:lnTo>
                  <a:lnTo>
                    <a:pt x="1268275" y="8121880"/>
                  </a:lnTo>
                  <a:lnTo>
                    <a:pt x="1355089" y="8180236"/>
                  </a:lnTo>
                  <a:lnTo>
                    <a:pt x="1443331" y="8236588"/>
                  </a:lnTo>
                  <a:lnTo>
                    <a:pt x="1532970" y="8290909"/>
                  </a:lnTo>
                  <a:lnTo>
                    <a:pt x="1623973" y="8343166"/>
                  </a:lnTo>
                  <a:lnTo>
                    <a:pt x="1716308" y="8393323"/>
                  </a:lnTo>
                  <a:lnTo>
                    <a:pt x="1809940" y="8441351"/>
                  </a:lnTo>
                  <a:lnTo>
                    <a:pt x="1904839" y="8487217"/>
                  </a:lnTo>
                  <a:lnTo>
                    <a:pt x="2000970" y="8530888"/>
                  </a:lnTo>
                  <a:lnTo>
                    <a:pt x="2098306" y="8572329"/>
                  </a:lnTo>
                  <a:lnTo>
                    <a:pt x="2196808" y="8611512"/>
                  </a:lnTo>
                  <a:lnTo>
                    <a:pt x="2296447" y="8648403"/>
                  </a:lnTo>
                  <a:lnTo>
                    <a:pt x="2397192" y="8682968"/>
                  </a:lnTo>
                  <a:lnTo>
                    <a:pt x="2499004" y="8715175"/>
                  </a:lnTo>
                  <a:lnTo>
                    <a:pt x="2601858" y="8744993"/>
                  </a:lnTo>
                  <a:lnTo>
                    <a:pt x="2705718" y="8772387"/>
                  </a:lnTo>
                  <a:lnTo>
                    <a:pt x="2810553" y="8797329"/>
                  </a:lnTo>
                  <a:lnTo>
                    <a:pt x="2916328" y="8819780"/>
                  </a:lnTo>
                  <a:lnTo>
                    <a:pt x="3023013" y="8839713"/>
                  </a:lnTo>
                  <a:lnTo>
                    <a:pt x="3130573" y="8857093"/>
                  </a:lnTo>
                  <a:lnTo>
                    <a:pt x="3238980" y="8871890"/>
                  </a:lnTo>
                  <a:lnTo>
                    <a:pt x="3348196" y="8884070"/>
                  </a:lnTo>
                  <a:lnTo>
                    <a:pt x="3458193" y="8893597"/>
                  </a:lnTo>
                  <a:lnTo>
                    <a:pt x="3568935" y="8900443"/>
                  </a:lnTo>
                  <a:lnTo>
                    <a:pt x="3680391" y="8904576"/>
                  </a:lnTo>
                  <a:lnTo>
                    <a:pt x="3792529" y="8905960"/>
                  </a:lnTo>
                  <a:lnTo>
                    <a:pt x="3899159" y="8904709"/>
                  </a:lnTo>
                  <a:lnTo>
                    <a:pt x="4005172" y="8900971"/>
                  </a:lnTo>
                  <a:lnTo>
                    <a:pt x="4110543" y="8894780"/>
                  </a:lnTo>
                  <a:lnTo>
                    <a:pt x="4215245" y="8886157"/>
                  </a:lnTo>
                  <a:lnTo>
                    <a:pt x="4319246" y="8875136"/>
                  </a:lnTo>
                  <a:lnTo>
                    <a:pt x="4422523" y="8861741"/>
                  </a:lnTo>
                  <a:lnTo>
                    <a:pt x="4525045" y="8846000"/>
                  </a:lnTo>
                  <a:lnTo>
                    <a:pt x="4626783" y="8827942"/>
                  </a:lnTo>
                  <a:lnTo>
                    <a:pt x="4727712" y="8807594"/>
                  </a:lnTo>
                  <a:lnTo>
                    <a:pt x="4827805" y="8784985"/>
                  </a:lnTo>
                  <a:lnTo>
                    <a:pt x="4927030" y="8760143"/>
                  </a:lnTo>
                  <a:lnTo>
                    <a:pt x="5025361" y="8733098"/>
                  </a:lnTo>
                  <a:lnTo>
                    <a:pt x="5122770" y="8703872"/>
                  </a:lnTo>
                  <a:lnTo>
                    <a:pt x="5219232" y="8672498"/>
                  </a:lnTo>
                  <a:lnTo>
                    <a:pt x="5314713" y="8639002"/>
                  </a:lnTo>
                  <a:lnTo>
                    <a:pt x="5409192" y="8603411"/>
                  </a:lnTo>
                  <a:lnTo>
                    <a:pt x="5502636" y="8565756"/>
                  </a:lnTo>
                  <a:lnTo>
                    <a:pt x="5595016" y="8526062"/>
                  </a:lnTo>
                  <a:lnTo>
                    <a:pt x="5686311" y="8484360"/>
                  </a:lnTo>
                  <a:lnTo>
                    <a:pt x="5776488" y="8440672"/>
                  </a:lnTo>
                  <a:lnTo>
                    <a:pt x="5865518" y="8395031"/>
                  </a:lnTo>
                  <a:lnTo>
                    <a:pt x="5953377" y="8347462"/>
                  </a:lnTo>
                  <a:lnTo>
                    <a:pt x="6040035" y="8297997"/>
                  </a:lnTo>
                  <a:lnTo>
                    <a:pt x="6125464" y="8246660"/>
                  </a:lnTo>
                  <a:lnTo>
                    <a:pt x="6209636" y="8193483"/>
                  </a:lnTo>
                  <a:lnTo>
                    <a:pt x="6292523" y="8138488"/>
                  </a:lnTo>
                  <a:lnTo>
                    <a:pt x="6374098" y="8081708"/>
                  </a:lnTo>
                  <a:lnTo>
                    <a:pt x="6454334" y="8023166"/>
                  </a:lnTo>
                  <a:lnTo>
                    <a:pt x="6533201" y="7962896"/>
                  </a:lnTo>
                  <a:lnTo>
                    <a:pt x="6610671" y="7900923"/>
                  </a:lnTo>
                  <a:lnTo>
                    <a:pt x="6686719" y="7837275"/>
                  </a:lnTo>
                  <a:lnTo>
                    <a:pt x="6761314" y="7771978"/>
                  </a:lnTo>
                  <a:lnTo>
                    <a:pt x="6834426" y="7705061"/>
                  </a:lnTo>
                  <a:lnTo>
                    <a:pt x="6906036" y="7636554"/>
                  </a:lnTo>
                  <a:lnTo>
                    <a:pt x="6976104" y="7566483"/>
                  </a:lnTo>
                  <a:lnTo>
                    <a:pt x="7044613" y="7494875"/>
                  </a:lnTo>
                  <a:lnTo>
                    <a:pt x="7111529" y="7421762"/>
                  </a:lnTo>
                  <a:lnTo>
                    <a:pt x="7176825" y="7347167"/>
                  </a:lnTo>
                  <a:lnTo>
                    <a:pt x="7240474" y="7271121"/>
                  </a:lnTo>
                  <a:lnTo>
                    <a:pt x="7302449" y="7193651"/>
                  </a:lnTo>
                  <a:lnTo>
                    <a:pt x="7362720" y="7114782"/>
                  </a:lnTo>
                  <a:lnTo>
                    <a:pt x="7421259" y="7034548"/>
                  </a:lnTo>
                  <a:lnTo>
                    <a:pt x="7478041" y="6952973"/>
                  </a:lnTo>
                  <a:lnTo>
                    <a:pt x="7533035" y="6870085"/>
                  </a:lnTo>
                  <a:lnTo>
                    <a:pt x="7586213" y="6785913"/>
                  </a:lnTo>
                  <a:lnTo>
                    <a:pt x="7637550" y="6700485"/>
                  </a:lnTo>
                  <a:lnTo>
                    <a:pt x="7687015" y="6613826"/>
                  </a:lnTo>
                  <a:lnTo>
                    <a:pt x="7734581" y="6525968"/>
                  </a:lnTo>
                  <a:lnTo>
                    <a:pt x="7780223" y="6436937"/>
                  </a:lnTo>
                  <a:lnTo>
                    <a:pt x="7823909" y="6346759"/>
                  </a:lnTo>
                  <a:lnTo>
                    <a:pt x="7865615" y="6255466"/>
                  </a:lnTo>
                  <a:lnTo>
                    <a:pt x="7905309" y="6163085"/>
                  </a:lnTo>
                  <a:lnTo>
                    <a:pt x="7942964" y="6069640"/>
                  </a:lnTo>
                  <a:lnTo>
                    <a:pt x="7978555" y="5975163"/>
                  </a:lnTo>
                  <a:lnTo>
                    <a:pt x="8012051" y="5879680"/>
                  </a:lnTo>
                  <a:lnTo>
                    <a:pt x="8043424" y="5783220"/>
                  </a:lnTo>
                  <a:lnTo>
                    <a:pt x="8072649" y="5685811"/>
                  </a:lnTo>
                  <a:lnTo>
                    <a:pt x="8099695" y="5587480"/>
                  </a:lnTo>
                  <a:lnTo>
                    <a:pt x="8124538" y="5488255"/>
                  </a:lnTo>
                  <a:lnTo>
                    <a:pt x="8147147" y="5388163"/>
                  </a:lnTo>
                  <a:lnTo>
                    <a:pt x="8167495" y="5287232"/>
                  </a:lnTo>
                  <a:lnTo>
                    <a:pt x="8185552" y="5185492"/>
                  </a:lnTo>
                  <a:lnTo>
                    <a:pt x="8201291" y="5082970"/>
                  </a:lnTo>
                  <a:lnTo>
                    <a:pt x="8214688" y="4979695"/>
                  </a:lnTo>
                  <a:lnTo>
                    <a:pt x="8225709" y="4875692"/>
                  </a:lnTo>
                  <a:lnTo>
                    <a:pt x="8234333" y="4770993"/>
                  </a:lnTo>
                  <a:lnTo>
                    <a:pt x="8240525" y="4665622"/>
                  </a:lnTo>
                  <a:lnTo>
                    <a:pt x="8244261" y="4559606"/>
                  </a:lnTo>
                  <a:lnTo>
                    <a:pt x="8245512" y="4452978"/>
                  </a:lnTo>
                  <a:lnTo>
                    <a:pt x="8244261" y="4346350"/>
                  </a:lnTo>
                  <a:lnTo>
                    <a:pt x="8240525" y="4240338"/>
                  </a:lnTo>
                  <a:lnTo>
                    <a:pt x="8234333" y="4134965"/>
                  </a:lnTo>
                  <a:lnTo>
                    <a:pt x="8225709" y="4030264"/>
                  </a:lnTo>
                  <a:lnTo>
                    <a:pt x="8214688" y="3926262"/>
                  </a:lnTo>
                  <a:lnTo>
                    <a:pt x="8201291" y="3822986"/>
                  </a:lnTo>
                  <a:lnTo>
                    <a:pt x="8185552" y="3720465"/>
                  </a:lnTo>
                  <a:lnTo>
                    <a:pt x="8167495" y="3618726"/>
                  </a:lnTo>
                  <a:lnTo>
                    <a:pt x="8147147" y="3517797"/>
                  </a:lnTo>
                  <a:lnTo>
                    <a:pt x="8124538" y="3417705"/>
                  </a:lnTo>
                  <a:lnTo>
                    <a:pt x="8099695" y="3318480"/>
                  </a:lnTo>
                  <a:lnTo>
                    <a:pt x="8072649" y="3220150"/>
                  </a:lnTo>
                  <a:lnTo>
                    <a:pt x="8043424" y="3122738"/>
                  </a:lnTo>
                  <a:lnTo>
                    <a:pt x="8012051" y="3026278"/>
                  </a:lnTo>
                  <a:lnTo>
                    <a:pt x="7978555" y="2930796"/>
                  </a:lnTo>
                  <a:lnTo>
                    <a:pt x="7942964" y="2836318"/>
                  </a:lnTo>
                  <a:lnTo>
                    <a:pt x="7905309" y="2742875"/>
                  </a:lnTo>
                  <a:lnTo>
                    <a:pt x="7865615" y="2650491"/>
                  </a:lnTo>
                  <a:lnTo>
                    <a:pt x="7823909" y="2559198"/>
                  </a:lnTo>
                  <a:lnTo>
                    <a:pt x="7780223" y="2469022"/>
                  </a:lnTo>
                  <a:lnTo>
                    <a:pt x="7734581" y="2379991"/>
                  </a:lnTo>
                  <a:lnTo>
                    <a:pt x="7687015" y="2292133"/>
                  </a:lnTo>
                  <a:lnTo>
                    <a:pt x="7637550" y="2205475"/>
                  </a:lnTo>
                  <a:lnTo>
                    <a:pt x="7586213" y="2120046"/>
                  </a:lnTo>
                  <a:lnTo>
                    <a:pt x="7533035" y="2035874"/>
                  </a:lnTo>
                  <a:lnTo>
                    <a:pt x="7478041" y="1952986"/>
                  </a:lnTo>
                  <a:lnTo>
                    <a:pt x="7421259" y="1871412"/>
                  </a:lnTo>
                  <a:lnTo>
                    <a:pt x="7362720" y="1791175"/>
                  </a:lnTo>
                  <a:lnTo>
                    <a:pt x="7302449" y="1712309"/>
                  </a:lnTo>
                  <a:lnTo>
                    <a:pt x="7240474" y="1634839"/>
                  </a:lnTo>
                  <a:lnTo>
                    <a:pt x="7176825" y="1558793"/>
                  </a:lnTo>
                  <a:lnTo>
                    <a:pt x="7111529" y="1484196"/>
                  </a:lnTo>
                  <a:lnTo>
                    <a:pt x="7044613" y="1411084"/>
                  </a:lnTo>
                  <a:lnTo>
                    <a:pt x="6976104" y="1339475"/>
                  </a:lnTo>
                  <a:lnTo>
                    <a:pt x="6906036" y="1269405"/>
                  </a:lnTo>
                  <a:lnTo>
                    <a:pt x="6834426" y="1200896"/>
                  </a:lnTo>
                  <a:lnTo>
                    <a:pt x="6761314" y="1133983"/>
                  </a:lnTo>
                  <a:lnTo>
                    <a:pt x="6686719" y="1068685"/>
                  </a:lnTo>
                  <a:lnTo>
                    <a:pt x="6610671" y="1005035"/>
                  </a:lnTo>
                  <a:lnTo>
                    <a:pt x="6533201" y="943061"/>
                  </a:lnTo>
                  <a:lnTo>
                    <a:pt x="6454334" y="882789"/>
                  </a:lnTo>
                  <a:lnTo>
                    <a:pt x="6374098" y="824250"/>
                  </a:lnTo>
                  <a:lnTo>
                    <a:pt x="6292523" y="767471"/>
                  </a:lnTo>
                  <a:lnTo>
                    <a:pt x="6209636" y="712477"/>
                  </a:lnTo>
                  <a:lnTo>
                    <a:pt x="6125464" y="659296"/>
                  </a:lnTo>
                  <a:lnTo>
                    <a:pt x="6040035" y="607962"/>
                  </a:lnTo>
                  <a:lnTo>
                    <a:pt x="5953377" y="558494"/>
                  </a:lnTo>
                  <a:lnTo>
                    <a:pt x="5865518" y="510928"/>
                  </a:lnTo>
                  <a:lnTo>
                    <a:pt x="5776488" y="465287"/>
                  </a:lnTo>
                  <a:lnTo>
                    <a:pt x="5686311" y="421600"/>
                  </a:lnTo>
                  <a:lnTo>
                    <a:pt x="5595016" y="379895"/>
                  </a:lnTo>
                  <a:lnTo>
                    <a:pt x="5502636" y="340201"/>
                  </a:lnTo>
                  <a:lnTo>
                    <a:pt x="5409192" y="302547"/>
                  </a:lnTo>
                  <a:lnTo>
                    <a:pt x="5314713" y="266957"/>
                  </a:lnTo>
                  <a:lnTo>
                    <a:pt x="5219232" y="233460"/>
                  </a:lnTo>
                  <a:lnTo>
                    <a:pt x="5122770" y="202085"/>
                  </a:lnTo>
                  <a:lnTo>
                    <a:pt x="5025361" y="172860"/>
                  </a:lnTo>
                  <a:lnTo>
                    <a:pt x="4927030" y="145814"/>
                  </a:lnTo>
                  <a:lnTo>
                    <a:pt x="4827805" y="120971"/>
                  </a:lnTo>
                  <a:lnTo>
                    <a:pt x="4727712" y="98364"/>
                  </a:lnTo>
                  <a:lnTo>
                    <a:pt x="4626783" y="78017"/>
                  </a:lnTo>
                  <a:lnTo>
                    <a:pt x="4525045" y="59961"/>
                  </a:lnTo>
                  <a:lnTo>
                    <a:pt x="4422523" y="44218"/>
                  </a:lnTo>
                  <a:lnTo>
                    <a:pt x="4319246" y="30824"/>
                  </a:lnTo>
                  <a:lnTo>
                    <a:pt x="4215245" y="19800"/>
                  </a:lnTo>
                  <a:lnTo>
                    <a:pt x="4110543" y="11179"/>
                  </a:lnTo>
                  <a:lnTo>
                    <a:pt x="4005172" y="4986"/>
                  </a:lnTo>
                  <a:lnTo>
                    <a:pt x="3899159" y="1250"/>
                  </a:lnTo>
                  <a:lnTo>
                    <a:pt x="3792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899159" y="1250"/>
                  </a:lnTo>
                  <a:lnTo>
                    <a:pt x="4005172" y="4986"/>
                  </a:lnTo>
                  <a:lnTo>
                    <a:pt x="4110543" y="11179"/>
                  </a:lnTo>
                  <a:lnTo>
                    <a:pt x="4215245" y="19800"/>
                  </a:lnTo>
                  <a:lnTo>
                    <a:pt x="4319246" y="30824"/>
                  </a:lnTo>
                  <a:lnTo>
                    <a:pt x="4422523" y="44218"/>
                  </a:lnTo>
                  <a:lnTo>
                    <a:pt x="4525045" y="59961"/>
                  </a:lnTo>
                  <a:lnTo>
                    <a:pt x="4626783" y="78017"/>
                  </a:lnTo>
                  <a:lnTo>
                    <a:pt x="4727712" y="98364"/>
                  </a:lnTo>
                  <a:lnTo>
                    <a:pt x="4827805" y="120971"/>
                  </a:lnTo>
                  <a:lnTo>
                    <a:pt x="4927030" y="145814"/>
                  </a:lnTo>
                  <a:lnTo>
                    <a:pt x="5025361" y="172860"/>
                  </a:lnTo>
                  <a:lnTo>
                    <a:pt x="5122770" y="202085"/>
                  </a:lnTo>
                  <a:lnTo>
                    <a:pt x="5219232" y="233460"/>
                  </a:lnTo>
                  <a:lnTo>
                    <a:pt x="5314713" y="266957"/>
                  </a:lnTo>
                  <a:lnTo>
                    <a:pt x="5409192" y="302547"/>
                  </a:lnTo>
                  <a:lnTo>
                    <a:pt x="5502636" y="340201"/>
                  </a:lnTo>
                  <a:lnTo>
                    <a:pt x="5595016" y="379895"/>
                  </a:lnTo>
                  <a:lnTo>
                    <a:pt x="5686311" y="421600"/>
                  </a:lnTo>
                  <a:lnTo>
                    <a:pt x="5776488" y="465287"/>
                  </a:lnTo>
                  <a:lnTo>
                    <a:pt x="5865518" y="510928"/>
                  </a:lnTo>
                  <a:lnTo>
                    <a:pt x="5953377" y="558494"/>
                  </a:lnTo>
                  <a:lnTo>
                    <a:pt x="6040035" y="607962"/>
                  </a:lnTo>
                  <a:lnTo>
                    <a:pt x="6125464" y="659296"/>
                  </a:lnTo>
                  <a:lnTo>
                    <a:pt x="6209636" y="712477"/>
                  </a:lnTo>
                  <a:lnTo>
                    <a:pt x="6292523" y="767471"/>
                  </a:lnTo>
                  <a:lnTo>
                    <a:pt x="6374098" y="824250"/>
                  </a:lnTo>
                  <a:lnTo>
                    <a:pt x="6454334" y="882789"/>
                  </a:lnTo>
                  <a:lnTo>
                    <a:pt x="6533201" y="943061"/>
                  </a:lnTo>
                  <a:lnTo>
                    <a:pt x="6610671" y="1005035"/>
                  </a:lnTo>
                  <a:lnTo>
                    <a:pt x="6686719" y="1068685"/>
                  </a:lnTo>
                  <a:lnTo>
                    <a:pt x="6761314" y="1133983"/>
                  </a:lnTo>
                  <a:lnTo>
                    <a:pt x="6834426" y="1200896"/>
                  </a:lnTo>
                  <a:lnTo>
                    <a:pt x="6906036" y="1269405"/>
                  </a:lnTo>
                  <a:lnTo>
                    <a:pt x="6976104" y="1339475"/>
                  </a:lnTo>
                  <a:lnTo>
                    <a:pt x="7044613" y="1411084"/>
                  </a:lnTo>
                  <a:lnTo>
                    <a:pt x="7111529" y="1484196"/>
                  </a:lnTo>
                  <a:lnTo>
                    <a:pt x="7176825" y="1558793"/>
                  </a:lnTo>
                  <a:lnTo>
                    <a:pt x="7240474" y="1634839"/>
                  </a:lnTo>
                  <a:lnTo>
                    <a:pt x="7302449" y="1712309"/>
                  </a:lnTo>
                  <a:lnTo>
                    <a:pt x="7362720" y="1791175"/>
                  </a:lnTo>
                  <a:lnTo>
                    <a:pt x="7421259" y="1871412"/>
                  </a:lnTo>
                  <a:lnTo>
                    <a:pt x="7478041" y="1952986"/>
                  </a:lnTo>
                  <a:lnTo>
                    <a:pt x="7533035" y="2035874"/>
                  </a:lnTo>
                  <a:lnTo>
                    <a:pt x="7586213" y="2120046"/>
                  </a:lnTo>
                  <a:lnTo>
                    <a:pt x="7637550" y="2205475"/>
                  </a:lnTo>
                  <a:lnTo>
                    <a:pt x="7687015" y="2292133"/>
                  </a:lnTo>
                  <a:lnTo>
                    <a:pt x="7734581" y="2379991"/>
                  </a:lnTo>
                  <a:lnTo>
                    <a:pt x="7780223" y="2469022"/>
                  </a:lnTo>
                  <a:lnTo>
                    <a:pt x="7823909" y="2559198"/>
                  </a:lnTo>
                  <a:lnTo>
                    <a:pt x="7865615" y="2650491"/>
                  </a:lnTo>
                  <a:lnTo>
                    <a:pt x="7905309" y="2742875"/>
                  </a:lnTo>
                  <a:lnTo>
                    <a:pt x="7942964" y="2836318"/>
                  </a:lnTo>
                  <a:lnTo>
                    <a:pt x="7978555" y="2930796"/>
                  </a:lnTo>
                  <a:lnTo>
                    <a:pt x="8012051" y="3026278"/>
                  </a:lnTo>
                  <a:lnTo>
                    <a:pt x="8043424" y="3122738"/>
                  </a:lnTo>
                  <a:lnTo>
                    <a:pt x="8072649" y="3220150"/>
                  </a:lnTo>
                  <a:lnTo>
                    <a:pt x="8099695" y="3318480"/>
                  </a:lnTo>
                  <a:lnTo>
                    <a:pt x="8124538" y="3417705"/>
                  </a:lnTo>
                  <a:lnTo>
                    <a:pt x="8147147" y="3517797"/>
                  </a:lnTo>
                  <a:lnTo>
                    <a:pt x="8167495" y="3618726"/>
                  </a:lnTo>
                  <a:lnTo>
                    <a:pt x="8185552" y="3720465"/>
                  </a:lnTo>
                  <a:lnTo>
                    <a:pt x="8201291" y="3822986"/>
                  </a:lnTo>
                  <a:lnTo>
                    <a:pt x="8214688" y="3926262"/>
                  </a:lnTo>
                  <a:lnTo>
                    <a:pt x="8225709" y="4030264"/>
                  </a:lnTo>
                  <a:lnTo>
                    <a:pt x="8234333" y="4134965"/>
                  </a:lnTo>
                  <a:lnTo>
                    <a:pt x="8240525" y="4240338"/>
                  </a:lnTo>
                  <a:lnTo>
                    <a:pt x="8244261" y="4346350"/>
                  </a:lnTo>
                  <a:lnTo>
                    <a:pt x="8245512" y="4452978"/>
                  </a:lnTo>
                  <a:lnTo>
                    <a:pt x="8244261" y="4559606"/>
                  </a:lnTo>
                  <a:lnTo>
                    <a:pt x="8240525" y="4665622"/>
                  </a:lnTo>
                  <a:lnTo>
                    <a:pt x="8234333" y="4770993"/>
                  </a:lnTo>
                  <a:lnTo>
                    <a:pt x="8225709" y="4875692"/>
                  </a:lnTo>
                  <a:lnTo>
                    <a:pt x="8214688" y="4979695"/>
                  </a:lnTo>
                  <a:lnTo>
                    <a:pt x="8201291" y="5082970"/>
                  </a:lnTo>
                  <a:lnTo>
                    <a:pt x="8185552" y="5185492"/>
                  </a:lnTo>
                  <a:lnTo>
                    <a:pt x="8167495" y="5287232"/>
                  </a:lnTo>
                  <a:lnTo>
                    <a:pt x="8147147" y="5388163"/>
                  </a:lnTo>
                  <a:lnTo>
                    <a:pt x="8124538" y="5488255"/>
                  </a:lnTo>
                  <a:lnTo>
                    <a:pt x="8099695" y="5587480"/>
                  </a:lnTo>
                  <a:lnTo>
                    <a:pt x="8072649" y="5685811"/>
                  </a:lnTo>
                  <a:lnTo>
                    <a:pt x="8043424" y="5783220"/>
                  </a:lnTo>
                  <a:lnTo>
                    <a:pt x="8012051" y="5879680"/>
                  </a:lnTo>
                  <a:lnTo>
                    <a:pt x="7978555" y="5975163"/>
                  </a:lnTo>
                  <a:lnTo>
                    <a:pt x="7942964" y="6069640"/>
                  </a:lnTo>
                  <a:lnTo>
                    <a:pt x="7905309" y="6163085"/>
                  </a:lnTo>
                  <a:lnTo>
                    <a:pt x="7865615" y="6255466"/>
                  </a:lnTo>
                  <a:lnTo>
                    <a:pt x="7823909" y="6346759"/>
                  </a:lnTo>
                  <a:lnTo>
                    <a:pt x="7780223" y="6436937"/>
                  </a:lnTo>
                  <a:lnTo>
                    <a:pt x="7734581" y="6525968"/>
                  </a:lnTo>
                  <a:lnTo>
                    <a:pt x="7687015" y="6613826"/>
                  </a:lnTo>
                  <a:lnTo>
                    <a:pt x="7637550" y="6700485"/>
                  </a:lnTo>
                  <a:lnTo>
                    <a:pt x="7586213" y="6785913"/>
                  </a:lnTo>
                  <a:lnTo>
                    <a:pt x="7533035" y="6870085"/>
                  </a:lnTo>
                  <a:lnTo>
                    <a:pt x="7478041" y="6952973"/>
                  </a:lnTo>
                  <a:lnTo>
                    <a:pt x="7421259" y="7034548"/>
                  </a:lnTo>
                  <a:lnTo>
                    <a:pt x="7362720" y="7114782"/>
                  </a:lnTo>
                  <a:lnTo>
                    <a:pt x="7302449" y="7193651"/>
                  </a:lnTo>
                  <a:lnTo>
                    <a:pt x="7240474" y="7271121"/>
                  </a:lnTo>
                  <a:lnTo>
                    <a:pt x="7176825" y="7347167"/>
                  </a:lnTo>
                  <a:lnTo>
                    <a:pt x="7111529" y="7421762"/>
                  </a:lnTo>
                  <a:lnTo>
                    <a:pt x="7044613" y="7494875"/>
                  </a:lnTo>
                  <a:lnTo>
                    <a:pt x="6976104" y="7566483"/>
                  </a:lnTo>
                  <a:lnTo>
                    <a:pt x="6906036" y="7636554"/>
                  </a:lnTo>
                  <a:lnTo>
                    <a:pt x="6834426" y="7705061"/>
                  </a:lnTo>
                  <a:lnTo>
                    <a:pt x="6761314" y="7771978"/>
                  </a:lnTo>
                  <a:lnTo>
                    <a:pt x="6686719" y="7837275"/>
                  </a:lnTo>
                  <a:lnTo>
                    <a:pt x="6610671" y="7900923"/>
                  </a:lnTo>
                  <a:lnTo>
                    <a:pt x="6533201" y="7962896"/>
                  </a:lnTo>
                  <a:lnTo>
                    <a:pt x="6454334" y="8023166"/>
                  </a:lnTo>
                  <a:lnTo>
                    <a:pt x="6374098" y="8081708"/>
                  </a:lnTo>
                  <a:lnTo>
                    <a:pt x="6292523" y="8138488"/>
                  </a:lnTo>
                  <a:lnTo>
                    <a:pt x="6209636" y="8193483"/>
                  </a:lnTo>
                  <a:lnTo>
                    <a:pt x="6125464" y="8246660"/>
                  </a:lnTo>
                  <a:lnTo>
                    <a:pt x="6040035" y="8297997"/>
                  </a:lnTo>
                  <a:lnTo>
                    <a:pt x="5953377" y="8347462"/>
                  </a:lnTo>
                  <a:lnTo>
                    <a:pt x="5865518" y="8395031"/>
                  </a:lnTo>
                  <a:lnTo>
                    <a:pt x="5776488" y="8440672"/>
                  </a:lnTo>
                  <a:lnTo>
                    <a:pt x="5686311" y="8484360"/>
                  </a:lnTo>
                  <a:lnTo>
                    <a:pt x="5595016" y="8526062"/>
                  </a:lnTo>
                  <a:lnTo>
                    <a:pt x="5502636" y="8565756"/>
                  </a:lnTo>
                  <a:lnTo>
                    <a:pt x="5409192" y="8603411"/>
                  </a:lnTo>
                  <a:lnTo>
                    <a:pt x="5314713" y="8639002"/>
                  </a:lnTo>
                  <a:lnTo>
                    <a:pt x="5219232" y="8672498"/>
                  </a:lnTo>
                  <a:lnTo>
                    <a:pt x="5122770" y="8703872"/>
                  </a:lnTo>
                  <a:lnTo>
                    <a:pt x="5025361" y="8733098"/>
                  </a:lnTo>
                  <a:lnTo>
                    <a:pt x="4927030" y="8760143"/>
                  </a:lnTo>
                  <a:lnTo>
                    <a:pt x="4827805" y="8784985"/>
                  </a:lnTo>
                  <a:lnTo>
                    <a:pt x="4727712" y="8807594"/>
                  </a:lnTo>
                  <a:lnTo>
                    <a:pt x="4626783" y="8827942"/>
                  </a:lnTo>
                  <a:lnTo>
                    <a:pt x="4525045" y="8846000"/>
                  </a:lnTo>
                  <a:lnTo>
                    <a:pt x="4422523" y="8861741"/>
                  </a:lnTo>
                  <a:lnTo>
                    <a:pt x="4319246" y="8875136"/>
                  </a:lnTo>
                  <a:lnTo>
                    <a:pt x="4215245" y="8886157"/>
                  </a:lnTo>
                  <a:lnTo>
                    <a:pt x="4110543" y="8894780"/>
                  </a:lnTo>
                  <a:lnTo>
                    <a:pt x="4005172" y="8900971"/>
                  </a:lnTo>
                  <a:lnTo>
                    <a:pt x="3899159" y="8904709"/>
                  </a:lnTo>
                  <a:lnTo>
                    <a:pt x="3792529" y="8905960"/>
                  </a:lnTo>
                  <a:lnTo>
                    <a:pt x="3680391" y="8904576"/>
                  </a:lnTo>
                  <a:lnTo>
                    <a:pt x="3568935" y="8900443"/>
                  </a:lnTo>
                  <a:lnTo>
                    <a:pt x="3458193" y="8893597"/>
                  </a:lnTo>
                  <a:lnTo>
                    <a:pt x="3348196" y="8884070"/>
                  </a:lnTo>
                  <a:lnTo>
                    <a:pt x="3238980" y="8871890"/>
                  </a:lnTo>
                  <a:lnTo>
                    <a:pt x="3130573" y="8857093"/>
                  </a:lnTo>
                  <a:lnTo>
                    <a:pt x="3023013" y="8839713"/>
                  </a:lnTo>
                  <a:lnTo>
                    <a:pt x="2916328" y="8819780"/>
                  </a:lnTo>
                  <a:lnTo>
                    <a:pt x="2810553" y="8797329"/>
                  </a:lnTo>
                  <a:lnTo>
                    <a:pt x="2705718" y="8772387"/>
                  </a:lnTo>
                  <a:lnTo>
                    <a:pt x="2601858" y="8744993"/>
                  </a:lnTo>
                  <a:lnTo>
                    <a:pt x="2499004" y="8715175"/>
                  </a:lnTo>
                  <a:lnTo>
                    <a:pt x="2397192" y="8682968"/>
                  </a:lnTo>
                  <a:lnTo>
                    <a:pt x="2296447" y="8648403"/>
                  </a:lnTo>
                  <a:lnTo>
                    <a:pt x="2196808" y="8611512"/>
                  </a:lnTo>
                  <a:lnTo>
                    <a:pt x="2098306" y="8572329"/>
                  </a:lnTo>
                  <a:lnTo>
                    <a:pt x="2000970" y="8530888"/>
                  </a:lnTo>
                  <a:lnTo>
                    <a:pt x="1904839" y="8487217"/>
                  </a:lnTo>
                  <a:lnTo>
                    <a:pt x="1809940" y="8441351"/>
                  </a:lnTo>
                  <a:lnTo>
                    <a:pt x="1716308" y="8393323"/>
                  </a:lnTo>
                  <a:lnTo>
                    <a:pt x="1623973" y="8343166"/>
                  </a:lnTo>
                  <a:lnTo>
                    <a:pt x="1532970" y="8290909"/>
                  </a:lnTo>
                  <a:lnTo>
                    <a:pt x="1443331" y="8236588"/>
                  </a:lnTo>
                  <a:lnTo>
                    <a:pt x="1355089" y="8180236"/>
                  </a:lnTo>
                  <a:lnTo>
                    <a:pt x="1268275" y="8121880"/>
                  </a:lnTo>
                  <a:lnTo>
                    <a:pt x="1182923" y="8061559"/>
                  </a:lnTo>
                  <a:lnTo>
                    <a:pt x="1099063" y="7999303"/>
                  </a:lnTo>
                  <a:lnTo>
                    <a:pt x="1016730" y="7935143"/>
                  </a:lnTo>
                  <a:lnTo>
                    <a:pt x="935955" y="7869113"/>
                  </a:lnTo>
                  <a:lnTo>
                    <a:pt x="856772" y="7801243"/>
                  </a:lnTo>
                  <a:lnTo>
                    <a:pt x="779211" y="7731569"/>
                  </a:lnTo>
                  <a:lnTo>
                    <a:pt x="703306" y="7660124"/>
                  </a:lnTo>
                  <a:lnTo>
                    <a:pt x="629091" y="7586937"/>
                  </a:lnTo>
                  <a:lnTo>
                    <a:pt x="556595" y="7512042"/>
                  </a:lnTo>
                  <a:lnTo>
                    <a:pt x="485855" y="7435472"/>
                  </a:lnTo>
                  <a:lnTo>
                    <a:pt x="416900" y="7357258"/>
                  </a:lnTo>
                  <a:lnTo>
                    <a:pt x="349763" y="7277436"/>
                  </a:lnTo>
                  <a:lnTo>
                    <a:pt x="284478" y="7196033"/>
                  </a:lnTo>
                  <a:lnTo>
                    <a:pt x="221074" y="7113084"/>
                  </a:lnTo>
                  <a:lnTo>
                    <a:pt x="159588" y="7028626"/>
                  </a:lnTo>
                  <a:lnTo>
                    <a:pt x="100050" y="6942684"/>
                  </a:lnTo>
                  <a:lnTo>
                    <a:pt x="0" y="6777994"/>
                  </a:lnTo>
                  <a:lnTo>
                    <a:pt x="0" y="2127965"/>
                  </a:lnTo>
                  <a:lnTo>
                    <a:pt x="100050" y="1963276"/>
                  </a:lnTo>
                  <a:lnTo>
                    <a:pt x="159588" y="1877334"/>
                  </a:lnTo>
                  <a:lnTo>
                    <a:pt x="221074" y="1792874"/>
                  </a:lnTo>
                  <a:lnTo>
                    <a:pt x="284478" y="1709927"/>
                  </a:lnTo>
                  <a:lnTo>
                    <a:pt x="349763" y="1628524"/>
                  </a:lnTo>
                  <a:lnTo>
                    <a:pt x="416900" y="1548701"/>
                  </a:lnTo>
                  <a:lnTo>
                    <a:pt x="485855" y="1470488"/>
                  </a:lnTo>
                  <a:lnTo>
                    <a:pt x="556595" y="1393917"/>
                  </a:lnTo>
                  <a:lnTo>
                    <a:pt x="629091" y="1319021"/>
                  </a:lnTo>
                  <a:lnTo>
                    <a:pt x="703306" y="1245835"/>
                  </a:lnTo>
                  <a:lnTo>
                    <a:pt x="779211" y="1174387"/>
                  </a:lnTo>
                  <a:lnTo>
                    <a:pt x="856772" y="1104717"/>
                  </a:lnTo>
                  <a:lnTo>
                    <a:pt x="935955" y="1036848"/>
                  </a:lnTo>
                  <a:lnTo>
                    <a:pt x="1016730" y="970816"/>
                  </a:lnTo>
                  <a:lnTo>
                    <a:pt x="1099063" y="906656"/>
                  </a:lnTo>
                  <a:lnTo>
                    <a:pt x="1182923" y="844401"/>
                  </a:lnTo>
                  <a:lnTo>
                    <a:pt x="1268275" y="784076"/>
                  </a:lnTo>
                  <a:lnTo>
                    <a:pt x="1355089" y="725723"/>
                  </a:lnTo>
                  <a:lnTo>
                    <a:pt x="1443331" y="669369"/>
                  </a:lnTo>
                  <a:lnTo>
                    <a:pt x="1532970" y="615048"/>
                  </a:lnTo>
                  <a:lnTo>
                    <a:pt x="1623973" y="562793"/>
                  </a:lnTo>
                  <a:lnTo>
                    <a:pt x="1716308" y="512634"/>
                  </a:lnTo>
                  <a:lnTo>
                    <a:pt x="1809940" y="464605"/>
                  </a:lnTo>
                  <a:lnTo>
                    <a:pt x="1904839" y="418741"/>
                  </a:lnTo>
                  <a:lnTo>
                    <a:pt x="2000970" y="375071"/>
                  </a:lnTo>
                  <a:lnTo>
                    <a:pt x="2098306" y="333627"/>
                  </a:lnTo>
                  <a:lnTo>
                    <a:pt x="2196808" y="294446"/>
                  </a:lnTo>
                  <a:lnTo>
                    <a:pt x="2296447" y="257557"/>
                  </a:lnTo>
                  <a:lnTo>
                    <a:pt x="2397192" y="222991"/>
                  </a:lnTo>
                  <a:lnTo>
                    <a:pt x="2499004" y="190784"/>
                  </a:lnTo>
                  <a:lnTo>
                    <a:pt x="2601858" y="160967"/>
                  </a:lnTo>
                  <a:lnTo>
                    <a:pt x="2705718" y="133569"/>
                  </a:lnTo>
                  <a:lnTo>
                    <a:pt x="2810553" y="108630"/>
                  </a:lnTo>
                  <a:lnTo>
                    <a:pt x="2916328" y="86176"/>
                  </a:lnTo>
                  <a:lnTo>
                    <a:pt x="3023013" y="66243"/>
                  </a:lnTo>
                  <a:lnTo>
                    <a:pt x="3130573" y="48863"/>
                  </a:lnTo>
                  <a:lnTo>
                    <a:pt x="3238980" y="34067"/>
                  </a:lnTo>
                  <a:lnTo>
                    <a:pt x="3348196" y="21889"/>
                  </a:lnTo>
                  <a:lnTo>
                    <a:pt x="3458193" y="12360"/>
                  </a:lnTo>
                  <a:lnTo>
                    <a:pt x="3568935" y="5513"/>
                  </a:lnTo>
                  <a:lnTo>
                    <a:pt x="3680391" y="1382"/>
                  </a:lnTo>
                  <a:lnTo>
                    <a:pt x="3792529" y="0"/>
                  </a:lnTo>
                </a:path>
              </a:pathLst>
            </a:custGeom>
            <a:ln w="55842">
              <a:solidFill>
                <a:srgbClr val="B6C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48" y="2684065"/>
              <a:ext cx="5969263" cy="59692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24696" y="2095394"/>
            <a:ext cx="5604510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/>
              <a:t>3,</a:t>
            </a:r>
            <a:r>
              <a:rPr sz="7450" spc="35" dirty="0"/>
              <a:t> </a:t>
            </a:r>
            <a:r>
              <a:rPr sz="7450" dirty="0"/>
              <a:t>2,</a:t>
            </a:r>
            <a:r>
              <a:rPr sz="7450" spc="30" dirty="0"/>
              <a:t> </a:t>
            </a:r>
            <a:r>
              <a:rPr sz="7450" dirty="0"/>
              <a:t>1</a:t>
            </a:r>
            <a:r>
              <a:rPr sz="7450" spc="20" dirty="0"/>
              <a:t> </a:t>
            </a:r>
            <a:r>
              <a:rPr sz="7450" spc="-10" dirty="0"/>
              <a:t>Activity</a:t>
            </a:r>
            <a:endParaRPr sz="745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>
              <a:lnSpc>
                <a:spcPts val="2039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0225034" y="4409959"/>
            <a:ext cx="7206615" cy="3331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3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things</a:t>
            </a:r>
            <a:r>
              <a:rPr sz="3950" spc="5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learned?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950" b="1" dirty="0">
                <a:latin typeface="Calibri"/>
                <a:cs typeface="Calibri"/>
              </a:rPr>
              <a:t>Q.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2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questions</a:t>
            </a:r>
            <a:r>
              <a:rPr sz="3950" spc="7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have?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Calibri"/>
              <a:cs typeface="Calibri"/>
            </a:endParaRPr>
          </a:p>
          <a:p>
            <a:pPr marL="12700" marR="513715">
              <a:lnSpc>
                <a:spcPts val="4260"/>
              </a:lnSpc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is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1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way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you’re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going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to </a:t>
            </a:r>
            <a:r>
              <a:rPr sz="3950" dirty="0">
                <a:latin typeface="Calibri"/>
                <a:cs typeface="Calibri"/>
              </a:rPr>
              <a:t>change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practice?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921" y="0"/>
            <a:ext cx="20132040" cy="11303000"/>
            <a:chOff x="-27921" y="0"/>
            <a:chExt cx="20132040" cy="1130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5" cy="11302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680391" y="1382"/>
                  </a:lnTo>
                  <a:lnTo>
                    <a:pt x="3568935" y="5513"/>
                  </a:lnTo>
                  <a:lnTo>
                    <a:pt x="3458193" y="12360"/>
                  </a:lnTo>
                  <a:lnTo>
                    <a:pt x="3348196" y="21889"/>
                  </a:lnTo>
                  <a:lnTo>
                    <a:pt x="3238980" y="34067"/>
                  </a:lnTo>
                  <a:lnTo>
                    <a:pt x="3130573" y="48863"/>
                  </a:lnTo>
                  <a:lnTo>
                    <a:pt x="3023013" y="66243"/>
                  </a:lnTo>
                  <a:lnTo>
                    <a:pt x="2916328" y="86176"/>
                  </a:lnTo>
                  <a:lnTo>
                    <a:pt x="2810553" y="108630"/>
                  </a:lnTo>
                  <a:lnTo>
                    <a:pt x="2705718" y="133569"/>
                  </a:lnTo>
                  <a:lnTo>
                    <a:pt x="2601858" y="160967"/>
                  </a:lnTo>
                  <a:lnTo>
                    <a:pt x="2499004" y="190784"/>
                  </a:lnTo>
                  <a:lnTo>
                    <a:pt x="2397192" y="222991"/>
                  </a:lnTo>
                  <a:lnTo>
                    <a:pt x="2296447" y="257557"/>
                  </a:lnTo>
                  <a:lnTo>
                    <a:pt x="2196808" y="294446"/>
                  </a:lnTo>
                  <a:lnTo>
                    <a:pt x="2098306" y="333627"/>
                  </a:lnTo>
                  <a:lnTo>
                    <a:pt x="2000970" y="375071"/>
                  </a:lnTo>
                  <a:lnTo>
                    <a:pt x="1904839" y="418741"/>
                  </a:lnTo>
                  <a:lnTo>
                    <a:pt x="1809940" y="464605"/>
                  </a:lnTo>
                  <a:lnTo>
                    <a:pt x="1716308" y="512634"/>
                  </a:lnTo>
                  <a:lnTo>
                    <a:pt x="1623973" y="562793"/>
                  </a:lnTo>
                  <a:lnTo>
                    <a:pt x="1532970" y="615048"/>
                  </a:lnTo>
                  <a:lnTo>
                    <a:pt x="1443331" y="669369"/>
                  </a:lnTo>
                  <a:lnTo>
                    <a:pt x="1355089" y="725723"/>
                  </a:lnTo>
                  <a:lnTo>
                    <a:pt x="1268275" y="784076"/>
                  </a:lnTo>
                  <a:lnTo>
                    <a:pt x="1182923" y="844401"/>
                  </a:lnTo>
                  <a:lnTo>
                    <a:pt x="1099063" y="906656"/>
                  </a:lnTo>
                  <a:lnTo>
                    <a:pt x="1016730" y="970816"/>
                  </a:lnTo>
                  <a:lnTo>
                    <a:pt x="935955" y="1036848"/>
                  </a:lnTo>
                  <a:lnTo>
                    <a:pt x="856772" y="1104717"/>
                  </a:lnTo>
                  <a:lnTo>
                    <a:pt x="779211" y="1174387"/>
                  </a:lnTo>
                  <a:lnTo>
                    <a:pt x="703306" y="1245835"/>
                  </a:lnTo>
                  <a:lnTo>
                    <a:pt x="629091" y="1319021"/>
                  </a:lnTo>
                  <a:lnTo>
                    <a:pt x="556595" y="1393917"/>
                  </a:lnTo>
                  <a:lnTo>
                    <a:pt x="485855" y="1470488"/>
                  </a:lnTo>
                  <a:lnTo>
                    <a:pt x="416900" y="1548701"/>
                  </a:lnTo>
                  <a:lnTo>
                    <a:pt x="349763" y="1628524"/>
                  </a:lnTo>
                  <a:lnTo>
                    <a:pt x="284478" y="1709927"/>
                  </a:lnTo>
                  <a:lnTo>
                    <a:pt x="221074" y="1792874"/>
                  </a:lnTo>
                  <a:lnTo>
                    <a:pt x="159588" y="1877334"/>
                  </a:lnTo>
                  <a:lnTo>
                    <a:pt x="100050" y="1963276"/>
                  </a:lnTo>
                  <a:lnTo>
                    <a:pt x="0" y="2127965"/>
                  </a:lnTo>
                  <a:lnTo>
                    <a:pt x="0" y="6777994"/>
                  </a:lnTo>
                  <a:lnTo>
                    <a:pt x="100050" y="6942684"/>
                  </a:lnTo>
                  <a:lnTo>
                    <a:pt x="159588" y="7028626"/>
                  </a:lnTo>
                  <a:lnTo>
                    <a:pt x="221074" y="7113084"/>
                  </a:lnTo>
                  <a:lnTo>
                    <a:pt x="284478" y="7196033"/>
                  </a:lnTo>
                  <a:lnTo>
                    <a:pt x="349763" y="7277436"/>
                  </a:lnTo>
                  <a:lnTo>
                    <a:pt x="416900" y="7357258"/>
                  </a:lnTo>
                  <a:lnTo>
                    <a:pt x="485855" y="7435472"/>
                  </a:lnTo>
                  <a:lnTo>
                    <a:pt x="556595" y="7512042"/>
                  </a:lnTo>
                  <a:lnTo>
                    <a:pt x="629091" y="7586937"/>
                  </a:lnTo>
                  <a:lnTo>
                    <a:pt x="703306" y="7660124"/>
                  </a:lnTo>
                  <a:lnTo>
                    <a:pt x="779211" y="7731569"/>
                  </a:lnTo>
                  <a:lnTo>
                    <a:pt x="856772" y="7801243"/>
                  </a:lnTo>
                  <a:lnTo>
                    <a:pt x="935955" y="7869113"/>
                  </a:lnTo>
                  <a:lnTo>
                    <a:pt x="1016730" y="7935143"/>
                  </a:lnTo>
                  <a:lnTo>
                    <a:pt x="1099063" y="7999303"/>
                  </a:lnTo>
                  <a:lnTo>
                    <a:pt x="1182923" y="8061559"/>
                  </a:lnTo>
                  <a:lnTo>
                    <a:pt x="1268275" y="8121880"/>
                  </a:lnTo>
                  <a:lnTo>
                    <a:pt x="1355089" y="8180236"/>
                  </a:lnTo>
                  <a:lnTo>
                    <a:pt x="1443331" y="8236588"/>
                  </a:lnTo>
                  <a:lnTo>
                    <a:pt x="1532970" y="8290909"/>
                  </a:lnTo>
                  <a:lnTo>
                    <a:pt x="1623973" y="8343166"/>
                  </a:lnTo>
                  <a:lnTo>
                    <a:pt x="1716308" y="8393323"/>
                  </a:lnTo>
                  <a:lnTo>
                    <a:pt x="1809940" y="8441351"/>
                  </a:lnTo>
                  <a:lnTo>
                    <a:pt x="1904839" y="8487217"/>
                  </a:lnTo>
                  <a:lnTo>
                    <a:pt x="2000970" y="8530888"/>
                  </a:lnTo>
                  <a:lnTo>
                    <a:pt x="2098306" y="8572329"/>
                  </a:lnTo>
                  <a:lnTo>
                    <a:pt x="2196808" y="8611512"/>
                  </a:lnTo>
                  <a:lnTo>
                    <a:pt x="2296447" y="8648403"/>
                  </a:lnTo>
                  <a:lnTo>
                    <a:pt x="2397192" y="8682968"/>
                  </a:lnTo>
                  <a:lnTo>
                    <a:pt x="2499004" y="8715175"/>
                  </a:lnTo>
                  <a:lnTo>
                    <a:pt x="2601858" y="8744993"/>
                  </a:lnTo>
                  <a:lnTo>
                    <a:pt x="2705718" y="8772387"/>
                  </a:lnTo>
                  <a:lnTo>
                    <a:pt x="2810553" y="8797329"/>
                  </a:lnTo>
                  <a:lnTo>
                    <a:pt x="2916328" y="8819780"/>
                  </a:lnTo>
                  <a:lnTo>
                    <a:pt x="3023013" y="8839713"/>
                  </a:lnTo>
                  <a:lnTo>
                    <a:pt x="3130573" y="8857093"/>
                  </a:lnTo>
                  <a:lnTo>
                    <a:pt x="3238980" y="8871890"/>
                  </a:lnTo>
                  <a:lnTo>
                    <a:pt x="3348196" y="8884070"/>
                  </a:lnTo>
                  <a:lnTo>
                    <a:pt x="3458193" y="8893597"/>
                  </a:lnTo>
                  <a:lnTo>
                    <a:pt x="3568935" y="8900443"/>
                  </a:lnTo>
                  <a:lnTo>
                    <a:pt x="3680391" y="8904576"/>
                  </a:lnTo>
                  <a:lnTo>
                    <a:pt x="3792529" y="8905960"/>
                  </a:lnTo>
                  <a:lnTo>
                    <a:pt x="3899159" y="8904709"/>
                  </a:lnTo>
                  <a:lnTo>
                    <a:pt x="4005172" y="8900971"/>
                  </a:lnTo>
                  <a:lnTo>
                    <a:pt x="4110543" y="8894780"/>
                  </a:lnTo>
                  <a:lnTo>
                    <a:pt x="4215245" y="8886157"/>
                  </a:lnTo>
                  <a:lnTo>
                    <a:pt x="4319246" y="8875136"/>
                  </a:lnTo>
                  <a:lnTo>
                    <a:pt x="4422523" y="8861741"/>
                  </a:lnTo>
                  <a:lnTo>
                    <a:pt x="4525045" y="8846000"/>
                  </a:lnTo>
                  <a:lnTo>
                    <a:pt x="4626783" y="8827942"/>
                  </a:lnTo>
                  <a:lnTo>
                    <a:pt x="4727712" y="8807594"/>
                  </a:lnTo>
                  <a:lnTo>
                    <a:pt x="4827805" y="8784985"/>
                  </a:lnTo>
                  <a:lnTo>
                    <a:pt x="4927030" y="8760143"/>
                  </a:lnTo>
                  <a:lnTo>
                    <a:pt x="5025361" y="8733098"/>
                  </a:lnTo>
                  <a:lnTo>
                    <a:pt x="5122770" y="8703872"/>
                  </a:lnTo>
                  <a:lnTo>
                    <a:pt x="5219232" y="8672498"/>
                  </a:lnTo>
                  <a:lnTo>
                    <a:pt x="5314713" y="8639002"/>
                  </a:lnTo>
                  <a:lnTo>
                    <a:pt x="5409192" y="8603411"/>
                  </a:lnTo>
                  <a:lnTo>
                    <a:pt x="5502636" y="8565756"/>
                  </a:lnTo>
                  <a:lnTo>
                    <a:pt x="5595016" y="8526062"/>
                  </a:lnTo>
                  <a:lnTo>
                    <a:pt x="5686311" y="8484360"/>
                  </a:lnTo>
                  <a:lnTo>
                    <a:pt x="5776488" y="8440672"/>
                  </a:lnTo>
                  <a:lnTo>
                    <a:pt x="5865518" y="8395031"/>
                  </a:lnTo>
                  <a:lnTo>
                    <a:pt x="5953377" y="8347462"/>
                  </a:lnTo>
                  <a:lnTo>
                    <a:pt x="6040035" y="8297997"/>
                  </a:lnTo>
                  <a:lnTo>
                    <a:pt x="6125464" y="8246660"/>
                  </a:lnTo>
                  <a:lnTo>
                    <a:pt x="6209636" y="8193483"/>
                  </a:lnTo>
                  <a:lnTo>
                    <a:pt x="6292523" y="8138488"/>
                  </a:lnTo>
                  <a:lnTo>
                    <a:pt x="6374098" y="8081708"/>
                  </a:lnTo>
                  <a:lnTo>
                    <a:pt x="6454334" y="8023166"/>
                  </a:lnTo>
                  <a:lnTo>
                    <a:pt x="6533201" y="7962896"/>
                  </a:lnTo>
                  <a:lnTo>
                    <a:pt x="6610671" y="7900923"/>
                  </a:lnTo>
                  <a:lnTo>
                    <a:pt x="6686719" y="7837275"/>
                  </a:lnTo>
                  <a:lnTo>
                    <a:pt x="6761314" y="7771978"/>
                  </a:lnTo>
                  <a:lnTo>
                    <a:pt x="6834426" y="7705061"/>
                  </a:lnTo>
                  <a:lnTo>
                    <a:pt x="6906036" y="7636554"/>
                  </a:lnTo>
                  <a:lnTo>
                    <a:pt x="6976104" y="7566483"/>
                  </a:lnTo>
                  <a:lnTo>
                    <a:pt x="7044613" y="7494875"/>
                  </a:lnTo>
                  <a:lnTo>
                    <a:pt x="7111529" y="7421762"/>
                  </a:lnTo>
                  <a:lnTo>
                    <a:pt x="7176825" y="7347167"/>
                  </a:lnTo>
                  <a:lnTo>
                    <a:pt x="7240474" y="7271121"/>
                  </a:lnTo>
                  <a:lnTo>
                    <a:pt x="7302449" y="7193651"/>
                  </a:lnTo>
                  <a:lnTo>
                    <a:pt x="7362720" y="7114782"/>
                  </a:lnTo>
                  <a:lnTo>
                    <a:pt x="7421259" y="7034548"/>
                  </a:lnTo>
                  <a:lnTo>
                    <a:pt x="7478041" y="6952973"/>
                  </a:lnTo>
                  <a:lnTo>
                    <a:pt x="7533035" y="6870085"/>
                  </a:lnTo>
                  <a:lnTo>
                    <a:pt x="7586213" y="6785913"/>
                  </a:lnTo>
                  <a:lnTo>
                    <a:pt x="7637550" y="6700485"/>
                  </a:lnTo>
                  <a:lnTo>
                    <a:pt x="7687015" y="6613826"/>
                  </a:lnTo>
                  <a:lnTo>
                    <a:pt x="7734581" y="6525968"/>
                  </a:lnTo>
                  <a:lnTo>
                    <a:pt x="7780223" y="6436937"/>
                  </a:lnTo>
                  <a:lnTo>
                    <a:pt x="7823909" y="6346759"/>
                  </a:lnTo>
                  <a:lnTo>
                    <a:pt x="7865615" y="6255466"/>
                  </a:lnTo>
                  <a:lnTo>
                    <a:pt x="7905309" y="6163085"/>
                  </a:lnTo>
                  <a:lnTo>
                    <a:pt x="7942964" y="6069640"/>
                  </a:lnTo>
                  <a:lnTo>
                    <a:pt x="7978555" y="5975163"/>
                  </a:lnTo>
                  <a:lnTo>
                    <a:pt x="8012051" y="5879680"/>
                  </a:lnTo>
                  <a:lnTo>
                    <a:pt x="8043424" y="5783220"/>
                  </a:lnTo>
                  <a:lnTo>
                    <a:pt x="8072649" y="5685811"/>
                  </a:lnTo>
                  <a:lnTo>
                    <a:pt x="8099695" y="5587480"/>
                  </a:lnTo>
                  <a:lnTo>
                    <a:pt x="8124538" y="5488255"/>
                  </a:lnTo>
                  <a:lnTo>
                    <a:pt x="8147147" y="5388163"/>
                  </a:lnTo>
                  <a:lnTo>
                    <a:pt x="8167495" y="5287232"/>
                  </a:lnTo>
                  <a:lnTo>
                    <a:pt x="8185552" y="5185492"/>
                  </a:lnTo>
                  <a:lnTo>
                    <a:pt x="8201291" y="5082970"/>
                  </a:lnTo>
                  <a:lnTo>
                    <a:pt x="8214688" y="4979695"/>
                  </a:lnTo>
                  <a:lnTo>
                    <a:pt x="8225709" y="4875692"/>
                  </a:lnTo>
                  <a:lnTo>
                    <a:pt x="8234333" y="4770993"/>
                  </a:lnTo>
                  <a:lnTo>
                    <a:pt x="8240525" y="4665622"/>
                  </a:lnTo>
                  <a:lnTo>
                    <a:pt x="8244261" y="4559606"/>
                  </a:lnTo>
                  <a:lnTo>
                    <a:pt x="8245512" y="4452978"/>
                  </a:lnTo>
                  <a:lnTo>
                    <a:pt x="8244261" y="4346350"/>
                  </a:lnTo>
                  <a:lnTo>
                    <a:pt x="8240525" y="4240338"/>
                  </a:lnTo>
                  <a:lnTo>
                    <a:pt x="8234333" y="4134965"/>
                  </a:lnTo>
                  <a:lnTo>
                    <a:pt x="8225709" y="4030264"/>
                  </a:lnTo>
                  <a:lnTo>
                    <a:pt x="8214688" y="3926262"/>
                  </a:lnTo>
                  <a:lnTo>
                    <a:pt x="8201291" y="3822986"/>
                  </a:lnTo>
                  <a:lnTo>
                    <a:pt x="8185552" y="3720465"/>
                  </a:lnTo>
                  <a:lnTo>
                    <a:pt x="8167495" y="3618726"/>
                  </a:lnTo>
                  <a:lnTo>
                    <a:pt x="8147147" y="3517797"/>
                  </a:lnTo>
                  <a:lnTo>
                    <a:pt x="8124538" y="3417705"/>
                  </a:lnTo>
                  <a:lnTo>
                    <a:pt x="8099695" y="3318480"/>
                  </a:lnTo>
                  <a:lnTo>
                    <a:pt x="8072649" y="3220150"/>
                  </a:lnTo>
                  <a:lnTo>
                    <a:pt x="8043424" y="3122738"/>
                  </a:lnTo>
                  <a:lnTo>
                    <a:pt x="8012051" y="3026278"/>
                  </a:lnTo>
                  <a:lnTo>
                    <a:pt x="7978555" y="2930796"/>
                  </a:lnTo>
                  <a:lnTo>
                    <a:pt x="7942964" y="2836318"/>
                  </a:lnTo>
                  <a:lnTo>
                    <a:pt x="7905309" y="2742875"/>
                  </a:lnTo>
                  <a:lnTo>
                    <a:pt x="7865615" y="2650491"/>
                  </a:lnTo>
                  <a:lnTo>
                    <a:pt x="7823909" y="2559198"/>
                  </a:lnTo>
                  <a:lnTo>
                    <a:pt x="7780223" y="2469022"/>
                  </a:lnTo>
                  <a:lnTo>
                    <a:pt x="7734581" y="2379991"/>
                  </a:lnTo>
                  <a:lnTo>
                    <a:pt x="7687015" y="2292133"/>
                  </a:lnTo>
                  <a:lnTo>
                    <a:pt x="7637550" y="2205475"/>
                  </a:lnTo>
                  <a:lnTo>
                    <a:pt x="7586213" y="2120046"/>
                  </a:lnTo>
                  <a:lnTo>
                    <a:pt x="7533035" y="2035874"/>
                  </a:lnTo>
                  <a:lnTo>
                    <a:pt x="7478041" y="1952986"/>
                  </a:lnTo>
                  <a:lnTo>
                    <a:pt x="7421259" y="1871412"/>
                  </a:lnTo>
                  <a:lnTo>
                    <a:pt x="7362720" y="1791175"/>
                  </a:lnTo>
                  <a:lnTo>
                    <a:pt x="7302449" y="1712309"/>
                  </a:lnTo>
                  <a:lnTo>
                    <a:pt x="7240474" y="1634839"/>
                  </a:lnTo>
                  <a:lnTo>
                    <a:pt x="7176825" y="1558793"/>
                  </a:lnTo>
                  <a:lnTo>
                    <a:pt x="7111529" y="1484196"/>
                  </a:lnTo>
                  <a:lnTo>
                    <a:pt x="7044613" y="1411084"/>
                  </a:lnTo>
                  <a:lnTo>
                    <a:pt x="6976104" y="1339475"/>
                  </a:lnTo>
                  <a:lnTo>
                    <a:pt x="6906036" y="1269405"/>
                  </a:lnTo>
                  <a:lnTo>
                    <a:pt x="6834426" y="1200896"/>
                  </a:lnTo>
                  <a:lnTo>
                    <a:pt x="6761314" y="1133983"/>
                  </a:lnTo>
                  <a:lnTo>
                    <a:pt x="6686719" y="1068685"/>
                  </a:lnTo>
                  <a:lnTo>
                    <a:pt x="6610671" y="1005035"/>
                  </a:lnTo>
                  <a:lnTo>
                    <a:pt x="6533201" y="943061"/>
                  </a:lnTo>
                  <a:lnTo>
                    <a:pt x="6454334" y="882789"/>
                  </a:lnTo>
                  <a:lnTo>
                    <a:pt x="6374098" y="824250"/>
                  </a:lnTo>
                  <a:lnTo>
                    <a:pt x="6292523" y="767471"/>
                  </a:lnTo>
                  <a:lnTo>
                    <a:pt x="6209636" y="712477"/>
                  </a:lnTo>
                  <a:lnTo>
                    <a:pt x="6125464" y="659296"/>
                  </a:lnTo>
                  <a:lnTo>
                    <a:pt x="6040035" y="607962"/>
                  </a:lnTo>
                  <a:lnTo>
                    <a:pt x="5953377" y="558494"/>
                  </a:lnTo>
                  <a:lnTo>
                    <a:pt x="5865518" y="510928"/>
                  </a:lnTo>
                  <a:lnTo>
                    <a:pt x="5776488" y="465287"/>
                  </a:lnTo>
                  <a:lnTo>
                    <a:pt x="5686311" y="421600"/>
                  </a:lnTo>
                  <a:lnTo>
                    <a:pt x="5595016" y="379895"/>
                  </a:lnTo>
                  <a:lnTo>
                    <a:pt x="5502636" y="340201"/>
                  </a:lnTo>
                  <a:lnTo>
                    <a:pt x="5409192" y="302547"/>
                  </a:lnTo>
                  <a:lnTo>
                    <a:pt x="5314713" y="266957"/>
                  </a:lnTo>
                  <a:lnTo>
                    <a:pt x="5219232" y="233460"/>
                  </a:lnTo>
                  <a:lnTo>
                    <a:pt x="5122770" y="202085"/>
                  </a:lnTo>
                  <a:lnTo>
                    <a:pt x="5025361" y="172860"/>
                  </a:lnTo>
                  <a:lnTo>
                    <a:pt x="4927030" y="145814"/>
                  </a:lnTo>
                  <a:lnTo>
                    <a:pt x="4827805" y="120971"/>
                  </a:lnTo>
                  <a:lnTo>
                    <a:pt x="4727712" y="98364"/>
                  </a:lnTo>
                  <a:lnTo>
                    <a:pt x="4626783" y="78017"/>
                  </a:lnTo>
                  <a:lnTo>
                    <a:pt x="4525045" y="59961"/>
                  </a:lnTo>
                  <a:lnTo>
                    <a:pt x="4422523" y="44218"/>
                  </a:lnTo>
                  <a:lnTo>
                    <a:pt x="4319246" y="30824"/>
                  </a:lnTo>
                  <a:lnTo>
                    <a:pt x="4215245" y="19800"/>
                  </a:lnTo>
                  <a:lnTo>
                    <a:pt x="4110543" y="11179"/>
                  </a:lnTo>
                  <a:lnTo>
                    <a:pt x="4005172" y="4986"/>
                  </a:lnTo>
                  <a:lnTo>
                    <a:pt x="3899159" y="1250"/>
                  </a:lnTo>
                  <a:lnTo>
                    <a:pt x="3792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899159" y="1250"/>
                  </a:lnTo>
                  <a:lnTo>
                    <a:pt x="4005172" y="4986"/>
                  </a:lnTo>
                  <a:lnTo>
                    <a:pt x="4110543" y="11179"/>
                  </a:lnTo>
                  <a:lnTo>
                    <a:pt x="4215245" y="19800"/>
                  </a:lnTo>
                  <a:lnTo>
                    <a:pt x="4319246" y="30824"/>
                  </a:lnTo>
                  <a:lnTo>
                    <a:pt x="4422523" y="44218"/>
                  </a:lnTo>
                  <a:lnTo>
                    <a:pt x="4525045" y="59961"/>
                  </a:lnTo>
                  <a:lnTo>
                    <a:pt x="4626783" y="78017"/>
                  </a:lnTo>
                  <a:lnTo>
                    <a:pt x="4727712" y="98364"/>
                  </a:lnTo>
                  <a:lnTo>
                    <a:pt x="4827805" y="120971"/>
                  </a:lnTo>
                  <a:lnTo>
                    <a:pt x="4927030" y="145814"/>
                  </a:lnTo>
                  <a:lnTo>
                    <a:pt x="5025361" y="172860"/>
                  </a:lnTo>
                  <a:lnTo>
                    <a:pt x="5122770" y="202085"/>
                  </a:lnTo>
                  <a:lnTo>
                    <a:pt x="5219232" y="233460"/>
                  </a:lnTo>
                  <a:lnTo>
                    <a:pt x="5314713" y="266957"/>
                  </a:lnTo>
                  <a:lnTo>
                    <a:pt x="5409192" y="302547"/>
                  </a:lnTo>
                  <a:lnTo>
                    <a:pt x="5502636" y="340201"/>
                  </a:lnTo>
                  <a:lnTo>
                    <a:pt x="5595016" y="379895"/>
                  </a:lnTo>
                  <a:lnTo>
                    <a:pt x="5686311" y="421600"/>
                  </a:lnTo>
                  <a:lnTo>
                    <a:pt x="5776488" y="465287"/>
                  </a:lnTo>
                  <a:lnTo>
                    <a:pt x="5865518" y="510928"/>
                  </a:lnTo>
                  <a:lnTo>
                    <a:pt x="5953377" y="558494"/>
                  </a:lnTo>
                  <a:lnTo>
                    <a:pt x="6040035" y="607962"/>
                  </a:lnTo>
                  <a:lnTo>
                    <a:pt x="6125464" y="659296"/>
                  </a:lnTo>
                  <a:lnTo>
                    <a:pt x="6209636" y="712477"/>
                  </a:lnTo>
                  <a:lnTo>
                    <a:pt x="6292523" y="767471"/>
                  </a:lnTo>
                  <a:lnTo>
                    <a:pt x="6374098" y="824250"/>
                  </a:lnTo>
                  <a:lnTo>
                    <a:pt x="6454334" y="882789"/>
                  </a:lnTo>
                  <a:lnTo>
                    <a:pt x="6533201" y="943061"/>
                  </a:lnTo>
                  <a:lnTo>
                    <a:pt x="6610671" y="1005035"/>
                  </a:lnTo>
                  <a:lnTo>
                    <a:pt x="6686719" y="1068685"/>
                  </a:lnTo>
                  <a:lnTo>
                    <a:pt x="6761314" y="1133983"/>
                  </a:lnTo>
                  <a:lnTo>
                    <a:pt x="6834426" y="1200896"/>
                  </a:lnTo>
                  <a:lnTo>
                    <a:pt x="6906036" y="1269405"/>
                  </a:lnTo>
                  <a:lnTo>
                    <a:pt x="6976104" y="1339475"/>
                  </a:lnTo>
                  <a:lnTo>
                    <a:pt x="7044613" y="1411084"/>
                  </a:lnTo>
                  <a:lnTo>
                    <a:pt x="7111529" y="1484196"/>
                  </a:lnTo>
                  <a:lnTo>
                    <a:pt x="7176825" y="1558793"/>
                  </a:lnTo>
                  <a:lnTo>
                    <a:pt x="7240474" y="1634839"/>
                  </a:lnTo>
                  <a:lnTo>
                    <a:pt x="7302449" y="1712309"/>
                  </a:lnTo>
                  <a:lnTo>
                    <a:pt x="7362720" y="1791175"/>
                  </a:lnTo>
                  <a:lnTo>
                    <a:pt x="7421259" y="1871412"/>
                  </a:lnTo>
                  <a:lnTo>
                    <a:pt x="7478041" y="1952986"/>
                  </a:lnTo>
                  <a:lnTo>
                    <a:pt x="7533035" y="2035874"/>
                  </a:lnTo>
                  <a:lnTo>
                    <a:pt x="7586213" y="2120046"/>
                  </a:lnTo>
                  <a:lnTo>
                    <a:pt x="7637550" y="2205475"/>
                  </a:lnTo>
                  <a:lnTo>
                    <a:pt x="7687015" y="2292133"/>
                  </a:lnTo>
                  <a:lnTo>
                    <a:pt x="7734581" y="2379991"/>
                  </a:lnTo>
                  <a:lnTo>
                    <a:pt x="7780223" y="2469022"/>
                  </a:lnTo>
                  <a:lnTo>
                    <a:pt x="7823909" y="2559198"/>
                  </a:lnTo>
                  <a:lnTo>
                    <a:pt x="7865615" y="2650491"/>
                  </a:lnTo>
                  <a:lnTo>
                    <a:pt x="7905309" y="2742875"/>
                  </a:lnTo>
                  <a:lnTo>
                    <a:pt x="7942964" y="2836318"/>
                  </a:lnTo>
                  <a:lnTo>
                    <a:pt x="7978555" y="2930796"/>
                  </a:lnTo>
                  <a:lnTo>
                    <a:pt x="8012051" y="3026278"/>
                  </a:lnTo>
                  <a:lnTo>
                    <a:pt x="8043424" y="3122738"/>
                  </a:lnTo>
                  <a:lnTo>
                    <a:pt x="8072649" y="3220150"/>
                  </a:lnTo>
                  <a:lnTo>
                    <a:pt x="8099695" y="3318480"/>
                  </a:lnTo>
                  <a:lnTo>
                    <a:pt x="8124538" y="3417705"/>
                  </a:lnTo>
                  <a:lnTo>
                    <a:pt x="8147147" y="3517797"/>
                  </a:lnTo>
                  <a:lnTo>
                    <a:pt x="8167495" y="3618726"/>
                  </a:lnTo>
                  <a:lnTo>
                    <a:pt x="8185552" y="3720465"/>
                  </a:lnTo>
                  <a:lnTo>
                    <a:pt x="8201291" y="3822986"/>
                  </a:lnTo>
                  <a:lnTo>
                    <a:pt x="8214688" y="3926262"/>
                  </a:lnTo>
                  <a:lnTo>
                    <a:pt x="8225709" y="4030264"/>
                  </a:lnTo>
                  <a:lnTo>
                    <a:pt x="8234333" y="4134965"/>
                  </a:lnTo>
                  <a:lnTo>
                    <a:pt x="8240525" y="4240338"/>
                  </a:lnTo>
                  <a:lnTo>
                    <a:pt x="8244261" y="4346350"/>
                  </a:lnTo>
                  <a:lnTo>
                    <a:pt x="8245512" y="4452978"/>
                  </a:lnTo>
                  <a:lnTo>
                    <a:pt x="8244261" y="4559606"/>
                  </a:lnTo>
                  <a:lnTo>
                    <a:pt x="8240525" y="4665622"/>
                  </a:lnTo>
                  <a:lnTo>
                    <a:pt x="8234333" y="4770993"/>
                  </a:lnTo>
                  <a:lnTo>
                    <a:pt x="8225709" y="4875692"/>
                  </a:lnTo>
                  <a:lnTo>
                    <a:pt x="8214688" y="4979695"/>
                  </a:lnTo>
                  <a:lnTo>
                    <a:pt x="8201291" y="5082970"/>
                  </a:lnTo>
                  <a:lnTo>
                    <a:pt x="8185552" y="5185492"/>
                  </a:lnTo>
                  <a:lnTo>
                    <a:pt x="8167495" y="5287232"/>
                  </a:lnTo>
                  <a:lnTo>
                    <a:pt x="8147147" y="5388163"/>
                  </a:lnTo>
                  <a:lnTo>
                    <a:pt x="8124538" y="5488255"/>
                  </a:lnTo>
                  <a:lnTo>
                    <a:pt x="8099695" y="5587480"/>
                  </a:lnTo>
                  <a:lnTo>
                    <a:pt x="8072649" y="5685811"/>
                  </a:lnTo>
                  <a:lnTo>
                    <a:pt x="8043424" y="5783220"/>
                  </a:lnTo>
                  <a:lnTo>
                    <a:pt x="8012051" y="5879680"/>
                  </a:lnTo>
                  <a:lnTo>
                    <a:pt x="7978555" y="5975163"/>
                  </a:lnTo>
                  <a:lnTo>
                    <a:pt x="7942964" y="6069640"/>
                  </a:lnTo>
                  <a:lnTo>
                    <a:pt x="7905309" y="6163085"/>
                  </a:lnTo>
                  <a:lnTo>
                    <a:pt x="7865615" y="6255466"/>
                  </a:lnTo>
                  <a:lnTo>
                    <a:pt x="7823909" y="6346759"/>
                  </a:lnTo>
                  <a:lnTo>
                    <a:pt x="7780223" y="6436937"/>
                  </a:lnTo>
                  <a:lnTo>
                    <a:pt x="7734581" y="6525968"/>
                  </a:lnTo>
                  <a:lnTo>
                    <a:pt x="7687015" y="6613826"/>
                  </a:lnTo>
                  <a:lnTo>
                    <a:pt x="7637550" y="6700485"/>
                  </a:lnTo>
                  <a:lnTo>
                    <a:pt x="7586213" y="6785913"/>
                  </a:lnTo>
                  <a:lnTo>
                    <a:pt x="7533035" y="6870085"/>
                  </a:lnTo>
                  <a:lnTo>
                    <a:pt x="7478041" y="6952973"/>
                  </a:lnTo>
                  <a:lnTo>
                    <a:pt x="7421259" y="7034548"/>
                  </a:lnTo>
                  <a:lnTo>
                    <a:pt x="7362720" y="7114782"/>
                  </a:lnTo>
                  <a:lnTo>
                    <a:pt x="7302449" y="7193651"/>
                  </a:lnTo>
                  <a:lnTo>
                    <a:pt x="7240474" y="7271121"/>
                  </a:lnTo>
                  <a:lnTo>
                    <a:pt x="7176825" y="7347167"/>
                  </a:lnTo>
                  <a:lnTo>
                    <a:pt x="7111529" y="7421762"/>
                  </a:lnTo>
                  <a:lnTo>
                    <a:pt x="7044613" y="7494875"/>
                  </a:lnTo>
                  <a:lnTo>
                    <a:pt x="6976104" y="7566483"/>
                  </a:lnTo>
                  <a:lnTo>
                    <a:pt x="6906036" y="7636554"/>
                  </a:lnTo>
                  <a:lnTo>
                    <a:pt x="6834426" y="7705061"/>
                  </a:lnTo>
                  <a:lnTo>
                    <a:pt x="6761314" y="7771978"/>
                  </a:lnTo>
                  <a:lnTo>
                    <a:pt x="6686719" y="7837275"/>
                  </a:lnTo>
                  <a:lnTo>
                    <a:pt x="6610671" y="7900923"/>
                  </a:lnTo>
                  <a:lnTo>
                    <a:pt x="6533201" y="7962896"/>
                  </a:lnTo>
                  <a:lnTo>
                    <a:pt x="6454334" y="8023166"/>
                  </a:lnTo>
                  <a:lnTo>
                    <a:pt x="6374098" y="8081708"/>
                  </a:lnTo>
                  <a:lnTo>
                    <a:pt x="6292523" y="8138488"/>
                  </a:lnTo>
                  <a:lnTo>
                    <a:pt x="6209636" y="8193483"/>
                  </a:lnTo>
                  <a:lnTo>
                    <a:pt x="6125464" y="8246660"/>
                  </a:lnTo>
                  <a:lnTo>
                    <a:pt x="6040035" y="8297997"/>
                  </a:lnTo>
                  <a:lnTo>
                    <a:pt x="5953377" y="8347462"/>
                  </a:lnTo>
                  <a:lnTo>
                    <a:pt x="5865518" y="8395031"/>
                  </a:lnTo>
                  <a:lnTo>
                    <a:pt x="5776488" y="8440672"/>
                  </a:lnTo>
                  <a:lnTo>
                    <a:pt x="5686311" y="8484360"/>
                  </a:lnTo>
                  <a:lnTo>
                    <a:pt x="5595016" y="8526062"/>
                  </a:lnTo>
                  <a:lnTo>
                    <a:pt x="5502636" y="8565756"/>
                  </a:lnTo>
                  <a:lnTo>
                    <a:pt x="5409192" y="8603411"/>
                  </a:lnTo>
                  <a:lnTo>
                    <a:pt x="5314713" y="8639002"/>
                  </a:lnTo>
                  <a:lnTo>
                    <a:pt x="5219232" y="8672498"/>
                  </a:lnTo>
                  <a:lnTo>
                    <a:pt x="5122770" y="8703872"/>
                  </a:lnTo>
                  <a:lnTo>
                    <a:pt x="5025361" y="8733098"/>
                  </a:lnTo>
                  <a:lnTo>
                    <a:pt x="4927030" y="8760143"/>
                  </a:lnTo>
                  <a:lnTo>
                    <a:pt x="4827805" y="8784985"/>
                  </a:lnTo>
                  <a:lnTo>
                    <a:pt x="4727712" y="8807594"/>
                  </a:lnTo>
                  <a:lnTo>
                    <a:pt x="4626783" y="8827942"/>
                  </a:lnTo>
                  <a:lnTo>
                    <a:pt x="4525045" y="8846000"/>
                  </a:lnTo>
                  <a:lnTo>
                    <a:pt x="4422523" y="8861741"/>
                  </a:lnTo>
                  <a:lnTo>
                    <a:pt x="4319246" y="8875136"/>
                  </a:lnTo>
                  <a:lnTo>
                    <a:pt x="4215245" y="8886157"/>
                  </a:lnTo>
                  <a:lnTo>
                    <a:pt x="4110543" y="8894780"/>
                  </a:lnTo>
                  <a:lnTo>
                    <a:pt x="4005172" y="8900971"/>
                  </a:lnTo>
                  <a:lnTo>
                    <a:pt x="3899159" y="8904709"/>
                  </a:lnTo>
                  <a:lnTo>
                    <a:pt x="3792529" y="8905960"/>
                  </a:lnTo>
                  <a:lnTo>
                    <a:pt x="3680391" y="8904576"/>
                  </a:lnTo>
                  <a:lnTo>
                    <a:pt x="3568935" y="8900443"/>
                  </a:lnTo>
                  <a:lnTo>
                    <a:pt x="3458193" y="8893597"/>
                  </a:lnTo>
                  <a:lnTo>
                    <a:pt x="3348196" y="8884070"/>
                  </a:lnTo>
                  <a:lnTo>
                    <a:pt x="3238980" y="8871890"/>
                  </a:lnTo>
                  <a:lnTo>
                    <a:pt x="3130573" y="8857093"/>
                  </a:lnTo>
                  <a:lnTo>
                    <a:pt x="3023013" y="8839713"/>
                  </a:lnTo>
                  <a:lnTo>
                    <a:pt x="2916328" y="8819780"/>
                  </a:lnTo>
                  <a:lnTo>
                    <a:pt x="2810553" y="8797329"/>
                  </a:lnTo>
                  <a:lnTo>
                    <a:pt x="2705718" y="8772387"/>
                  </a:lnTo>
                  <a:lnTo>
                    <a:pt x="2601858" y="8744993"/>
                  </a:lnTo>
                  <a:lnTo>
                    <a:pt x="2499004" y="8715175"/>
                  </a:lnTo>
                  <a:lnTo>
                    <a:pt x="2397192" y="8682968"/>
                  </a:lnTo>
                  <a:lnTo>
                    <a:pt x="2296447" y="8648403"/>
                  </a:lnTo>
                  <a:lnTo>
                    <a:pt x="2196808" y="8611512"/>
                  </a:lnTo>
                  <a:lnTo>
                    <a:pt x="2098306" y="8572329"/>
                  </a:lnTo>
                  <a:lnTo>
                    <a:pt x="2000970" y="8530888"/>
                  </a:lnTo>
                  <a:lnTo>
                    <a:pt x="1904839" y="8487217"/>
                  </a:lnTo>
                  <a:lnTo>
                    <a:pt x="1809940" y="8441351"/>
                  </a:lnTo>
                  <a:lnTo>
                    <a:pt x="1716308" y="8393323"/>
                  </a:lnTo>
                  <a:lnTo>
                    <a:pt x="1623973" y="8343166"/>
                  </a:lnTo>
                  <a:lnTo>
                    <a:pt x="1532970" y="8290909"/>
                  </a:lnTo>
                  <a:lnTo>
                    <a:pt x="1443331" y="8236588"/>
                  </a:lnTo>
                  <a:lnTo>
                    <a:pt x="1355089" y="8180236"/>
                  </a:lnTo>
                  <a:lnTo>
                    <a:pt x="1268275" y="8121880"/>
                  </a:lnTo>
                  <a:lnTo>
                    <a:pt x="1182923" y="8061559"/>
                  </a:lnTo>
                  <a:lnTo>
                    <a:pt x="1099063" y="7999303"/>
                  </a:lnTo>
                  <a:lnTo>
                    <a:pt x="1016730" y="7935143"/>
                  </a:lnTo>
                  <a:lnTo>
                    <a:pt x="935955" y="7869113"/>
                  </a:lnTo>
                  <a:lnTo>
                    <a:pt x="856772" y="7801243"/>
                  </a:lnTo>
                  <a:lnTo>
                    <a:pt x="779211" y="7731569"/>
                  </a:lnTo>
                  <a:lnTo>
                    <a:pt x="703306" y="7660124"/>
                  </a:lnTo>
                  <a:lnTo>
                    <a:pt x="629091" y="7586937"/>
                  </a:lnTo>
                  <a:lnTo>
                    <a:pt x="556595" y="7512042"/>
                  </a:lnTo>
                  <a:lnTo>
                    <a:pt x="485855" y="7435472"/>
                  </a:lnTo>
                  <a:lnTo>
                    <a:pt x="416900" y="7357258"/>
                  </a:lnTo>
                  <a:lnTo>
                    <a:pt x="349763" y="7277436"/>
                  </a:lnTo>
                  <a:lnTo>
                    <a:pt x="284478" y="7196033"/>
                  </a:lnTo>
                  <a:lnTo>
                    <a:pt x="221074" y="7113084"/>
                  </a:lnTo>
                  <a:lnTo>
                    <a:pt x="159588" y="7028626"/>
                  </a:lnTo>
                  <a:lnTo>
                    <a:pt x="100050" y="6942684"/>
                  </a:lnTo>
                  <a:lnTo>
                    <a:pt x="0" y="6777994"/>
                  </a:lnTo>
                  <a:lnTo>
                    <a:pt x="0" y="2127965"/>
                  </a:lnTo>
                  <a:lnTo>
                    <a:pt x="100050" y="1963276"/>
                  </a:lnTo>
                  <a:lnTo>
                    <a:pt x="159588" y="1877334"/>
                  </a:lnTo>
                  <a:lnTo>
                    <a:pt x="221074" y="1792874"/>
                  </a:lnTo>
                  <a:lnTo>
                    <a:pt x="284478" y="1709927"/>
                  </a:lnTo>
                  <a:lnTo>
                    <a:pt x="349763" y="1628524"/>
                  </a:lnTo>
                  <a:lnTo>
                    <a:pt x="416900" y="1548701"/>
                  </a:lnTo>
                  <a:lnTo>
                    <a:pt x="485855" y="1470488"/>
                  </a:lnTo>
                  <a:lnTo>
                    <a:pt x="556595" y="1393917"/>
                  </a:lnTo>
                  <a:lnTo>
                    <a:pt x="629091" y="1319021"/>
                  </a:lnTo>
                  <a:lnTo>
                    <a:pt x="703306" y="1245835"/>
                  </a:lnTo>
                  <a:lnTo>
                    <a:pt x="779211" y="1174387"/>
                  </a:lnTo>
                  <a:lnTo>
                    <a:pt x="856772" y="1104717"/>
                  </a:lnTo>
                  <a:lnTo>
                    <a:pt x="935955" y="1036848"/>
                  </a:lnTo>
                  <a:lnTo>
                    <a:pt x="1016730" y="970816"/>
                  </a:lnTo>
                  <a:lnTo>
                    <a:pt x="1099063" y="906656"/>
                  </a:lnTo>
                  <a:lnTo>
                    <a:pt x="1182923" y="844401"/>
                  </a:lnTo>
                  <a:lnTo>
                    <a:pt x="1268275" y="784076"/>
                  </a:lnTo>
                  <a:lnTo>
                    <a:pt x="1355089" y="725723"/>
                  </a:lnTo>
                  <a:lnTo>
                    <a:pt x="1443331" y="669369"/>
                  </a:lnTo>
                  <a:lnTo>
                    <a:pt x="1532970" y="615048"/>
                  </a:lnTo>
                  <a:lnTo>
                    <a:pt x="1623973" y="562793"/>
                  </a:lnTo>
                  <a:lnTo>
                    <a:pt x="1716308" y="512634"/>
                  </a:lnTo>
                  <a:lnTo>
                    <a:pt x="1809940" y="464605"/>
                  </a:lnTo>
                  <a:lnTo>
                    <a:pt x="1904839" y="418741"/>
                  </a:lnTo>
                  <a:lnTo>
                    <a:pt x="2000970" y="375071"/>
                  </a:lnTo>
                  <a:lnTo>
                    <a:pt x="2098306" y="333627"/>
                  </a:lnTo>
                  <a:lnTo>
                    <a:pt x="2196808" y="294446"/>
                  </a:lnTo>
                  <a:lnTo>
                    <a:pt x="2296447" y="257557"/>
                  </a:lnTo>
                  <a:lnTo>
                    <a:pt x="2397192" y="222991"/>
                  </a:lnTo>
                  <a:lnTo>
                    <a:pt x="2499004" y="190784"/>
                  </a:lnTo>
                  <a:lnTo>
                    <a:pt x="2601858" y="160967"/>
                  </a:lnTo>
                  <a:lnTo>
                    <a:pt x="2705718" y="133569"/>
                  </a:lnTo>
                  <a:lnTo>
                    <a:pt x="2810553" y="108630"/>
                  </a:lnTo>
                  <a:lnTo>
                    <a:pt x="2916328" y="86176"/>
                  </a:lnTo>
                  <a:lnTo>
                    <a:pt x="3023013" y="66243"/>
                  </a:lnTo>
                  <a:lnTo>
                    <a:pt x="3130573" y="48863"/>
                  </a:lnTo>
                  <a:lnTo>
                    <a:pt x="3238980" y="34067"/>
                  </a:lnTo>
                  <a:lnTo>
                    <a:pt x="3348196" y="21889"/>
                  </a:lnTo>
                  <a:lnTo>
                    <a:pt x="3458193" y="12360"/>
                  </a:lnTo>
                  <a:lnTo>
                    <a:pt x="3568935" y="5513"/>
                  </a:lnTo>
                  <a:lnTo>
                    <a:pt x="3680391" y="1382"/>
                  </a:lnTo>
                  <a:lnTo>
                    <a:pt x="3792529" y="0"/>
                  </a:lnTo>
                </a:path>
              </a:pathLst>
            </a:custGeom>
            <a:ln w="55842">
              <a:solidFill>
                <a:srgbClr val="B6C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48" y="2684065"/>
              <a:ext cx="5969263" cy="59692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24696" y="587586"/>
            <a:ext cx="6628765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/>
              <a:t>Bridging</a:t>
            </a:r>
            <a:r>
              <a:rPr sz="7450" spc="110" dirty="0"/>
              <a:t> </a:t>
            </a:r>
            <a:r>
              <a:rPr sz="7450" dirty="0"/>
              <a:t>the</a:t>
            </a:r>
            <a:r>
              <a:rPr sz="7450" spc="35" dirty="0"/>
              <a:t> </a:t>
            </a:r>
            <a:r>
              <a:rPr sz="7450" spc="-25" dirty="0"/>
              <a:t>Gap</a:t>
            </a:r>
            <a:endParaRPr sz="745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>
              <a:lnSpc>
                <a:spcPts val="2039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0225034" y="2981672"/>
            <a:ext cx="7827009" cy="72898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264795">
              <a:lnSpc>
                <a:spcPts val="4260"/>
              </a:lnSpc>
              <a:spcBef>
                <a:spcPts val="650"/>
              </a:spcBef>
            </a:pPr>
            <a:r>
              <a:rPr sz="3950" b="1" dirty="0">
                <a:latin typeface="Calibri"/>
                <a:cs typeface="Calibri"/>
              </a:rPr>
              <a:t>Q. Where</a:t>
            </a:r>
            <a:r>
              <a:rPr sz="3950" b="1" spc="4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You</a:t>
            </a:r>
            <a:r>
              <a:rPr sz="3950" b="1" spc="2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Are:</a:t>
            </a:r>
            <a:r>
              <a:rPr sz="3950" b="1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List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some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of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your </a:t>
            </a:r>
            <a:r>
              <a:rPr sz="3950" spc="-10" dirty="0">
                <a:latin typeface="Calibri"/>
                <a:cs typeface="Calibri"/>
              </a:rPr>
              <a:t>observations.</a:t>
            </a:r>
            <a:endParaRPr sz="3950">
              <a:latin typeface="Calibri"/>
              <a:cs typeface="Calibri"/>
            </a:endParaRPr>
          </a:p>
          <a:p>
            <a:pPr marL="12700" marR="67310">
              <a:lnSpc>
                <a:spcPct val="119600"/>
              </a:lnSpc>
              <a:spcBef>
                <a:spcPts val="3209"/>
              </a:spcBef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Where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You’d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Like</a:t>
            </a:r>
            <a:r>
              <a:rPr sz="3950" b="1" spc="3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To</a:t>
            </a:r>
            <a:r>
              <a:rPr sz="3950" b="1" spc="1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Be: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List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some </a:t>
            </a:r>
            <a:r>
              <a:rPr sz="3950" dirty="0">
                <a:latin typeface="Calibri"/>
                <a:cs typeface="Calibri"/>
              </a:rPr>
              <a:t>of</a:t>
            </a:r>
            <a:r>
              <a:rPr sz="3950" spc="-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the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qualities</a:t>
            </a:r>
            <a:r>
              <a:rPr sz="3950" spc="6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of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ideal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school.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Calibri"/>
              <a:cs typeface="Calibri"/>
            </a:endParaRPr>
          </a:p>
          <a:p>
            <a:pPr marL="12700" marR="5080">
              <a:lnSpc>
                <a:spcPct val="119600"/>
              </a:lnSpc>
              <a:spcBef>
                <a:spcPts val="5"/>
              </a:spcBef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-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What</a:t>
            </a:r>
            <a:r>
              <a:rPr sz="3950" b="1" spc="3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It</a:t>
            </a:r>
            <a:r>
              <a:rPr sz="3950" b="1" spc="-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Takes: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List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some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ideas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that </a:t>
            </a:r>
            <a:r>
              <a:rPr sz="3950" dirty="0">
                <a:latin typeface="Calibri"/>
                <a:cs typeface="Calibri"/>
              </a:rPr>
              <a:t>might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bridge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the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gap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between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where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and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where</a:t>
            </a:r>
            <a:r>
              <a:rPr sz="3950" spc="5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you’d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like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to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be.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could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happen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to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bring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your </a:t>
            </a:r>
            <a:r>
              <a:rPr sz="3950" dirty="0">
                <a:latin typeface="Calibri"/>
                <a:cs typeface="Calibri"/>
              </a:rPr>
              <a:t>school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one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step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closer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to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ideal?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5" cy="113029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78627" y="3902792"/>
            <a:ext cx="7792084" cy="358330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21030" indent="753745">
              <a:lnSpc>
                <a:spcPts val="4640"/>
              </a:lnSpc>
              <a:spcBef>
                <a:spcPts val="345"/>
              </a:spcBef>
            </a:pPr>
            <a:r>
              <a:rPr sz="3950" dirty="0">
                <a:latin typeface="Arial"/>
                <a:cs typeface="Arial"/>
              </a:rPr>
              <a:t>The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conversations</a:t>
            </a:r>
            <a:r>
              <a:rPr sz="3950" spc="3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you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spc="-20" dirty="0">
                <a:latin typeface="Arial"/>
                <a:cs typeface="Arial"/>
              </a:rPr>
              <a:t>have </a:t>
            </a:r>
            <a:r>
              <a:rPr sz="3950" dirty="0">
                <a:latin typeface="Arial"/>
                <a:cs typeface="Arial"/>
              </a:rPr>
              <a:t>with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students</a:t>
            </a:r>
            <a:r>
              <a:rPr sz="3950" spc="6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can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open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spc="-20" dirty="0">
                <a:latin typeface="Arial"/>
                <a:cs typeface="Arial"/>
              </a:rPr>
              <a:t>door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ts val="4505"/>
              </a:lnSpc>
            </a:pPr>
            <a:r>
              <a:rPr sz="3950" dirty="0">
                <a:latin typeface="Arial"/>
                <a:cs typeface="Arial"/>
              </a:rPr>
              <a:t>to</a:t>
            </a:r>
            <a:r>
              <a:rPr sz="3950" spc="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them</a:t>
            </a:r>
            <a:r>
              <a:rPr sz="3950" spc="3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getting</a:t>
            </a:r>
            <a:r>
              <a:rPr sz="3950" spc="4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help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they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spc="-10" dirty="0">
                <a:latin typeface="Arial"/>
                <a:cs typeface="Arial"/>
              </a:rPr>
              <a:t>need.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235585" marR="144145" indent="-83820">
              <a:lnSpc>
                <a:spcPts val="4640"/>
              </a:lnSpc>
            </a:pPr>
            <a:r>
              <a:rPr sz="3950" dirty="0">
                <a:latin typeface="Arial"/>
                <a:cs typeface="Arial"/>
              </a:rPr>
              <a:t>If</a:t>
            </a:r>
            <a:r>
              <a:rPr sz="3950" spc="-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you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do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this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for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just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b="1" i="1" dirty="0">
                <a:latin typeface="Arial"/>
                <a:cs typeface="Arial"/>
              </a:rPr>
              <a:t>one</a:t>
            </a:r>
            <a:r>
              <a:rPr sz="3950" b="1" i="1" spc="30" dirty="0">
                <a:latin typeface="Arial"/>
                <a:cs typeface="Arial"/>
              </a:rPr>
              <a:t> </a:t>
            </a:r>
            <a:r>
              <a:rPr sz="3950" spc="-10" dirty="0">
                <a:latin typeface="Arial"/>
                <a:cs typeface="Arial"/>
              </a:rPr>
              <a:t>student, </a:t>
            </a:r>
            <a:r>
              <a:rPr sz="3950" dirty="0">
                <a:latin typeface="Arial"/>
                <a:cs typeface="Arial"/>
              </a:rPr>
              <a:t>you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will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have</a:t>
            </a:r>
            <a:r>
              <a:rPr sz="3950" spc="3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made</a:t>
            </a:r>
            <a:r>
              <a:rPr sz="3950" spc="4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</a:t>
            </a:r>
            <a:r>
              <a:rPr sz="3950" spc="10" dirty="0">
                <a:latin typeface="Arial"/>
                <a:cs typeface="Arial"/>
              </a:rPr>
              <a:t> </a:t>
            </a:r>
            <a:r>
              <a:rPr sz="3950" b="1" i="1" spc="-10" dirty="0">
                <a:latin typeface="Arial"/>
                <a:cs typeface="Arial"/>
              </a:rPr>
              <a:t>di</a:t>
            </a:r>
            <a:r>
              <a:rPr sz="3950" b="1" spc="-10" dirty="0">
                <a:latin typeface="Arial"/>
                <a:cs typeface="Arial"/>
              </a:rPr>
              <a:t>ﬀ</a:t>
            </a:r>
            <a:r>
              <a:rPr sz="3950" b="1" i="1" spc="-10" dirty="0">
                <a:latin typeface="Arial"/>
                <a:cs typeface="Arial"/>
              </a:rPr>
              <a:t>erence</a:t>
            </a:r>
            <a:r>
              <a:rPr sz="3950" spc="-10" dirty="0">
                <a:latin typeface="Arial"/>
                <a:cs typeface="Arial"/>
              </a:rPr>
              <a:t>.</a:t>
            </a:r>
            <a:endParaRPr sz="3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>
              <a:lnSpc>
                <a:spcPts val="2039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02851" y="1507375"/>
            <a:ext cx="4440555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/>
              <a:t>Thank</a:t>
            </a:r>
            <a:r>
              <a:rPr sz="7450" spc="80" dirty="0"/>
              <a:t> </a:t>
            </a:r>
            <a:r>
              <a:rPr sz="7450" spc="-20" dirty="0"/>
              <a:t>you!</a:t>
            </a:r>
            <a:endParaRPr sz="74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8941" y="1483984"/>
            <a:ext cx="6909434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dirty="0"/>
              <a:t>Group</a:t>
            </a:r>
            <a:r>
              <a:rPr sz="9650" spc="105" dirty="0"/>
              <a:t> </a:t>
            </a:r>
            <a:r>
              <a:rPr sz="9650" spc="-10" dirty="0"/>
              <a:t>Norms</a:t>
            </a:r>
            <a:endParaRPr sz="9650"/>
          </a:p>
        </p:txBody>
      </p:sp>
      <p:sp>
        <p:nvSpPr>
          <p:cNvPr id="4" name="object 4"/>
          <p:cNvSpPr txBox="1"/>
          <p:nvPr/>
        </p:nvSpPr>
        <p:spPr>
          <a:xfrm>
            <a:off x="1740181" y="3955963"/>
            <a:ext cx="17046575" cy="5857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98805" indent="-586740">
              <a:lnSpc>
                <a:spcPct val="100000"/>
              </a:lnSpc>
              <a:spcBef>
                <a:spcPts val="114"/>
              </a:spcBef>
              <a:buChar char="•"/>
              <a:tabLst>
                <a:tab pos="598805" algn="l"/>
                <a:tab pos="599440" algn="l"/>
              </a:tabLst>
            </a:pPr>
            <a:r>
              <a:rPr sz="3500" dirty="0">
                <a:latin typeface="Arial"/>
                <a:cs typeface="Arial"/>
              </a:rPr>
              <a:t>Actively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participate.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500" dirty="0">
                <a:latin typeface="Arial"/>
                <a:cs typeface="Arial"/>
              </a:rPr>
              <a:t>Be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respectful.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50">
              <a:latin typeface="Arial"/>
              <a:cs typeface="Arial"/>
            </a:endParaRPr>
          </a:p>
          <a:p>
            <a:pPr marL="598805" marR="1028700" indent="-586740">
              <a:lnSpc>
                <a:spcPts val="4130"/>
              </a:lnSpc>
              <a:buChar char="•"/>
              <a:tabLst>
                <a:tab pos="598805" algn="l"/>
                <a:tab pos="599440" algn="l"/>
              </a:tabLst>
            </a:pPr>
            <a:r>
              <a:rPr sz="3500" dirty="0">
                <a:latin typeface="Arial"/>
                <a:cs typeface="Arial"/>
              </a:rPr>
              <a:t>When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sharing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stories,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do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NOT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share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names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 other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identifying</a:t>
            </a:r>
            <a:r>
              <a:rPr sz="3500" spc="7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information</a:t>
            </a:r>
            <a:r>
              <a:rPr sz="3500" spc="9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of </a:t>
            </a:r>
            <a:r>
              <a:rPr sz="3500" dirty="0">
                <a:latin typeface="Arial"/>
                <a:cs typeface="Arial"/>
              </a:rPr>
              <a:t>students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staﬀ.</a:t>
            </a:r>
            <a:endParaRPr sz="350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spcBef>
                <a:spcPts val="4029"/>
              </a:spcBef>
              <a:buChar char="•"/>
              <a:tabLst>
                <a:tab pos="598805" algn="l"/>
                <a:tab pos="599440" algn="l"/>
              </a:tabLst>
            </a:pPr>
            <a:r>
              <a:rPr sz="3500" dirty="0">
                <a:latin typeface="Arial"/>
                <a:cs typeface="Arial"/>
              </a:rPr>
              <a:t>Seek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help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if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you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would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like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discuss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personal</a:t>
            </a:r>
            <a:r>
              <a:rPr sz="3500" spc="5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mental-</a:t>
            </a:r>
            <a:r>
              <a:rPr sz="3500" spc="-10" dirty="0">
                <a:latin typeface="Arial"/>
                <a:cs typeface="Arial"/>
              </a:rPr>
              <a:t>health.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750">
              <a:latin typeface="Arial"/>
              <a:cs typeface="Arial"/>
            </a:endParaRPr>
          </a:p>
          <a:p>
            <a:pPr marL="598805" marR="5080" indent="-586740">
              <a:lnSpc>
                <a:spcPts val="4130"/>
              </a:lnSpc>
              <a:buChar char="•"/>
              <a:tabLst>
                <a:tab pos="598805" algn="l"/>
                <a:tab pos="599440" algn="l"/>
              </a:tabLst>
            </a:pPr>
            <a:r>
              <a:rPr sz="3500" dirty="0">
                <a:latin typeface="Arial"/>
                <a:cs typeface="Arial"/>
              </a:rPr>
              <a:t>If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you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spc="-325" dirty="0">
                <a:latin typeface="Arial"/>
                <a:cs typeface="Arial"/>
              </a:rPr>
              <a:t>nd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any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material</a:t>
            </a:r>
            <a:r>
              <a:rPr sz="3500" spc="5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triggering,</a:t>
            </a:r>
            <a:r>
              <a:rPr sz="3500" spc="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take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break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and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rejoin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later.</a:t>
            </a:r>
            <a:r>
              <a:rPr sz="3500" spc="-1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Reach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out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let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spc="-340" dirty="0">
                <a:latin typeface="Arial"/>
                <a:cs typeface="Arial"/>
              </a:rPr>
              <a:t>me </a:t>
            </a:r>
            <a:r>
              <a:rPr sz="3500" spc="-10" dirty="0">
                <a:latin typeface="Arial"/>
                <a:cs typeface="Arial"/>
              </a:rPr>
              <a:t>know.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0181" y="10024909"/>
            <a:ext cx="260350" cy="829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5" dirty="0">
                <a:latin typeface="Arial"/>
                <a:cs typeface="Arial"/>
              </a:rPr>
              <a:t>•</a:t>
            </a:r>
            <a:endParaRPr sz="5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6552" y="10304025"/>
            <a:ext cx="15257144" cy="10858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285"/>
              </a:spcBef>
            </a:pPr>
            <a:r>
              <a:rPr sz="3500" spc="-10" dirty="0">
                <a:latin typeface="Arial"/>
                <a:cs typeface="Arial"/>
              </a:rPr>
              <a:t>Talk</a:t>
            </a:r>
            <a:r>
              <a:rPr sz="3500" spc="-36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me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after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workshop</a:t>
            </a:r>
            <a:r>
              <a:rPr sz="3500" spc="6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if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you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are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concerned</a:t>
            </a:r>
            <a:r>
              <a:rPr sz="3500" spc="6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about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student</a:t>
            </a:r>
            <a:r>
              <a:rPr sz="3500" spc="5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and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spc="-20" dirty="0">
                <a:latin typeface="Arial"/>
                <a:cs typeface="Arial"/>
              </a:rPr>
              <a:t>have </a:t>
            </a:r>
            <a:r>
              <a:rPr sz="3500" spc="-10" dirty="0">
                <a:latin typeface="Arial"/>
                <a:cs typeface="Arial"/>
              </a:rPr>
              <a:t>questions.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01949" y="10251952"/>
            <a:ext cx="1530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7E7E7E"/>
                </a:solidFill>
                <a:latin typeface="Calibri"/>
                <a:cs typeface="Calibri"/>
              </a:rPr>
              <a:t>4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71" y="1233109"/>
            <a:ext cx="13576860" cy="100698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916984" y="2056427"/>
            <a:ext cx="6125210" cy="813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dirty="0">
                <a:latin typeface="Calibri"/>
                <a:cs typeface="Calibri"/>
              </a:rPr>
              <a:t>WRITE</a:t>
            </a:r>
            <a:r>
              <a:rPr sz="2850" b="1" spc="1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AN</a:t>
            </a:r>
            <a:r>
              <a:rPr sz="2850" b="1" spc="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“AEIOU”</a:t>
            </a:r>
            <a:r>
              <a:rPr sz="2850" b="1" spc="35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DESCRIPTION.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Calibri"/>
              <a:cs typeface="Calibri"/>
            </a:endParaRPr>
          </a:p>
          <a:p>
            <a:pPr marL="12700" marR="80010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A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=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Adjective</a:t>
            </a:r>
            <a:r>
              <a:rPr sz="2850" b="1" spc="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word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describes</a:t>
            </a:r>
            <a:r>
              <a:rPr sz="2850" spc="45" dirty="0">
                <a:latin typeface="Calibri"/>
                <a:cs typeface="Calibri"/>
              </a:rPr>
              <a:t> </a:t>
            </a:r>
            <a:r>
              <a:rPr sz="2850" spc="-20" dirty="0">
                <a:latin typeface="Calibri"/>
                <a:cs typeface="Calibri"/>
              </a:rPr>
              <a:t>this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80645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E = Emotion</a:t>
            </a:r>
            <a:r>
              <a:rPr sz="2850" b="1" spc="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How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do</a:t>
            </a:r>
            <a:r>
              <a:rPr sz="2850" spc="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you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feel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about</a:t>
            </a:r>
            <a:r>
              <a:rPr sz="2850" spc="25" dirty="0">
                <a:latin typeface="Calibri"/>
                <a:cs typeface="Calibri"/>
              </a:rPr>
              <a:t> </a:t>
            </a:r>
            <a:r>
              <a:rPr sz="2850" spc="-25" dirty="0">
                <a:latin typeface="Calibri"/>
                <a:cs typeface="Calibri"/>
              </a:rPr>
              <a:t>the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506095">
              <a:lnSpc>
                <a:spcPct val="119700"/>
              </a:lnSpc>
              <a:spcBef>
                <a:spcPts val="5"/>
              </a:spcBef>
              <a:tabLst>
                <a:tab pos="725805" algn="l"/>
              </a:tabLst>
            </a:pPr>
            <a:r>
              <a:rPr sz="2850" b="1" dirty="0">
                <a:latin typeface="Calibri"/>
                <a:cs typeface="Calibri"/>
              </a:rPr>
              <a:t>I</a:t>
            </a:r>
            <a:r>
              <a:rPr sz="2850" b="1" spc="-10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=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Interesting</a:t>
            </a:r>
            <a:r>
              <a:rPr sz="2850" b="1" spc="20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is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interesting</a:t>
            </a:r>
            <a:r>
              <a:rPr sz="2850" spc="195" dirty="0">
                <a:latin typeface="Calibri"/>
                <a:cs typeface="Calibri"/>
              </a:rPr>
              <a:t> </a:t>
            </a:r>
            <a:r>
              <a:rPr sz="2850" spc="-25" dirty="0">
                <a:latin typeface="Calibri"/>
                <a:cs typeface="Calibri"/>
              </a:rPr>
              <a:t>to you</a:t>
            </a:r>
            <a:r>
              <a:rPr sz="2850" dirty="0">
                <a:latin typeface="Calibri"/>
                <a:cs typeface="Calibri"/>
              </a:rPr>
              <a:t>	about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the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O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=</a:t>
            </a:r>
            <a:r>
              <a:rPr sz="2850" b="1" spc="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OMG</a:t>
            </a:r>
            <a:r>
              <a:rPr sz="2850" b="1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2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surprised</a:t>
            </a:r>
            <a:r>
              <a:rPr sz="2850" spc="4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you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about</a:t>
            </a:r>
            <a:r>
              <a:rPr sz="2850" spc="25" dirty="0">
                <a:latin typeface="Calibri"/>
                <a:cs typeface="Calibri"/>
              </a:rPr>
              <a:t> </a:t>
            </a:r>
            <a:r>
              <a:rPr sz="2850" spc="-25" dirty="0">
                <a:latin typeface="Calibri"/>
                <a:cs typeface="Calibri"/>
              </a:rPr>
              <a:t>the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461645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U =</a:t>
            </a:r>
            <a:r>
              <a:rPr sz="2850" b="1" spc="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Um?</a:t>
            </a:r>
            <a:r>
              <a:rPr sz="2850" b="1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question</a:t>
            </a:r>
            <a:r>
              <a:rPr sz="2850" spc="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do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you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20" dirty="0">
                <a:latin typeface="Calibri"/>
                <a:cs typeface="Calibri"/>
              </a:rPr>
              <a:t>have </a:t>
            </a:r>
            <a:r>
              <a:rPr sz="2850" dirty="0">
                <a:latin typeface="Calibri"/>
                <a:cs typeface="Calibri"/>
              </a:rPr>
              <a:t>about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the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5180" y="2043537"/>
            <a:ext cx="1272510" cy="6313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020132" y="5787710"/>
            <a:ext cx="6630670" cy="3775710"/>
            <a:chOff x="12020132" y="5787710"/>
            <a:chExt cx="6630670" cy="37757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0132" y="5787710"/>
              <a:ext cx="6630496" cy="37754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7104" y="6020052"/>
              <a:ext cx="6176543" cy="340481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4481" y="3740918"/>
            <a:ext cx="3290923" cy="10695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72147" y="4141215"/>
            <a:ext cx="2309275" cy="6927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45812" y="4040827"/>
            <a:ext cx="2515179" cy="7696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77055" y="1869249"/>
            <a:ext cx="1860394" cy="12205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04461" y="1838241"/>
            <a:ext cx="2419565" cy="7698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05059" y="1541134"/>
            <a:ext cx="1352738" cy="16106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759158" y="10569945"/>
            <a:ext cx="165735" cy="6000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spc="15" dirty="0">
                <a:solidFill>
                  <a:srgbClr val="878787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sz="1500" spc="20" dirty="0">
                <a:solidFill>
                  <a:srgbClr val="D7D7D7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9938" y="2861154"/>
            <a:ext cx="9190355" cy="7242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85115">
              <a:lnSpc>
                <a:spcPts val="4110"/>
              </a:lnSpc>
              <a:spcBef>
                <a:spcPts val="110"/>
              </a:spcBef>
            </a:pPr>
            <a:r>
              <a:rPr sz="3300" dirty="0">
                <a:latin typeface="Calibri"/>
                <a:cs typeface="Calibri"/>
              </a:rPr>
              <a:t>Kognito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health</a:t>
            </a:r>
            <a:r>
              <a:rPr sz="3300" b="1" spc="-6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simulation</a:t>
            </a:r>
            <a:r>
              <a:rPr sz="3300" b="1" spc="-3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company</a:t>
            </a:r>
            <a:r>
              <a:rPr sz="3300" b="1" spc="-4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that </a:t>
            </a:r>
            <a:r>
              <a:rPr sz="3300" dirty="0">
                <a:latin typeface="Calibri"/>
                <a:cs typeface="Calibri"/>
              </a:rPr>
              <a:t>comprises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learning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experts,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designers,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technologists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implementation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professionals.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Calibri"/>
              <a:cs typeface="Calibri"/>
            </a:endParaRPr>
          </a:p>
          <a:p>
            <a:pPr marL="12700" marR="182245">
              <a:lnSpc>
                <a:spcPct val="103699"/>
              </a:lnSpc>
            </a:pPr>
            <a:r>
              <a:rPr sz="3300" dirty="0">
                <a:latin typeface="Calibri"/>
                <a:cs typeface="Calibri"/>
              </a:rPr>
              <a:t>Our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evidence-</a:t>
            </a:r>
            <a:r>
              <a:rPr sz="3300" dirty="0">
                <a:latin typeface="Calibri"/>
                <a:cs typeface="Calibri"/>
              </a:rPr>
              <a:t>based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simulations</a:t>
            </a:r>
            <a:r>
              <a:rPr sz="3300" spc="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build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variety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of </a:t>
            </a:r>
            <a:r>
              <a:rPr sz="3300" dirty="0">
                <a:latin typeface="Calibri"/>
                <a:cs typeface="Calibri"/>
              </a:rPr>
              <a:t>competencies</a:t>
            </a:r>
            <a:r>
              <a:rPr sz="3300" spc="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shape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attitudes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through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role-play </a:t>
            </a:r>
            <a:r>
              <a:rPr sz="3300" b="1" dirty="0">
                <a:latin typeface="Calibri"/>
                <a:cs typeface="Calibri"/>
              </a:rPr>
              <a:t>conversations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with</a:t>
            </a:r>
            <a:r>
              <a:rPr sz="3300" b="1" spc="-10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virtual</a:t>
            </a:r>
            <a:r>
              <a:rPr sz="3300" b="1" spc="-10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people</a:t>
            </a:r>
            <a:r>
              <a:rPr sz="3300" spc="-10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Calibri"/>
              <a:cs typeface="Calibri"/>
            </a:endParaRPr>
          </a:p>
          <a:p>
            <a:pPr marL="12700" marR="162560">
              <a:lnSpc>
                <a:spcPct val="103699"/>
              </a:lnSpc>
            </a:pPr>
            <a:r>
              <a:rPr sz="3300" dirty="0">
                <a:latin typeface="Calibri"/>
                <a:cs typeface="Calibri"/>
              </a:rPr>
              <a:t>Over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1+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million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educators,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students,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health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care </a:t>
            </a:r>
            <a:r>
              <a:rPr sz="3300" dirty="0">
                <a:latin typeface="Calibri"/>
                <a:cs typeface="Calibri"/>
              </a:rPr>
              <a:t>professionals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have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used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Kognito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simulations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300" dirty="0">
                <a:latin typeface="Calibri"/>
                <a:cs typeface="Calibri"/>
              </a:rPr>
              <a:t>change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lives,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including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over</a:t>
            </a:r>
            <a:r>
              <a:rPr sz="3300" b="1" spc="-6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500,000</a:t>
            </a:r>
            <a:r>
              <a:rPr sz="3300" b="1" spc="-65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K-</a:t>
            </a:r>
            <a:r>
              <a:rPr sz="3300" b="1" dirty="0">
                <a:latin typeface="Calibri"/>
                <a:cs typeface="Calibri"/>
              </a:rPr>
              <a:t>12</a:t>
            </a:r>
            <a:r>
              <a:rPr sz="3300" b="1" spc="-8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educators.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3699"/>
              </a:lnSpc>
            </a:pPr>
            <a:r>
              <a:rPr sz="3300" dirty="0">
                <a:latin typeface="Calibri"/>
                <a:cs typeface="Calibri"/>
              </a:rPr>
              <a:t>Our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innovative</a:t>
            </a:r>
            <a:r>
              <a:rPr sz="3300" b="1" spc="-4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approach</a:t>
            </a:r>
            <a:r>
              <a:rPr sz="3300" b="1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has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resulted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partnerships </a:t>
            </a:r>
            <a:r>
              <a:rPr sz="3300" dirty="0">
                <a:latin typeface="Calibri"/>
                <a:cs typeface="Calibri"/>
              </a:rPr>
              <a:t>with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government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agencies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NGOs.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1256" y="10904232"/>
            <a:ext cx="5229225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Confidential</a:t>
            </a:r>
            <a:r>
              <a:rPr sz="1500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Information.</a:t>
            </a:r>
            <a:r>
              <a:rPr sz="1500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Kognito.</a:t>
            </a:r>
            <a:r>
              <a:rPr sz="1500" spc="1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All</a:t>
            </a:r>
            <a:r>
              <a:rPr sz="1500" spc="9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Rights</a:t>
            </a:r>
            <a:r>
              <a:rPr sz="1500" spc="11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Reserved.</a:t>
            </a:r>
            <a:r>
              <a:rPr sz="1500" spc="12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A4A4A4"/>
                </a:solidFill>
                <a:latin typeface="Arial"/>
                <a:cs typeface="Arial"/>
              </a:rPr>
              <a:t>2019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34288" y="1390441"/>
            <a:ext cx="523430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0" dirty="0">
                <a:solidFill>
                  <a:srgbClr val="E3863B"/>
                </a:solidFill>
                <a:latin typeface="Calibri"/>
                <a:cs typeface="Calibri"/>
              </a:rPr>
              <a:t>What</a:t>
            </a:r>
            <a:r>
              <a:rPr sz="5900" b="0" spc="60" dirty="0">
                <a:solidFill>
                  <a:srgbClr val="E3863B"/>
                </a:solidFill>
                <a:latin typeface="Calibri"/>
                <a:cs typeface="Calibri"/>
              </a:rPr>
              <a:t> </a:t>
            </a:r>
            <a:r>
              <a:rPr sz="5900" b="0" dirty="0">
                <a:solidFill>
                  <a:srgbClr val="E3863B"/>
                </a:solidFill>
                <a:latin typeface="Calibri"/>
                <a:cs typeface="Calibri"/>
              </a:rPr>
              <a:t>is</a:t>
            </a:r>
            <a:r>
              <a:rPr sz="5900" b="0" spc="25" dirty="0">
                <a:solidFill>
                  <a:srgbClr val="E3863B"/>
                </a:solidFill>
                <a:latin typeface="Calibri"/>
                <a:cs typeface="Calibri"/>
              </a:rPr>
              <a:t> </a:t>
            </a:r>
            <a:r>
              <a:rPr sz="5900" b="0" spc="-10" dirty="0">
                <a:solidFill>
                  <a:srgbClr val="E3863B"/>
                </a:solidFill>
                <a:latin typeface="Calibri"/>
                <a:cs typeface="Calibri"/>
              </a:rPr>
              <a:t>Kognito?</a:t>
            </a:r>
            <a:endParaRPr sz="5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5766" y="2945637"/>
            <a:ext cx="12468860" cy="7639684"/>
            <a:chOff x="6665766" y="2945637"/>
            <a:chExt cx="12468860" cy="7639684"/>
          </a:xfrm>
        </p:grpSpPr>
        <p:sp>
          <p:nvSpPr>
            <p:cNvPr id="3" name="object 3"/>
            <p:cNvSpPr/>
            <p:nvPr/>
          </p:nvSpPr>
          <p:spPr>
            <a:xfrm>
              <a:off x="6676236" y="2956107"/>
              <a:ext cx="12447905" cy="7618730"/>
            </a:xfrm>
            <a:custGeom>
              <a:avLst/>
              <a:gdLst/>
              <a:ahLst/>
              <a:cxnLst/>
              <a:rect l="l" t="t" r="r" b="b"/>
              <a:pathLst>
                <a:path w="12447905" h="7618730">
                  <a:moveTo>
                    <a:pt x="12447787" y="0"/>
                  </a:moveTo>
                  <a:lnTo>
                    <a:pt x="0" y="0"/>
                  </a:lnTo>
                  <a:lnTo>
                    <a:pt x="0" y="7618614"/>
                  </a:lnTo>
                  <a:lnTo>
                    <a:pt x="12447787" y="7618614"/>
                  </a:lnTo>
                  <a:lnTo>
                    <a:pt x="12447787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0359" y="4308314"/>
              <a:ext cx="8921189" cy="49360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76236" y="2956107"/>
              <a:ext cx="12447905" cy="7618730"/>
            </a:xfrm>
            <a:custGeom>
              <a:avLst/>
              <a:gdLst/>
              <a:ahLst/>
              <a:cxnLst/>
              <a:rect l="l" t="t" r="r" b="b"/>
              <a:pathLst>
                <a:path w="12447905" h="7618730">
                  <a:moveTo>
                    <a:pt x="0" y="7618614"/>
                  </a:moveTo>
                  <a:lnTo>
                    <a:pt x="12447787" y="7618614"/>
                  </a:lnTo>
                  <a:lnTo>
                    <a:pt x="12447787" y="0"/>
                  </a:lnTo>
                  <a:lnTo>
                    <a:pt x="0" y="0"/>
                  </a:lnTo>
                  <a:lnTo>
                    <a:pt x="0" y="7618614"/>
                  </a:lnTo>
                </a:path>
              </a:pathLst>
            </a:custGeom>
            <a:ln w="2093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21593" y="8227152"/>
              <a:ext cx="2678565" cy="607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4726" y="8227152"/>
              <a:ext cx="1354782" cy="634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5790" y="4708935"/>
              <a:ext cx="1254525" cy="12565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88227" y="4657627"/>
              <a:ext cx="2186940" cy="685165"/>
            </a:xfrm>
            <a:custGeom>
              <a:avLst/>
              <a:gdLst/>
              <a:ahLst/>
              <a:cxnLst/>
              <a:rect l="l" t="t" r="r" b="b"/>
              <a:pathLst>
                <a:path w="2186940" h="685164">
                  <a:moveTo>
                    <a:pt x="785315" y="114132"/>
                  </a:moveTo>
                  <a:lnTo>
                    <a:pt x="794287" y="69720"/>
                  </a:lnTo>
                  <a:lnTo>
                    <a:pt x="818756" y="33438"/>
                  </a:lnTo>
                  <a:lnTo>
                    <a:pt x="855034" y="8972"/>
                  </a:lnTo>
                  <a:lnTo>
                    <a:pt x="899444" y="0"/>
                  </a:lnTo>
                  <a:lnTo>
                    <a:pt x="2072186" y="0"/>
                  </a:lnTo>
                  <a:lnTo>
                    <a:pt x="2116596" y="8972"/>
                  </a:lnTo>
                  <a:lnTo>
                    <a:pt x="2152874" y="33438"/>
                  </a:lnTo>
                  <a:lnTo>
                    <a:pt x="2177343" y="69720"/>
                  </a:lnTo>
                  <a:lnTo>
                    <a:pt x="2186317" y="114132"/>
                  </a:lnTo>
                  <a:lnTo>
                    <a:pt x="2186317" y="570660"/>
                  </a:lnTo>
                  <a:lnTo>
                    <a:pt x="2177343" y="615072"/>
                  </a:lnTo>
                  <a:lnTo>
                    <a:pt x="2152874" y="651351"/>
                  </a:lnTo>
                  <a:lnTo>
                    <a:pt x="2116596" y="675819"/>
                  </a:lnTo>
                  <a:lnTo>
                    <a:pt x="2072186" y="684794"/>
                  </a:lnTo>
                  <a:lnTo>
                    <a:pt x="899444" y="684794"/>
                  </a:lnTo>
                  <a:lnTo>
                    <a:pt x="855034" y="675819"/>
                  </a:lnTo>
                  <a:lnTo>
                    <a:pt x="818756" y="651351"/>
                  </a:lnTo>
                  <a:lnTo>
                    <a:pt x="794287" y="615072"/>
                  </a:lnTo>
                  <a:lnTo>
                    <a:pt x="785315" y="570660"/>
                  </a:lnTo>
                  <a:lnTo>
                    <a:pt x="785315" y="114132"/>
                  </a:lnTo>
                </a:path>
                <a:path w="2186940" h="685164">
                  <a:moveTo>
                    <a:pt x="804161" y="293180"/>
                  </a:moveTo>
                  <a:lnTo>
                    <a:pt x="0" y="293180"/>
                  </a:lnTo>
                </a:path>
              </a:pathLst>
            </a:custGeom>
            <a:ln w="43530">
              <a:solidFill>
                <a:srgbClr val="F59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8448" y="4850182"/>
              <a:ext cx="188639" cy="188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6397" y="5522698"/>
              <a:ext cx="190617" cy="1886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73542" y="5367552"/>
              <a:ext cx="1401445" cy="603250"/>
            </a:xfrm>
            <a:custGeom>
              <a:avLst/>
              <a:gdLst/>
              <a:ahLst/>
              <a:cxnLst/>
              <a:rect l="l" t="t" r="r" b="b"/>
              <a:pathLst>
                <a:path w="1401445" h="603250">
                  <a:moveTo>
                    <a:pt x="0" y="100518"/>
                  </a:moveTo>
                  <a:lnTo>
                    <a:pt x="7899" y="61400"/>
                  </a:lnTo>
                  <a:lnTo>
                    <a:pt x="29448" y="29448"/>
                  </a:lnTo>
                  <a:lnTo>
                    <a:pt x="61400" y="7899"/>
                  </a:lnTo>
                  <a:lnTo>
                    <a:pt x="100517" y="0"/>
                  </a:lnTo>
                  <a:lnTo>
                    <a:pt x="1300480" y="0"/>
                  </a:lnTo>
                  <a:lnTo>
                    <a:pt x="1339600" y="7899"/>
                  </a:lnTo>
                  <a:lnTo>
                    <a:pt x="1371552" y="29448"/>
                  </a:lnTo>
                  <a:lnTo>
                    <a:pt x="1393098" y="61400"/>
                  </a:lnTo>
                  <a:lnTo>
                    <a:pt x="1401001" y="100518"/>
                  </a:lnTo>
                  <a:lnTo>
                    <a:pt x="1401001" y="502600"/>
                  </a:lnTo>
                  <a:lnTo>
                    <a:pt x="1393098" y="541717"/>
                  </a:lnTo>
                  <a:lnTo>
                    <a:pt x="1371552" y="573670"/>
                  </a:lnTo>
                  <a:lnTo>
                    <a:pt x="1339600" y="595218"/>
                  </a:lnTo>
                  <a:lnTo>
                    <a:pt x="1300480" y="603123"/>
                  </a:lnTo>
                  <a:lnTo>
                    <a:pt x="100517" y="603123"/>
                  </a:lnTo>
                  <a:lnTo>
                    <a:pt x="61400" y="595218"/>
                  </a:lnTo>
                  <a:lnTo>
                    <a:pt x="29448" y="573670"/>
                  </a:lnTo>
                  <a:lnTo>
                    <a:pt x="7899" y="541717"/>
                  </a:lnTo>
                  <a:lnTo>
                    <a:pt x="0" y="502600"/>
                  </a:lnTo>
                  <a:lnTo>
                    <a:pt x="0" y="100518"/>
                  </a:lnTo>
                </a:path>
              </a:pathLst>
            </a:custGeom>
            <a:ln w="43530">
              <a:solidFill>
                <a:srgbClr val="75A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93891" y="8228198"/>
              <a:ext cx="1438910" cy="674370"/>
            </a:xfrm>
            <a:custGeom>
              <a:avLst/>
              <a:gdLst/>
              <a:ahLst/>
              <a:cxnLst/>
              <a:rect l="l" t="t" r="r" b="b"/>
              <a:pathLst>
                <a:path w="1438909" h="674370">
                  <a:moveTo>
                    <a:pt x="0" y="112384"/>
                  </a:moveTo>
                  <a:lnTo>
                    <a:pt x="8822" y="68614"/>
                  </a:lnTo>
                  <a:lnTo>
                    <a:pt x="32893" y="32892"/>
                  </a:lnTo>
                  <a:lnTo>
                    <a:pt x="68613" y="8823"/>
                  </a:lnTo>
                  <a:lnTo>
                    <a:pt x="112386" y="0"/>
                  </a:lnTo>
                  <a:lnTo>
                    <a:pt x="1326309" y="0"/>
                  </a:lnTo>
                  <a:lnTo>
                    <a:pt x="1370082" y="8823"/>
                  </a:lnTo>
                  <a:lnTo>
                    <a:pt x="1405802" y="32892"/>
                  </a:lnTo>
                  <a:lnTo>
                    <a:pt x="1429873" y="68614"/>
                  </a:lnTo>
                  <a:lnTo>
                    <a:pt x="1438698" y="112384"/>
                  </a:lnTo>
                  <a:lnTo>
                    <a:pt x="1438698" y="561933"/>
                  </a:lnTo>
                  <a:lnTo>
                    <a:pt x="1429873" y="605706"/>
                  </a:lnTo>
                  <a:lnTo>
                    <a:pt x="1405802" y="641426"/>
                  </a:lnTo>
                  <a:lnTo>
                    <a:pt x="1370082" y="665499"/>
                  </a:lnTo>
                  <a:lnTo>
                    <a:pt x="1326309" y="674324"/>
                  </a:lnTo>
                  <a:lnTo>
                    <a:pt x="112386" y="674324"/>
                  </a:lnTo>
                  <a:lnTo>
                    <a:pt x="68613" y="665499"/>
                  </a:lnTo>
                  <a:lnTo>
                    <a:pt x="32893" y="641426"/>
                  </a:lnTo>
                  <a:lnTo>
                    <a:pt x="8822" y="605706"/>
                  </a:lnTo>
                  <a:lnTo>
                    <a:pt x="0" y="561933"/>
                  </a:lnTo>
                  <a:lnTo>
                    <a:pt x="0" y="112384"/>
                  </a:lnTo>
                </a:path>
              </a:pathLst>
            </a:custGeom>
            <a:ln w="43530">
              <a:solidFill>
                <a:srgbClr val="0D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28457" y="9387328"/>
              <a:ext cx="190617" cy="1886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23741" y="8920322"/>
              <a:ext cx="479425" cy="546735"/>
            </a:xfrm>
            <a:custGeom>
              <a:avLst/>
              <a:gdLst/>
              <a:ahLst/>
              <a:cxnLst/>
              <a:rect l="l" t="t" r="r" b="b"/>
              <a:pathLst>
                <a:path w="479425" h="546734">
                  <a:moveTo>
                    <a:pt x="0" y="546469"/>
                  </a:moveTo>
                  <a:lnTo>
                    <a:pt x="479389" y="0"/>
                  </a:lnTo>
                </a:path>
              </a:pathLst>
            </a:custGeom>
            <a:ln w="43530">
              <a:solidFill>
                <a:srgbClr val="0D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22639" y="8228198"/>
              <a:ext cx="2764790" cy="635000"/>
            </a:xfrm>
            <a:custGeom>
              <a:avLst/>
              <a:gdLst/>
              <a:ahLst/>
              <a:cxnLst/>
              <a:rect l="l" t="t" r="r" b="b"/>
              <a:pathLst>
                <a:path w="2764790" h="635000">
                  <a:moveTo>
                    <a:pt x="0" y="105752"/>
                  </a:moveTo>
                  <a:lnTo>
                    <a:pt x="8305" y="64568"/>
                  </a:lnTo>
                  <a:lnTo>
                    <a:pt x="30954" y="30952"/>
                  </a:lnTo>
                  <a:lnTo>
                    <a:pt x="64569" y="8299"/>
                  </a:lnTo>
                  <a:lnTo>
                    <a:pt x="105756" y="0"/>
                  </a:lnTo>
                  <a:lnTo>
                    <a:pt x="2658558" y="0"/>
                  </a:lnTo>
                  <a:lnTo>
                    <a:pt x="2699745" y="8299"/>
                  </a:lnTo>
                  <a:lnTo>
                    <a:pt x="2733359" y="30952"/>
                  </a:lnTo>
                  <a:lnTo>
                    <a:pt x="2756009" y="64568"/>
                  </a:lnTo>
                  <a:lnTo>
                    <a:pt x="2764309" y="105752"/>
                  </a:lnTo>
                  <a:lnTo>
                    <a:pt x="2764309" y="528777"/>
                  </a:lnTo>
                  <a:lnTo>
                    <a:pt x="2756009" y="569966"/>
                  </a:lnTo>
                  <a:lnTo>
                    <a:pt x="2733359" y="603578"/>
                  </a:lnTo>
                  <a:lnTo>
                    <a:pt x="2699745" y="626231"/>
                  </a:lnTo>
                  <a:lnTo>
                    <a:pt x="2658558" y="634532"/>
                  </a:lnTo>
                  <a:lnTo>
                    <a:pt x="105756" y="634532"/>
                  </a:lnTo>
                  <a:lnTo>
                    <a:pt x="64569" y="626231"/>
                  </a:lnTo>
                  <a:lnTo>
                    <a:pt x="30954" y="603578"/>
                  </a:lnTo>
                  <a:lnTo>
                    <a:pt x="8305" y="569966"/>
                  </a:lnTo>
                  <a:lnTo>
                    <a:pt x="0" y="528777"/>
                  </a:lnTo>
                  <a:lnTo>
                    <a:pt x="0" y="105752"/>
                  </a:lnTo>
                </a:path>
              </a:pathLst>
            </a:custGeom>
            <a:ln w="43530">
              <a:solidFill>
                <a:srgbClr val="75A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15747" y="9316854"/>
              <a:ext cx="188639" cy="1906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458166" y="8862734"/>
              <a:ext cx="565785" cy="504190"/>
            </a:xfrm>
            <a:custGeom>
              <a:avLst/>
              <a:gdLst/>
              <a:ahLst/>
              <a:cxnLst/>
              <a:rect l="l" t="t" r="r" b="b"/>
              <a:pathLst>
                <a:path w="565784" h="504190">
                  <a:moveTo>
                    <a:pt x="0" y="0"/>
                  </a:moveTo>
                  <a:lnTo>
                    <a:pt x="565772" y="504170"/>
                  </a:lnTo>
                </a:path>
              </a:pathLst>
            </a:custGeom>
            <a:ln w="43530">
              <a:solidFill>
                <a:srgbClr val="75A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0722" y="4148118"/>
            <a:ext cx="14287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10" dirty="0">
                <a:solidFill>
                  <a:srgbClr val="D57837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722" y="2913425"/>
            <a:ext cx="5065395" cy="25222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98805" marR="227965" indent="-586740">
              <a:lnSpc>
                <a:spcPct val="98300"/>
              </a:lnSpc>
              <a:spcBef>
                <a:spcPts val="165"/>
              </a:spcBef>
              <a:buSzPct val="91228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User</a:t>
            </a:r>
            <a:r>
              <a:rPr sz="2850" b="1" spc="20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interacts</a:t>
            </a:r>
            <a:r>
              <a:rPr sz="2850" b="1" spc="45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with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a </a:t>
            </a:r>
            <a:r>
              <a:rPr sz="2850" spc="-10" dirty="0">
                <a:latin typeface="Arial"/>
                <a:cs typeface="Arial"/>
              </a:rPr>
              <a:t>fully </a:t>
            </a:r>
            <a:r>
              <a:rPr sz="2850" dirty="0">
                <a:latin typeface="Arial"/>
                <a:cs typeface="Arial"/>
              </a:rPr>
              <a:t>animated</a:t>
            </a:r>
            <a:r>
              <a:rPr sz="2850" spc="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at-risk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virtual student</a:t>
            </a:r>
            <a:endParaRPr sz="2850">
              <a:latin typeface="Arial"/>
              <a:cs typeface="Arial"/>
            </a:endParaRPr>
          </a:p>
          <a:p>
            <a:pPr marL="598805">
              <a:lnSpc>
                <a:spcPts val="2710"/>
              </a:lnSpc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Navigate</a:t>
            </a:r>
            <a:r>
              <a:rPr sz="2850" b="1" spc="2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through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spc="-25" dirty="0">
                <a:latin typeface="Arial"/>
                <a:cs typeface="Arial"/>
              </a:rPr>
              <a:t>the</a:t>
            </a:r>
            <a:endParaRPr sz="2850">
              <a:latin typeface="Arial"/>
              <a:cs typeface="Arial"/>
            </a:endParaRPr>
          </a:p>
          <a:p>
            <a:pPr marL="598805" marR="5080">
              <a:lnSpc>
                <a:spcPts val="3390"/>
              </a:lnSpc>
              <a:spcBef>
                <a:spcPts val="114"/>
              </a:spcBef>
              <a:tabLst>
                <a:tab pos="1104900" algn="l"/>
              </a:tabLst>
            </a:pPr>
            <a:r>
              <a:rPr sz="2850" dirty="0">
                <a:latin typeface="Arial"/>
                <a:cs typeface="Arial"/>
              </a:rPr>
              <a:t>scenarios</a:t>
            </a:r>
            <a:r>
              <a:rPr sz="2850" spc="5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by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selecting</a:t>
            </a:r>
            <a:r>
              <a:rPr sz="2850" spc="45" dirty="0">
                <a:latin typeface="Arial"/>
                <a:cs typeface="Arial"/>
              </a:rPr>
              <a:t> </a:t>
            </a:r>
            <a:r>
              <a:rPr sz="2850" spc="-20" dirty="0">
                <a:latin typeface="Arial"/>
                <a:cs typeface="Arial"/>
              </a:rPr>
              <a:t>what </a:t>
            </a:r>
            <a:r>
              <a:rPr sz="2850" spc="-25" dirty="0">
                <a:latin typeface="Arial"/>
                <a:cs typeface="Arial"/>
              </a:rPr>
              <a:t>to</a:t>
            </a:r>
            <a:r>
              <a:rPr sz="2850" dirty="0">
                <a:latin typeface="Arial"/>
                <a:cs typeface="Arial"/>
              </a:rPr>
              <a:t>	say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to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the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virtual</a:t>
            </a:r>
            <a:r>
              <a:rPr sz="2850" spc="2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student</a:t>
            </a:r>
            <a:endParaRPr sz="2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0722" y="5728104"/>
            <a:ext cx="4800600" cy="45535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98805" marR="5080" indent="-586740">
              <a:lnSpc>
                <a:spcPct val="98600"/>
              </a:lnSpc>
              <a:spcBef>
                <a:spcPts val="155"/>
              </a:spcBef>
              <a:buClr>
                <a:srgbClr val="D47837"/>
              </a:buClr>
              <a:buSzPct val="91228"/>
              <a:buFont typeface="Arial"/>
              <a:buChar char="•"/>
              <a:tabLst>
                <a:tab pos="598805" algn="l"/>
                <a:tab pos="599440" algn="l"/>
                <a:tab pos="2381250" algn="l"/>
                <a:tab pos="2482850" algn="l"/>
              </a:tabLst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Receive</a:t>
            </a:r>
            <a:r>
              <a:rPr sz="2850" b="1" spc="20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D57837"/>
                </a:solidFill>
                <a:latin typeface="Arial"/>
                <a:cs typeface="Arial"/>
              </a:rPr>
              <a:t>instant feedback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	</a:t>
            </a:r>
            <a:r>
              <a:rPr sz="2850" dirty="0">
                <a:latin typeface="Arial"/>
                <a:cs typeface="Arial"/>
              </a:rPr>
              <a:t>from</a:t>
            </a:r>
            <a:r>
              <a:rPr sz="2850" spc="2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the</a:t>
            </a:r>
            <a:r>
              <a:rPr sz="2850" spc="10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virtual </a:t>
            </a:r>
            <a:r>
              <a:rPr sz="2850" dirty="0">
                <a:latin typeface="Arial"/>
                <a:cs typeface="Arial"/>
              </a:rPr>
              <a:t>coach</a:t>
            </a:r>
            <a:r>
              <a:rPr sz="2850" spc="35" dirty="0">
                <a:latin typeface="Arial"/>
                <a:cs typeface="Arial"/>
              </a:rPr>
              <a:t> </a:t>
            </a:r>
            <a:r>
              <a:rPr sz="2850" spc="-25" dirty="0">
                <a:latin typeface="Arial"/>
                <a:cs typeface="Arial"/>
              </a:rPr>
              <a:t>and</a:t>
            </a:r>
            <a:r>
              <a:rPr sz="2850" dirty="0">
                <a:latin typeface="Arial"/>
                <a:cs typeface="Arial"/>
              </a:rPr>
              <a:t>		</a:t>
            </a:r>
            <a:r>
              <a:rPr sz="2850" spc="-10" dirty="0">
                <a:latin typeface="Arial"/>
                <a:cs typeface="Arial"/>
              </a:rPr>
              <a:t>engagement meter</a:t>
            </a:r>
            <a:endParaRPr sz="2850">
              <a:latin typeface="Arial"/>
              <a:cs typeface="Arial"/>
            </a:endParaRPr>
          </a:p>
          <a:p>
            <a:pPr marL="598805" indent="-586740">
              <a:lnSpc>
                <a:spcPts val="3150"/>
              </a:lnSpc>
              <a:buSzPct val="91228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Ca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n</a:t>
            </a:r>
            <a:r>
              <a:rPr sz="2850" b="1" spc="-1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undo</a:t>
            </a:r>
            <a:r>
              <a:rPr sz="2850" b="1" spc="2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decisions</a:t>
            </a:r>
            <a:r>
              <a:rPr sz="2850" b="1" spc="5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spc="-25" dirty="0">
                <a:latin typeface="Arial"/>
                <a:cs typeface="Arial"/>
              </a:rPr>
              <a:t>and</a:t>
            </a:r>
            <a:endParaRPr sz="2850">
              <a:latin typeface="Arial"/>
              <a:cs typeface="Arial"/>
            </a:endParaRPr>
          </a:p>
          <a:p>
            <a:pPr marL="598805" marR="5080">
              <a:lnSpc>
                <a:spcPts val="3390"/>
              </a:lnSpc>
              <a:spcBef>
                <a:spcPts val="95"/>
              </a:spcBef>
              <a:tabLst>
                <a:tab pos="2891155" algn="l"/>
              </a:tabLst>
            </a:pPr>
            <a:r>
              <a:rPr sz="2850" dirty="0">
                <a:latin typeface="Arial"/>
                <a:cs typeface="Arial"/>
              </a:rPr>
              <a:t>explore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different conversation</a:t>
            </a:r>
            <a:r>
              <a:rPr sz="2850" dirty="0">
                <a:latin typeface="Arial"/>
                <a:cs typeface="Arial"/>
              </a:rPr>
              <a:t>	</a:t>
            </a:r>
            <a:r>
              <a:rPr sz="2850" spc="-10" dirty="0">
                <a:latin typeface="Arial"/>
                <a:cs typeface="Arial"/>
              </a:rPr>
              <a:t>approaches</a:t>
            </a:r>
            <a:endParaRPr sz="2850">
              <a:latin typeface="Arial"/>
              <a:cs typeface="Arial"/>
            </a:endParaRPr>
          </a:p>
          <a:p>
            <a:pPr marL="598805" marR="367030" indent="-586740">
              <a:lnSpc>
                <a:spcPct val="98200"/>
              </a:lnSpc>
              <a:spcBef>
                <a:spcPts val="2010"/>
              </a:spcBef>
              <a:buClr>
                <a:srgbClr val="F59545"/>
              </a:buClr>
              <a:buSzPct val="91228"/>
              <a:buFont typeface="Arial"/>
              <a:buChar char="•"/>
              <a:tabLst>
                <a:tab pos="598805" algn="l"/>
                <a:tab pos="599440" algn="l"/>
                <a:tab pos="1612265" algn="l"/>
              </a:tabLst>
            </a:pP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Receive</a:t>
            </a:r>
            <a:r>
              <a:rPr sz="2850" b="1" spc="20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D47837"/>
                </a:solidFill>
                <a:latin typeface="Arial"/>
                <a:cs typeface="Arial"/>
              </a:rPr>
              <a:t>personalized </a:t>
            </a: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performance</a:t>
            </a:r>
            <a:r>
              <a:rPr sz="2850" b="1" spc="229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summary </a:t>
            </a:r>
            <a:r>
              <a:rPr sz="2850" spc="-20" dirty="0">
                <a:latin typeface="Arial"/>
                <a:cs typeface="Arial"/>
              </a:rPr>
              <a:t>upon</a:t>
            </a:r>
            <a:r>
              <a:rPr sz="2850" dirty="0">
                <a:latin typeface="Arial"/>
                <a:cs typeface="Arial"/>
              </a:rPr>
              <a:t>	</a:t>
            </a:r>
            <a:r>
              <a:rPr sz="2850" spc="-10" dirty="0">
                <a:latin typeface="Arial"/>
                <a:cs typeface="Arial"/>
              </a:rPr>
              <a:t>completion</a:t>
            </a:r>
            <a:endParaRPr sz="2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9584" y="4383003"/>
            <a:ext cx="2404110" cy="16148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7005" marR="1016635" indent="-83820">
              <a:lnSpc>
                <a:spcPts val="2840"/>
              </a:lnSpc>
              <a:spcBef>
                <a:spcPts val="245"/>
              </a:spcBef>
            </a:pPr>
            <a:r>
              <a:rPr sz="2400" b="1" spc="-10" dirty="0">
                <a:latin typeface="Arial"/>
                <a:cs typeface="Arial"/>
              </a:rPr>
              <a:t>Dialogue Options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60"/>
              </a:lnSpc>
              <a:spcBef>
                <a:spcPts val="965"/>
              </a:spcBef>
            </a:pPr>
            <a:r>
              <a:rPr sz="2400" b="1" dirty="0">
                <a:latin typeface="Arial"/>
                <a:cs typeface="Arial"/>
              </a:rPr>
              <a:t>Undo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last</a:t>
            </a:r>
            <a:endParaRPr sz="2400">
              <a:latin typeface="Arial"/>
              <a:cs typeface="Arial"/>
            </a:endParaRPr>
          </a:p>
          <a:p>
            <a:pPr marL="1060450">
              <a:lnSpc>
                <a:spcPts val="2860"/>
              </a:lnSpc>
            </a:pPr>
            <a:r>
              <a:rPr sz="2400" b="1" spc="-10" dirty="0">
                <a:latin typeface="Arial"/>
                <a:cs typeface="Arial"/>
              </a:rPr>
              <a:t>selection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13496" y="9463127"/>
            <a:ext cx="1438910" cy="7543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" indent="27305">
              <a:lnSpc>
                <a:spcPts val="2840"/>
              </a:lnSpc>
              <a:spcBef>
                <a:spcPts val="245"/>
              </a:spcBef>
            </a:pPr>
            <a:r>
              <a:rPr sz="2400" b="1" spc="-10" dirty="0">
                <a:latin typeface="Arial"/>
                <a:cs typeface="Arial"/>
              </a:rPr>
              <a:t>Coaching Feedback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56573" y="9463127"/>
            <a:ext cx="1854835" cy="7543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74345" marR="5080" indent="-474980">
              <a:lnSpc>
                <a:spcPts val="2840"/>
              </a:lnSpc>
              <a:spcBef>
                <a:spcPts val="245"/>
              </a:spcBef>
            </a:pPr>
            <a:r>
              <a:rPr sz="2400" b="1" spc="-10" dirty="0">
                <a:latin typeface="Arial"/>
                <a:cs typeface="Arial"/>
              </a:rPr>
              <a:t>Engagement Meter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32130" y="1337447"/>
            <a:ext cx="90176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How</a:t>
            </a:r>
            <a:r>
              <a:rPr sz="4400" spc="-90" dirty="0"/>
              <a:t> </a:t>
            </a:r>
            <a:r>
              <a:rPr sz="4400" dirty="0"/>
              <a:t>Does</a:t>
            </a:r>
            <a:r>
              <a:rPr sz="4400" spc="-80" dirty="0"/>
              <a:t> </a:t>
            </a:r>
            <a:r>
              <a:rPr sz="4400" dirty="0"/>
              <a:t>a</a:t>
            </a:r>
            <a:r>
              <a:rPr sz="4400" spc="-110" dirty="0"/>
              <a:t> </a:t>
            </a:r>
            <a:r>
              <a:rPr sz="4400" dirty="0"/>
              <a:t>Kognito</a:t>
            </a:r>
            <a:r>
              <a:rPr sz="4400" spc="-55" dirty="0"/>
              <a:t> </a:t>
            </a:r>
            <a:r>
              <a:rPr sz="4400" dirty="0"/>
              <a:t>Simulation</a:t>
            </a:r>
            <a:r>
              <a:rPr sz="4400" spc="-30" dirty="0"/>
              <a:t> </a:t>
            </a:r>
            <a:r>
              <a:rPr sz="4400" spc="-10" dirty="0"/>
              <a:t>Work?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073" y="8554303"/>
            <a:ext cx="2579370" cy="174625"/>
          </a:xfrm>
          <a:custGeom>
            <a:avLst/>
            <a:gdLst/>
            <a:ahLst/>
            <a:cxnLst/>
            <a:rect l="l" t="t" r="r" b="b"/>
            <a:pathLst>
              <a:path w="2579370" h="174625">
                <a:moveTo>
                  <a:pt x="0" y="174512"/>
                </a:moveTo>
                <a:lnTo>
                  <a:pt x="2578969" y="174512"/>
                </a:lnTo>
                <a:lnTo>
                  <a:pt x="2578969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D47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3291" y="8554309"/>
            <a:ext cx="2858770" cy="174625"/>
          </a:xfrm>
          <a:custGeom>
            <a:avLst/>
            <a:gdLst/>
            <a:ahLst/>
            <a:cxnLst/>
            <a:rect l="l" t="t" r="r" b="b"/>
            <a:pathLst>
              <a:path w="2858770" h="174625">
                <a:moveTo>
                  <a:pt x="0" y="174512"/>
                </a:moveTo>
                <a:lnTo>
                  <a:pt x="2858632" y="174512"/>
                </a:lnTo>
                <a:lnTo>
                  <a:pt x="2858632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139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91223" y="8653231"/>
            <a:ext cx="2889885" cy="174625"/>
          </a:xfrm>
          <a:custGeom>
            <a:avLst/>
            <a:gdLst/>
            <a:ahLst/>
            <a:cxnLst/>
            <a:rect l="l" t="t" r="r" b="b"/>
            <a:pathLst>
              <a:path w="2889884" h="174625">
                <a:moveTo>
                  <a:pt x="0" y="174512"/>
                </a:moveTo>
                <a:lnTo>
                  <a:pt x="2889633" y="174512"/>
                </a:lnTo>
                <a:lnTo>
                  <a:pt x="2889633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78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15169" y="8659049"/>
            <a:ext cx="2889885" cy="174625"/>
          </a:xfrm>
          <a:custGeom>
            <a:avLst/>
            <a:gdLst/>
            <a:ahLst/>
            <a:cxnLst/>
            <a:rect l="l" t="t" r="r" b="b"/>
            <a:pathLst>
              <a:path w="2889884" h="174625">
                <a:moveTo>
                  <a:pt x="0" y="174512"/>
                </a:moveTo>
                <a:lnTo>
                  <a:pt x="2889633" y="174512"/>
                </a:lnTo>
                <a:lnTo>
                  <a:pt x="2889633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093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2971"/>
            <a:ext cx="20104100" cy="67013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88843" y="8605729"/>
            <a:ext cx="2855595" cy="179260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b="1" spc="-10" dirty="0">
                <a:solidFill>
                  <a:srgbClr val="D47837"/>
                </a:solidFill>
                <a:latin typeface="Arial"/>
                <a:cs typeface="Arial"/>
              </a:rPr>
              <a:t>TOPICS</a:t>
            </a:r>
            <a:endParaRPr sz="2600">
              <a:latin typeface="Arial"/>
              <a:cs typeface="Arial"/>
            </a:endParaRPr>
          </a:p>
          <a:p>
            <a:pPr marL="40005" marR="5080">
              <a:lnSpc>
                <a:spcPct val="100800"/>
              </a:lnSpc>
              <a:spcBef>
                <a:spcPts val="980"/>
              </a:spcBef>
            </a:pPr>
            <a:r>
              <a:rPr sz="2400" b="1" dirty="0">
                <a:latin typeface="Arial"/>
                <a:cs typeface="Arial"/>
              </a:rPr>
              <a:t>Mental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suicide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prevention, resilience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2371" y="8579832"/>
            <a:ext cx="1639570" cy="183007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600" b="1" spc="-10" dirty="0">
                <a:solidFill>
                  <a:srgbClr val="1394B8"/>
                </a:solidFill>
                <a:latin typeface="Arial"/>
                <a:cs typeface="Arial"/>
              </a:rPr>
              <a:t>USERS</a:t>
            </a:r>
            <a:endParaRPr sz="2600">
              <a:latin typeface="Arial"/>
              <a:cs typeface="Arial"/>
            </a:endParaRPr>
          </a:p>
          <a:p>
            <a:pPr marL="40005" marR="5080">
              <a:lnSpc>
                <a:spcPct val="100800"/>
              </a:lnSpc>
              <a:spcBef>
                <a:spcPts val="1120"/>
              </a:spcBef>
            </a:pPr>
            <a:r>
              <a:rPr sz="2400" b="1" spc="-10" dirty="0">
                <a:latin typeface="Arial"/>
                <a:cs typeface="Arial"/>
              </a:rPr>
              <a:t>Educators, teachers,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staﬀ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88992" y="8663305"/>
            <a:ext cx="3379470" cy="214947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600" b="1" spc="-10" dirty="0">
                <a:solidFill>
                  <a:srgbClr val="78AC49"/>
                </a:solidFill>
                <a:latin typeface="Arial"/>
                <a:cs typeface="Arial"/>
              </a:rPr>
              <a:t>SETTINGS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935"/>
              </a:spcBef>
            </a:pPr>
            <a:r>
              <a:rPr sz="2400" b="1" dirty="0">
                <a:latin typeface="Arial"/>
                <a:cs typeface="Arial"/>
              </a:rPr>
              <a:t>Elementary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Middle </a:t>
            </a:r>
            <a:r>
              <a:rPr sz="2400" b="1" dirty="0">
                <a:latin typeface="Arial"/>
                <a:cs typeface="Arial"/>
              </a:rPr>
              <a:t>schools,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youth </a:t>
            </a:r>
            <a:r>
              <a:rPr sz="2400" b="1" dirty="0">
                <a:latin typeface="Arial"/>
                <a:cs typeface="Arial"/>
              </a:rPr>
              <a:t>programs,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foster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care, </a:t>
            </a:r>
            <a:r>
              <a:rPr sz="2400" b="1" dirty="0">
                <a:latin typeface="Arial"/>
                <a:cs typeface="Arial"/>
              </a:rPr>
              <a:t>juvenile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justice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12835" y="8661034"/>
            <a:ext cx="1792605" cy="107061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600" b="1" spc="-10" dirty="0">
                <a:solidFill>
                  <a:srgbClr val="093C53"/>
                </a:solidFill>
                <a:latin typeface="Arial"/>
                <a:cs typeface="Arial"/>
              </a:rPr>
              <a:t>DURATION</a:t>
            </a:r>
            <a:endParaRPr sz="2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060"/>
              </a:spcBef>
            </a:pPr>
            <a:r>
              <a:rPr sz="2400" b="1" dirty="0">
                <a:latin typeface="Arial"/>
                <a:cs typeface="Arial"/>
              </a:rPr>
              <a:t>30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7436" y="1410223"/>
            <a:ext cx="9085580" cy="373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860"/>
              </a:lnSpc>
            </a:pPr>
            <a:r>
              <a:rPr sz="7900" dirty="0">
                <a:solidFill>
                  <a:srgbClr val="FFFFFF"/>
                </a:solidFill>
              </a:rPr>
              <a:t>Emotional</a:t>
            </a:r>
            <a:r>
              <a:rPr sz="7900" spc="14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&amp;</a:t>
            </a:r>
            <a:r>
              <a:rPr sz="7900" spc="1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Mental </a:t>
            </a:r>
            <a:r>
              <a:rPr sz="7900" dirty="0">
                <a:solidFill>
                  <a:srgbClr val="FFFFFF"/>
                </a:solidFill>
              </a:rPr>
              <a:t>Wellness:</a:t>
            </a:r>
            <a:r>
              <a:rPr sz="7900" spc="114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Elementary </a:t>
            </a:r>
            <a:r>
              <a:rPr sz="7900" dirty="0">
                <a:solidFill>
                  <a:srgbClr val="FFFFFF"/>
                </a:solidFill>
              </a:rPr>
              <a:t>and</a:t>
            </a:r>
            <a:r>
              <a:rPr sz="7900" spc="50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Middle</a:t>
            </a:r>
            <a:r>
              <a:rPr sz="7900" spc="105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School</a:t>
            </a:r>
            <a:endParaRPr sz="7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596" y="3814147"/>
            <a:ext cx="3531246" cy="56231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666087" y="10680510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878787"/>
                </a:solidFill>
                <a:latin typeface="Arial"/>
                <a:cs typeface="Arial"/>
              </a:rPr>
              <a:t>9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965" y="1171247"/>
            <a:ext cx="45847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Learning</a:t>
            </a:r>
            <a:r>
              <a:rPr sz="4400" spc="-110" dirty="0"/>
              <a:t> </a:t>
            </a:r>
            <a:r>
              <a:rPr sz="4400" spc="-10" dirty="0"/>
              <a:t>Objectives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100335" y="2705820"/>
            <a:ext cx="12175490" cy="7138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06144" marR="1028065" indent="-894080">
              <a:lnSpc>
                <a:spcPts val="4380"/>
              </a:lnSpc>
              <a:spcBef>
                <a:spcPts val="110"/>
              </a:spcBef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Know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how</a:t>
            </a:r>
            <a:r>
              <a:rPr sz="3500" b="1" spc="2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to</a:t>
            </a:r>
            <a:r>
              <a:rPr sz="3500" b="1" spc="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regularly</a:t>
            </a:r>
            <a:r>
              <a:rPr sz="3500" b="1" spc="5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check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in</a:t>
            </a:r>
            <a:r>
              <a:rPr sz="3500" b="1" spc="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with</a:t>
            </a:r>
            <a:r>
              <a:rPr sz="3500" spc="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students</a:t>
            </a:r>
            <a:r>
              <a:rPr sz="3500" spc="5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and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build resilience.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3250">
              <a:latin typeface="Calibri"/>
              <a:cs typeface="Calibri"/>
            </a:endParaRPr>
          </a:p>
          <a:p>
            <a:pPr marL="906144" marR="234950" indent="-894080">
              <a:lnSpc>
                <a:spcPct val="104299"/>
              </a:lnSpc>
              <a:buAutoNum type="arabicParenR"/>
              <a:tabLst>
                <a:tab pos="906144" algn="l"/>
                <a:tab pos="906780" algn="l"/>
                <a:tab pos="1567815" algn="l"/>
              </a:tabLst>
            </a:pPr>
            <a:r>
              <a:rPr sz="3500" b="1" dirty="0">
                <a:latin typeface="Calibri"/>
                <a:cs typeface="Calibri"/>
              </a:rPr>
              <a:t>Recognize</a:t>
            </a:r>
            <a:r>
              <a:rPr sz="3500" b="1" spc="5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warning</a:t>
            </a:r>
            <a:r>
              <a:rPr sz="3500" b="1" spc="4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signs</a:t>
            </a:r>
            <a:r>
              <a:rPr sz="3500" b="1" spc="2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and</a:t>
            </a:r>
            <a:r>
              <a:rPr sz="3500" b="1" spc="1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risk</a:t>
            </a:r>
            <a:r>
              <a:rPr sz="3500" b="1" spc="1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factors</a:t>
            </a:r>
            <a:r>
              <a:rPr sz="3500" b="1" spc="3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that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</a:t>
            </a:r>
            <a:r>
              <a:rPr sz="3500" spc="40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may be</a:t>
            </a:r>
            <a:r>
              <a:rPr sz="3500" dirty="0">
                <a:latin typeface="Calibri"/>
                <a:cs typeface="Calibri"/>
              </a:rPr>
              <a:t>	in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distress</a:t>
            </a:r>
            <a:r>
              <a:rPr sz="3500" spc="4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and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need</a:t>
            </a:r>
            <a:r>
              <a:rPr sz="3500" spc="2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support.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3400">
              <a:latin typeface="Calibri"/>
              <a:cs typeface="Calibri"/>
            </a:endParaRPr>
          </a:p>
          <a:p>
            <a:pPr marL="906144" marR="305435" indent="-894080">
              <a:lnSpc>
                <a:spcPct val="104299"/>
              </a:lnSpc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Have</a:t>
            </a:r>
            <a:r>
              <a:rPr sz="3500" b="1" spc="2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a</a:t>
            </a:r>
            <a:r>
              <a:rPr sz="3500" b="1" spc="-1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supportive</a:t>
            </a:r>
            <a:r>
              <a:rPr sz="3500" b="1" spc="7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conversation</a:t>
            </a:r>
            <a:r>
              <a:rPr sz="3500" b="1" spc="10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with</a:t>
            </a:r>
            <a:r>
              <a:rPr sz="3500" spc="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</a:t>
            </a:r>
            <a:r>
              <a:rPr sz="3500" spc="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who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may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be </a:t>
            </a:r>
            <a:r>
              <a:rPr sz="3500" spc="-10" dirty="0">
                <a:latin typeface="Calibri"/>
                <a:cs typeface="Calibri"/>
              </a:rPr>
              <a:t>distressed.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arenR"/>
            </a:pPr>
            <a:endParaRPr sz="3550">
              <a:latin typeface="Calibri"/>
              <a:cs typeface="Calibri"/>
            </a:endParaRPr>
          </a:p>
          <a:p>
            <a:pPr marL="906144" indent="-89408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Connect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the</a:t>
            </a:r>
            <a:r>
              <a:rPr sz="3500" b="1" spc="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student</a:t>
            </a:r>
            <a:r>
              <a:rPr sz="3500" b="1" spc="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to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appropriate</a:t>
            </a:r>
            <a:r>
              <a:rPr sz="3500" spc="8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support</a:t>
            </a:r>
            <a:r>
              <a:rPr sz="3500" spc="3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services.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3400">
              <a:latin typeface="Calibri"/>
              <a:cs typeface="Calibri"/>
            </a:endParaRPr>
          </a:p>
          <a:p>
            <a:pPr marL="906144" marR="5080" indent="-894080">
              <a:lnSpc>
                <a:spcPct val="104299"/>
              </a:lnSpc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Handle</a:t>
            </a:r>
            <a:r>
              <a:rPr sz="3500" b="1" spc="3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difficult</a:t>
            </a:r>
            <a:r>
              <a:rPr sz="3500" b="1" spc="5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situations</a:t>
            </a:r>
            <a:r>
              <a:rPr sz="3500" b="1" spc="6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where</a:t>
            </a:r>
            <a:r>
              <a:rPr sz="3500" spc="3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</a:t>
            </a:r>
            <a:r>
              <a:rPr sz="3500" spc="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may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be a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threat </a:t>
            </a:r>
            <a:r>
              <a:rPr sz="3500" dirty="0">
                <a:latin typeface="Calibri"/>
                <a:cs typeface="Calibri"/>
              </a:rPr>
              <a:t>to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themselves</a:t>
            </a:r>
            <a:r>
              <a:rPr sz="3500" spc="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or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others.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f9d22db-6c92-4f9a-bbf1-679da3c313bc" xsi:nil="true"/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7EA35-9373-4C02-B663-1D3D5303D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d22db-6c92-4f9a-bbf1-679da3c313bc"/>
    <ds:schemaRef ds:uri="d022a453-ed52-4e36-911a-b6dcc46e6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65DAF-400E-42C6-89F1-D912DBD57C62}">
  <ds:schemaRefs>
    <ds:schemaRef ds:uri="http://schemas.microsoft.com/office/2006/metadata/properties"/>
    <ds:schemaRef ds:uri="http://schemas.microsoft.com/office/infopath/2007/PartnerControls"/>
    <ds:schemaRef ds:uri="7f9d22db-6c92-4f9a-bbf1-679da3c313bc"/>
    <ds:schemaRef ds:uri="d022a453-ed52-4e36-911a-b6dcc46e6bf6"/>
  </ds:schemaRefs>
</ds:datastoreItem>
</file>

<file path=customXml/itemProps3.xml><?xml version="1.0" encoding="utf-8"?>
<ds:datastoreItem xmlns:ds="http://schemas.openxmlformats.org/officeDocument/2006/customXml" ds:itemID="{7E10485E-0205-43FE-90D3-8C1E26C6DD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Workshop Companion Slides Emotional &amp; Mental</vt:lpstr>
      <vt:lpstr>Insert your name and contact information.</vt:lpstr>
      <vt:lpstr>Workshop</vt:lpstr>
      <vt:lpstr>Group Norms</vt:lpstr>
      <vt:lpstr>PowerPoint Presentation</vt:lpstr>
      <vt:lpstr>What is Kognito?</vt:lpstr>
      <vt:lpstr>How Does a Kognito Simulation Work?</vt:lpstr>
      <vt:lpstr>Emotional &amp; Mental Wellness: Elementary and Middle School</vt:lpstr>
      <vt:lpstr>Learning Objectives</vt:lpstr>
      <vt:lpstr>Take the Simulation Insert access instructions here.  yourdistrict.kognito.com</vt:lpstr>
      <vt:lpstr>Emotional &amp; Mental Wellness: Elementary and Middle School</vt:lpstr>
      <vt:lpstr>PowerPoint Presentation</vt:lpstr>
      <vt:lpstr>PowerPoint Presentation</vt:lpstr>
      <vt:lpstr>PowerPoint Presentation</vt:lpstr>
      <vt:lpstr>How can I check-in with my students?</vt:lpstr>
      <vt:lpstr>De-escalating distressed students</vt:lpstr>
      <vt:lpstr>Warning Signs</vt:lpstr>
      <vt:lpstr>Risk Factors</vt:lpstr>
      <vt:lpstr>Conversation Techniques</vt:lpstr>
      <vt:lpstr>Observable Behaviors</vt:lpstr>
      <vt:lpstr>Open-Ended Questions</vt:lpstr>
      <vt:lpstr>Reflections</vt:lpstr>
      <vt:lpstr>When should I refer?</vt:lpstr>
      <vt:lpstr>How do I suggest counseling?</vt:lpstr>
      <vt:lpstr>How do I ask about suicide?</vt:lpstr>
      <vt:lpstr>What if a student might be suicidal?</vt:lpstr>
      <vt:lpstr>Role-Play Techniques</vt:lpstr>
      <vt:lpstr>PowerPoint Presentation</vt:lpstr>
      <vt:lpstr>Insert Local Resources</vt:lpstr>
      <vt:lpstr>3, 2, 1 Activity</vt:lpstr>
      <vt:lpstr>Bridging the Gap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PowerPointPresentation</dc:title>
  <cp:revision>22</cp:revision>
  <dcterms:created xsi:type="dcterms:W3CDTF">2023-01-31T16:42:56Z</dcterms:created>
  <dcterms:modified xsi:type="dcterms:W3CDTF">2023-02-17T21:01:21Z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2023-01-31T00:00:00Z</vt:filetime>
  </property>
  <property fmtid="{D5CDD505-2E9C-101B-9397-08002B2CF9AE}" pid="3" name="Producer">
    <vt:lpwstr>Document Filters</vt:lpwstr>
  </property>
  <property fmtid="{D5CDD505-2E9C-101B-9397-08002B2CF9AE}" pid="4" name="ContentTypeId">
    <vt:lpwstr>0x010100FF96E83F8F90B1499D7B341A823B26E6</vt:lpwstr>
  </property>
  <property fmtid="{D5CDD505-2E9C-101B-9397-08002B2CF9AE}" pid="5" name="MediaServiceImageTags">
    <vt:lpwstr/>
  </property>
</Properties>
</file>