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75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8BBC62"/>
    <a:srgbClr val="43A1C2"/>
    <a:srgbClr val="F8AF45"/>
    <a:srgbClr val="143B63"/>
    <a:srgbClr val="3359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1DE7DC-C09A-4875-AC89-B0F4CFC50ADE}" v="4" dt="2022-09-08T16:12:31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22"/>
    <p:restoredTop sz="94807"/>
  </p:normalViewPr>
  <p:slideViewPr>
    <p:cSldViewPr snapToGrid="0" snapToObjects="1">
      <p:cViewPr varScale="1">
        <p:scale>
          <a:sx n="60" d="100"/>
          <a:sy n="60" d="100"/>
        </p:scale>
        <p:origin x="1794" y="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6830F-57CE-524F-A1E7-4581C603B895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C4A84-4926-1246-8B49-233E665A11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342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B6D6-227B-0447-8909-4FBEF085CD4E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71EB-9CB2-3E48-BD7D-9F9F06001C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8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B6D6-227B-0447-8909-4FBEF085CD4E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71EB-9CB2-3E48-BD7D-9F9F06001C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5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B6D6-227B-0447-8909-4FBEF085CD4E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71EB-9CB2-3E48-BD7D-9F9F06001C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3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B6D6-227B-0447-8909-4FBEF085CD4E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71EB-9CB2-3E48-BD7D-9F9F06001C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24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B6D6-227B-0447-8909-4FBEF085CD4E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71EB-9CB2-3E48-BD7D-9F9F06001C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B6D6-227B-0447-8909-4FBEF085CD4E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71EB-9CB2-3E48-BD7D-9F9F06001C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79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B6D6-227B-0447-8909-4FBEF085CD4E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71EB-9CB2-3E48-BD7D-9F9F06001C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B6D6-227B-0447-8909-4FBEF085CD4E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71EB-9CB2-3E48-BD7D-9F9F06001C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83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B6D6-227B-0447-8909-4FBEF085CD4E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71EB-9CB2-3E48-BD7D-9F9F06001C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0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B6D6-227B-0447-8909-4FBEF085CD4E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71EB-9CB2-3E48-BD7D-9F9F06001C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58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B6D6-227B-0447-8909-4FBEF085CD4E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71EB-9CB2-3E48-BD7D-9F9F06001C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74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6B6D6-227B-0447-8909-4FBEF085CD4E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371EB-9CB2-3E48-BD7D-9F9F06001C6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0ED47B-B065-D8DD-A507-743028D5F3B2}"/>
              </a:ext>
            </a:extLst>
          </p:cNvPr>
          <p:cNvSpPr/>
          <p:nvPr userDrawn="1"/>
        </p:nvSpPr>
        <p:spPr>
          <a:xfrm>
            <a:off x="0" y="0"/>
            <a:ext cx="7772400" cy="3084234"/>
          </a:xfrm>
          <a:prstGeom prst="rect">
            <a:avLst/>
          </a:prstGeom>
          <a:gradFill>
            <a:gsLst>
              <a:gs pos="99000">
                <a:schemeClr val="bg1">
                  <a:lumMod val="95000"/>
                  <a:alpha val="0"/>
                </a:schemeClr>
              </a:gs>
              <a:gs pos="0">
                <a:schemeClr val="bg1">
                  <a:lumMod val="85000"/>
                  <a:alpha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70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support@kognito.com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jpg"/><Relationship Id="rId5" Type="http://schemas.openxmlformats.org/officeDocument/2006/relationships/image" Target="../media/image4.emf"/><Relationship Id="rId10" Type="http://schemas.openxmlformats.org/officeDocument/2006/relationships/image" Target="../media/image8.png"/><Relationship Id="rId4" Type="http://schemas.openxmlformats.org/officeDocument/2006/relationships/image" Target="../media/image3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>
            <a:extLst>
              <a:ext uri="{FF2B5EF4-FFF2-40B4-BE49-F238E27FC236}">
                <a16:creationId xmlns:a16="http://schemas.microsoft.com/office/drawing/2014/main" id="{9CC11F6B-BF9A-C2B9-E3D8-EEB1889912C2}"/>
              </a:ext>
            </a:extLst>
          </p:cNvPr>
          <p:cNvSpPr/>
          <p:nvPr/>
        </p:nvSpPr>
        <p:spPr>
          <a:xfrm rot="10800000">
            <a:off x="0" y="8133466"/>
            <a:ext cx="7772400" cy="1761683"/>
          </a:xfrm>
          <a:prstGeom prst="rect">
            <a:avLst/>
          </a:prstGeom>
          <a:gradFill>
            <a:gsLst>
              <a:gs pos="99000">
                <a:schemeClr val="bg1">
                  <a:lumMod val="95000"/>
                  <a:alpha val="0"/>
                </a:schemeClr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2871B14-4C9C-D1CE-8933-2A5519D7D999}"/>
              </a:ext>
            </a:extLst>
          </p:cNvPr>
          <p:cNvSpPr/>
          <p:nvPr/>
        </p:nvSpPr>
        <p:spPr>
          <a:xfrm>
            <a:off x="0" y="9886815"/>
            <a:ext cx="7772400" cy="246654"/>
          </a:xfrm>
          <a:prstGeom prst="rect">
            <a:avLst/>
          </a:prstGeom>
          <a:solidFill>
            <a:srgbClr val="F8AF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E2780F67-753A-ADA4-61E6-01A23266030D}"/>
              </a:ext>
            </a:extLst>
          </p:cNvPr>
          <p:cNvSpPr txBox="1">
            <a:spLocks/>
          </p:cNvSpPr>
          <p:nvPr/>
        </p:nvSpPr>
        <p:spPr>
          <a:xfrm>
            <a:off x="521896" y="1107964"/>
            <a:ext cx="6728607" cy="1548764"/>
          </a:xfrm>
          <a:prstGeom prst="rect">
            <a:avLst/>
          </a:prstGeom>
        </p:spPr>
        <p:txBody>
          <a:bodyPr vert="horz" lIns="0" tIns="0" rIns="0" bIns="548640" rtlCol="0" anchor="t" anchorCtr="0"/>
          <a:lstStyle>
            <a:defPPr>
              <a:defRPr lang="en-US"/>
            </a:defPPr>
            <a:lvl1pPr marL="0" indent="0" algn="ctr" defTabSz="457200" rtl="0" eaLnBrk="1" latinLnBrk="0" hangingPunct="1">
              <a:buNone/>
              <a:defRPr sz="42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buNone/>
              <a:defRPr sz="42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buNone/>
              <a:defRPr sz="42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buNone/>
              <a:defRPr sz="42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buNone/>
              <a:defRPr sz="42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r>
              <a:rPr lang="en-US" sz="2700" dirty="0">
                <a:solidFill>
                  <a:srgbClr val="143B63"/>
                </a:solidFill>
                <a:latin typeface="FreightText Pro Bold" panose="02000803080000020004" pitchFamily="50" charset="0"/>
              </a:rPr>
              <a:t>At-Risk Mental Health for Faculty &amp; Staff</a:t>
            </a:r>
          </a:p>
          <a:p>
            <a:pPr algn="l" fontAlgn="base"/>
            <a:r>
              <a:rPr lang="en-US" sz="1200" b="1" spc="10" dirty="0">
                <a:solidFill>
                  <a:srgbClr val="666666"/>
                </a:solidFill>
                <a:latin typeface="Gordita" pitchFamily="50" charset="0"/>
                <a:cs typeface="Gordita" pitchFamily="50" charset="0"/>
              </a:rPr>
              <a:t>At-Risk Mental Health for Faculty &amp; Staff </a:t>
            </a:r>
            <a:r>
              <a:rPr lang="en-US" sz="1200" spc="10" dirty="0">
                <a:solidFill>
                  <a:srgbClr val="666666"/>
                </a:solidFill>
                <a:latin typeface="Gordita" pitchFamily="50" charset="0"/>
                <a:cs typeface="Gordita" pitchFamily="50" charset="0"/>
              </a:rPr>
              <a:t>is an interactive role-play simulation that builds awareness, knowledge, and skills about mental health and suicide prevention, and prepares users to lead real-life conversations with students that build resilience, strengthen relationships and connect them with support.</a:t>
            </a:r>
          </a:p>
          <a:p>
            <a:pPr algn="l" fontAlgn="base"/>
            <a:endParaRPr lang="en-US" sz="1200" dirty="0">
              <a:solidFill>
                <a:srgbClr val="143B63"/>
              </a:solidFill>
              <a:latin typeface="Gordita" pitchFamily="50" charset="0"/>
              <a:cs typeface="Gordita" pitchFamily="50" charset="0"/>
            </a:endParaRP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4E89B40A-D3F7-A4F1-D144-55B163172BAB}"/>
              </a:ext>
            </a:extLst>
          </p:cNvPr>
          <p:cNvSpPr/>
          <p:nvPr/>
        </p:nvSpPr>
        <p:spPr>
          <a:xfrm rot="5400000">
            <a:off x="2877169" y="3890065"/>
            <a:ext cx="6087235" cy="3751354"/>
          </a:xfrm>
          <a:custGeom>
            <a:avLst/>
            <a:gdLst>
              <a:gd name="connsiteX0" fmla="*/ 0 w 6179253"/>
              <a:gd name="connsiteY0" fmla="*/ 3336403 h 3751354"/>
              <a:gd name="connsiteX1" fmla="*/ 0 w 6179253"/>
              <a:gd name="connsiteY1" fmla="*/ 0 h 3751354"/>
              <a:gd name="connsiteX2" fmla="*/ 6179253 w 6179253"/>
              <a:gd name="connsiteY2" fmla="*/ 0 h 3751354"/>
              <a:gd name="connsiteX3" fmla="*/ 6179253 w 6179253"/>
              <a:gd name="connsiteY3" fmla="*/ 3336403 h 3751354"/>
              <a:gd name="connsiteX4" fmla="*/ 5764301 w 6179253"/>
              <a:gd name="connsiteY4" fmla="*/ 3751354 h 3751354"/>
              <a:gd name="connsiteX5" fmla="*/ 414951 w 6179253"/>
              <a:gd name="connsiteY5" fmla="*/ 3751354 h 3751354"/>
              <a:gd name="connsiteX6" fmla="*/ 0 w 6179253"/>
              <a:gd name="connsiteY6" fmla="*/ 3336403 h 375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9253" h="3751354">
                <a:moveTo>
                  <a:pt x="0" y="3336403"/>
                </a:moveTo>
                <a:lnTo>
                  <a:pt x="0" y="0"/>
                </a:lnTo>
                <a:lnTo>
                  <a:pt x="6179253" y="0"/>
                </a:lnTo>
                <a:lnTo>
                  <a:pt x="6179253" y="3336403"/>
                </a:lnTo>
                <a:cubicBezTo>
                  <a:pt x="6179253" y="3565574"/>
                  <a:pt x="5993473" y="3751354"/>
                  <a:pt x="5764301" y="3751354"/>
                </a:cubicBezTo>
                <a:lnTo>
                  <a:pt x="414951" y="3751354"/>
                </a:lnTo>
                <a:cubicBezTo>
                  <a:pt x="185780" y="3751354"/>
                  <a:pt x="0" y="3565574"/>
                  <a:pt x="0" y="3336403"/>
                </a:cubicBezTo>
                <a:close/>
              </a:path>
            </a:pathLst>
          </a:custGeom>
          <a:solidFill>
            <a:srgbClr val="43A1C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FEE9593B-2AD4-F929-7971-F285C99273D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57504" y="2931501"/>
            <a:ext cx="3943757" cy="2079716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3F3DC6BE-D106-F303-B4B5-87F3FF7CD9CA}"/>
              </a:ext>
            </a:extLst>
          </p:cNvPr>
          <p:cNvSpPr txBox="1"/>
          <p:nvPr/>
        </p:nvSpPr>
        <p:spPr>
          <a:xfrm>
            <a:off x="5198077" y="5022089"/>
            <a:ext cx="2175649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b="1" spc="10" dirty="0">
                <a:solidFill>
                  <a:schemeClr val="bg1"/>
                </a:solidFill>
                <a:latin typeface="Gordita" pitchFamily="50" charset="0"/>
                <a:cs typeface="Gordita" pitchFamily="50" charset="0"/>
              </a:rPr>
              <a:t>Learners interact with Virtual Humans through interactive conversations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7F4257C-3ABE-9673-92F9-C3E19BE7109C}"/>
              </a:ext>
            </a:extLst>
          </p:cNvPr>
          <p:cNvGrpSpPr/>
          <p:nvPr/>
        </p:nvGrpSpPr>
        <p:grpSpPr>
          <a:xfrm>
            <a:off x="4940869" y="4481827"/>
            <a:ext cx="2240980" cy="1284785"/>
            <a:chOff x="4940869" y="4530139"/>
            <a:chExt cx="2240980" cy="1284785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9DA15EC-8B31-14E3-D6E3-5907DFE160DF}"/>
                </a:ext>
              </a:extLst>
            </p:cNvPr>
            <p:cNvGrpSpPr/>
            <p:nvPr/>
          </p:nvGrpSpPr>
          <p:grpSpPr>
            <a:xfrm rot="10800000" flipV="1">
              <a:off x="4978657" y="4589381"/>
              <a:ext cx="2203192" cy="1225543"/>
              <a:chOff x="4869779" y="4540940"/>
              <a:chExt cx="1965124" cy="1151209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55DDA74D-2734-651B-5E3B-EACA99578EE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6717339" y="4540940"/>
                <a:ext cx="117564" cy="1151209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F2E60017-5A97-71B5-205A-40C5D782BDEA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4869779" y="5692149"/>
                <a:ext cx="1850389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55E6C090-7166-449C-C5D6-0F940EE457B6}"/>
                </a:ext>
              </a:extLst>
            </p:cNvPr>
            <p:cNvSpPr/>
            <p:nvPr/>
          </p:nvSpPr>
          <p:spPr>
            <a:xfrm>
              <a:off x="4940869" y="4530139"/>
              <a:ext cx="63187" cy="6318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475652E-071A-25C8-CB9A-3D3532E67E69}"/>
              </a:ext>
            </a:extLst>
          </p:cNvPr>
          <p:cNvGrpSpPr/>
          <p:nvPr/>
        </p:nvGrpSpPr>
        <p:grpSpPr>
          <a:xfrm>
            <a:off x="4776754" y="6107158"/>
            <a:ext cx="2728389" cy="2039020"/>
            <a:chOff x="4931040" y="4697717"/>
            <a:chExt cx="2728389" cy="2039020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54F6F17-C07A-8D4D-0343-FBA11F06C995}"/>
                </a:ext>
              </a:extLst>
            </p:cNvPr>
            <p:cNvSpPr txBox="1"/>
            <p:nvPr/>
          </p:nvSpPr>
          <p:spPr>
            <a:xfrm>
              <a:off x="5376576" y="4697717"/>
              <a:ext cx="2282853" cy="2039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Aft>
                  <a:spcPts val="800"/>
                </a:spcAft>
              </a:pPr>
              <a:r>
                <a:rPr lang="en-US" sz="1150" b="1" spc="20" dirty="0">
                  <a:solidFill>
                    <a:schemeClr val="bg1"/>
                  </a:solidFill>
                  <a:latin typeface="Gordita" pitchFamily="50" charset="0"/>
                  <a:cs typeface="Gordita" pitchFamily="50" charset="0"/>
                </a:rPr>
                <a:t>Audience</a:t>
              </a:r>
              <a:br>
                <a:rPr lang="en-US" sz="1150" b="1" spc="20">
                  <a:solidFill>
                    <a:schemeClr val="bg1"/>
                  </a:solidFill>
                  <a:latin typeface="Gordita" pitchFamily="50" charset="0"/>
                  <a:cs typeface="Gordita" pitchFamily="50" charset="0"/>
                </a:rPr>
              </a:br>
              <a:r>
                <a:rPr lang="en-US" sz="1150" b="1" spc="20">
                  <a:solidFill>
                    <a:schemeClr val="bg1"/>
                  </a:solidFill>
                  <a:latin typeface="Gordita" pitchFamily="50" charset="0"/>
                  <a:cs typeface="Gordita" pitchFamily="50" charset="0"/>
                </a:rPr>
                <a:t>Faculty &amp; Staff</a:t>
              </a:r>
              <a:br>
                <a:rPr lang="en-US" sz="1150" spc="20" dirty="0">
                  <a:solidFill>
                    <a:schemeClr val="bg1"/>
                  </a:solidFill>
                  <a:latin typeface="Gordita" pitchFamily="50" charset="0"/>
                  <a:cs typeface="Gordita" pitchFamily="50" charset="0"/>
                </a:rPr>
              </a:br>
              <a:br>
                <a:rPr lang="en-US" sz="1150" spc="20" dirty="0">
                  <a:solidFill>
                    <a:schemeClr val="bg1"/>
                  </a:solidFill>
                  <a:latin typeface="Gordita" pitchFamily="50" charset="0"/>
                  <a:cs typeface="Gordita" pitchFamily="50" charset="0"/>
                </a:rPr>
              </a:br>
              <a:br>
                <a:rPr lang="en-US" sz="1150" spc="20" dirty="0">
                  <a:solidFill>
                    <a:schemeClr val="bg1"/>
                  </a:solidFill>
                  <a:latin typeface="Gordita" pitchFamily="50" charset="0"/>
                  <a:cs typeface="Gordita" pitchFamily="50" charset="0"/>
                </a:rPr>
              </a:br>
              <a:r>
                <a:rPr lang="en-US" sz="1150" b="1" spc="20" dirty="0">
                  <a:solidFill>
                    <a:schemeClr val="bg1"/>
                  </a:solidFill>
                  <a:latin typeface="Gordita" pitchFamily="50" charset="0"/>
                  <a:cs typeface="Gordita" pitchFamily="50" charset="0"/>
                </a:rPr>
                <a:t>Topic</a:t>
              </a:r>
              <a:br>
                <a:rPr lang="en-US" sz="1150" b="1" spc="20" dirty="0">
                  <a:solidFill>
                    <a:schemeClr val="bg1"/>
                  </a:solidFill>
                  <a:latin typeface="Gordita" pitchFamily="50" charset="0"/>
                  <a:cs typeface="Gordita" pitchFamily="50" charset="0"/>
                </a:rPr>
              </a:br>
              <a:r>
                <a:rPr lang="en-US" sz="1150" spc="20" dirty="0">
                  <a:solidFill>
                    <a:schemeClr val="bg1"/>
                  </a:solidFill>
                  <a:latin typeface="Gordita" pitchFamily="50" charset="0"/>
                  <a:cs typeface="Gordita" pitchFamily="50" charset="0"/>
                </a:rPr>
                <a:t>Mental Health &amp; Well-being and Suicide Prevention</a:t>
              </a:r>
              <a:br>
                <a:rPr lang="en-US" sz="1150" b="1" spc="20" dirty="0">
                  <a:solidFill>
                    <a:schemeClr val="bg1"/>
                  </a:solidFill>
                  <a:latin typeface="Gordita" pitchFamily="50" charset="0"/>
                  <a:cs typeface="Gordita" pitchFamily="50" charset="0"/>
                </a:rPr>
              </a:br>
              <a:br>
                <a:rPr lang="en-US" sz="1150" b="1" spc="20" dirty="0">
                  <a:solidFill>
                    <a:schemeClr val="bg1"/>
                  </a:solidFill>
                  <a:latin typeface="Gordita" pitchFamily="50" charset="0"/>
                  <a:cs typeface="Gordita" pitchFamily="50" charset="0"/>
                </a:rPr>
              </a:br>
              <a:br>
                <a:rPr lang="en-US" sz="1150" b="1" spc="20" dirty="0">
                  <a:solidFill>
                    <a:schemeClr val="bg1"/>
                  </a:solidFill>
                  <a:latin typeface="Gordita" pitchFamily="50" charset="0"/>
                  <a:cs typeface="Gordita" pitchFamily="50" charset="0"/>
                </a:rPr>
              </a:br>
              <a:r>
                <a:rPr lang="en-US" sz="1150" b="1" spc="20" dirty="0">
                  <a:solidFill>
                    <a:schemeClr val="bg1"/>
                  </a:solidFill>
                  <a:latin typeface="Gordita" pitchFamily="50" charset="0"/>
                  <a:cs typeface="Gordita" pitchFamily="50" charset="0"/>
                </a:rPr>
                <a:t>Duration </a:t>
              </a:r>
              <a:br>
                <a:rPr lang="en-US" sz="1150" b="1" spc="20">
                  <a:solidFill>
                    <a:schemeClr val="bg1"/>
                  </a:solidFill>
                  <a:latin typeface="Gordita" pitchFamily="50" charset="0"/>
                  <a:cs typeface="Gordita" pitchFamily="50" charset="0"/>
                </a:rPr>
              </a:br>
              <a:r>
                <a:rPr lang="en-US" sz="1150" b="1" spc="20">
                  <a:solidFill>
                    <a:schemeClr val="bg1"/>
                  </a:solidFill>
                  <a:latin typeface="Gordita" pitchFamily="50" charset="0"/>
                  <a:cs typeface="Gordita" pitchFamily="50" charset="0"/>
                </a:rPr>
                <a:t>2</a:t>
              </a:r>
              <a:r>
                <a:rPr lang="en-US" sz="1150" spc="20">
                  <a:solidFill>
                    <a:schemeClr val="bg1"/>
                  </a:solidFill>
                  <a:latin typeface="Gordita" pitchFamily="50" charset="0"/>
                  <a:cs typeface="Gordita" pitchFamily="50" charset="0"/>
                </a:rPr>
                <a:t>0 </a:t>
              </a:r>
              <a:r>
                <a:rPr lang="en-US" sz="1150" spc="20" dirty="0">
                  <a:solidFill>
                    <a:schemeClr val="bg1"/>
                  </a:solidFill>
                  <a:latin typeface="Gordita" pitchFamily="50" charset="0"/>
                  <a:cs typeface="Gordita" pitchFamily="50" charset="0"/>
                </a:rPr>
                <a:t>Minutes</a:t>
              </a:r>
            </a:p>
          </p:txBody>
        </p:sp>
        <p:pic>
          <p:nvPicPr>
            <p:cNvPr id="69" name="Graphic 68">
              <a:extLst>
                <a:ext uri="{FF2B5EF4-FFF2-40B4-BE49-F238E27FC236}">
                  <a16:creationId xmlns:a16="http://schemas.microsoft.com/office/drawing/2014/main" id="{080BAA28-D8E3-72DB-32B5-FF0A77042B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4931040" y="4716539"/>
              <a:ext cx="348287" cy="348287"/>
            </a:xfrm>
            <a:prstGeom prst="rect">
              <a:avLst/>
            </a:prstGeom>
          </p:spPr>
        </p:pic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7FF5644D-7C97-4079-5C4B-1DEB07F07028}"/>
              </a:ext>
            </a:extLst>
          </p:cNvPr>
          <p:cNvSpPr txBox="1"/>
          <p:nvPr/>
        </p:nvSpPr>
        <p:spPr>
          <a:xfrm>
            <a:off x="523452" y="2707879"/>
            <a:ext cx="3120722" cy="2736647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fontAlgn="base">
              <a:spcAft>
                <a:spcPts val="500"/>
              </a:spcAft>
            </a:pPr>
            <a:r>
              <a:rPr lang="en-US" sz="1300" b="1" dirty="0">
                <a:solidFill>
                  <a:srgbClr val="43A1C2"/>
                </a:solidFill>
                <a:latin typeface="Gordita" pitchFamily="50" charset="0"/>
                <a:cs typeface="Gordita" pitchFamily="50" charset="0"/>
              </a:rPr>
              <a:t>Learning Objectives</a:t>
            </a:r>
            <a:endParaRPr lang="en-US" sz="1300" dirty="0">
              <a:solidFill>
                <a:srgbClr val="43A1C2"/>
              </a:solidFill>
              <a:latin typeface="Gordita" pitchFamily="50" charset="0"/>
              <a:cs typeface="Gordita" pitchFamily="50" charset="0"/>
            </a:endParaRPr>
          </a:p>
          <a:p>
            <a:pPr marL="194310" indent="-194310" fontAlgn="base">
              <a:spcAft>
                <a:spcPts val="500"/>
              </a:spcAft>
              <a:buClr>
                <a:srgbClr val="43A1C2"/>
              </a:buClr>
              <a:buSzPct val="120000"/>
              <a:buFont typeface="Wingdings" pitchFamily="2" charset="2"/>
              <a:buChar char="ü"/>
            </a:pPr>
            <a:r>
              <a:rPr lang="en-US" sz="1200" dirty="0">
                <a:solidFill>
                  <a:srgbClr val="666666"/>
                </a:solidFill>
                <a:latin typeface="Gordita" pitchFamily="50" charset="0"/>
                <a:cs typeface="Gordita" pitchFamily="50" charset="0"/>
              </a:rPr>
              <a:t>Increase the knowledge and awareness</a:t>
            </a:r>
          </a:p>
          <a:p>
            <a:pPr marL="194310" indent="-194310" fontAlgn="base">
              <a:spcAft>
                <a:spcPts val="500"/>
              </a:spcAft>
              <a:buClr>
                <a:srgbClr val="43A1C2"/>
              </a:buClr>
              <a:buSzPct val="120000"/>
              <a:buFont typeface="Wingdings" pitchFamily="2" charset="2"/>
              <a:buChar char="ü"/>
            </a:pPr>
            <a:r>
              <a:rPr lang="en-US" sz="1200" dirty="0">
                <a:solidFill>
                  <a:srgbClr val="666666"/>
                </a:solidFill>
                <a:latin typeface="Gordita" pitchFamily="50" charset="0"/>
                <a:cs typeface="Gordita" pitchFamily="50" charset="0"/>
              </a:rPr>
              <a:t>Identify warning signs of psychological distress, including verbal, behavioral, and situational clues</a:t>
            </a:r>
          </a:p>
          <a:p>
            <a:pPr marL="194310" indent="-194310" fontAlgn="base">
              <a:spcAft>
                <a:spcPts val="500"/>
              </a:spcAft>
              <a:buClr>
                <a:srgbClr val="43A1C2"/>
              </a:buClr>
              <a:buSzPct val="120000"/>
              <a:buFont typeface="Wingdings" pitchFamily="2" charset="2"/>
              <a:buChar char="ü"/>
            </a:pPr>
            <a:r>
              <a:rPr lang="en-US" sz="1200" dirty="0">
                <a:solidFill>
                  <a:srgbClr val="666666"/>
                </a:solidFill>
                <a:latin typeface="Gordita" pitchFamily="50" charset="0"/>
                <a:cs typeface="Gordita" pitchFamily="50" charset="0"/>
              </a:rPr>
              <a:t>Lead conversations with students to discuss concerns, build resilience, and increase connectedness</a:t>
            </a:r>
          </a:p>
          <a:p>
            <a:pPr marL="194310" indent="-194310" fontAlgn="base">
              <a:spcAft>
                <a:spcPts val="500"/>
              </a:spcAft>
              <a:buClr>
                <a:srgbClr val="43A1C2"/>
              </a:buClr>
              <a:buSzPct val="120000"/>
              <a:buFont typeface="Wingdings" pitchFamily="2" charset="2"/>
              <a:buChar char="ü"/>
            </a:pPr>
            <a:r>
              <a:rPr lang="en-US" sz="1200" dirty="0">
                <a:solidFill>
                  <a:srgbClr val="666666"/>
                </a:solidFill>
                <a:latin typeface="Gordita" pitchFamily="50" charset="0"/>
                <a:cs typeface="Gordita" pitchFamily="50" charset="0"/>
              </a:rPr>
              <a:t>Assess the need for referral, motivate the student to seek help, and make a warm hand-off to support</a:t>
            </a:r>
          </a:p>
          <a:p>
            <a:pPr marL="194310" indent="-194310" fontAlgn="base">
              <a:spcAft>
                <a:spcPts val="500"/>
              </a:spcAft>
              <a:buClr>
                <a:srgbClr val="43A1C2"/>
              </a:buClr>
              <a:buSzPct val="120000"/>
              <a:buFont typeface="Wingdings" pitchFamily="2" charset="2"/>
              <a:buChar char="ü"/>
            </a:pPr>
            <a:r>
              <a:rPr lang="en-US" sz="1200" dirty="0">
                <a:solidFill>
                  <a:srgbClr val="666666"/>
                </a:solidFill>
                <a:latin typeface="Gordita" pitchFamily="50" charset="0"/>
                <a:cs typeface="Gordita" pitchFamily="50" charset="0"/>
              </a:rPr>
              <a:t>Understand the school's specific process for student referral and counseling services</a:t>
            </a: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334A8DFC-02D6-8223-3294-BAB9795892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0383" y="302349"/>
            <a:ext cx="1993322" cy="429184"/>
          </a:xfrm>
          <a:prstGeom prst="rect">
            <a:avLst/>
          </a:prstGeom>
        </p:spPr>
      </p:pic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A196E7B6-3D76-5619-4B32-FF5306D5A7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7250" y="6893296"/>
            <a:ext cx="365730" cy="353539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EA5526D9-620D-89A8-7BC0-A1A8805716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39515" y="7669797"/>
            <a:ext cx="457162" cy="45716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53A1945-5C36-CA09-DCB2-1489D9296BAB}"/>
              </a:ext>
            </a:extLst>
          </p:cNvPr>
          <p:cNvSpPr txBox="1"/>
          <p:nvPr/>
        </p:nvSpPr>
        <p:spPr>
          <a:xfrm>
            <a:off x="521896" y="5546899"/>
            <a:ext cx="3425964" cy="1195199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fontAlgn="base">
              <a:spcAft>
                <a:spcPts val="500"/>
              </a:spcAft>
            </a:pPr>
            <a:r>
              <a:rPr lang="en-US" sz="1300" b="1" dirty="0">
                <a:solidFill>
                  <a:srgbClr val="43A1C2"/>
                </a:solidFill>
                <a:latin typeface="Gordita" pitchFamily="50" charset="0"/>
                <a:cs typeface="Gordita" pitchFamily="50" charset="0"/>
              </a:rPr>
              <a:t>Access Instructions</a:t>
            </a:r>
          </a:p>
          <a:p>
            <a:pPr marL="228600" indent="-228600" fontAlgn="base">
              <a:spcAft>
                <a:spcPts val="500"/>
              </a:spcAft>
              <a:buClr>
                <a:srgbClr val="43A1C2"/>
              </a:buClr>
              <a:buSzPct val="120000"/>
              <a:buFont typeface="+mj-lt"/>
              <a:buAutoNum type="arabicPeriod"/>
            </a:pPr>
            <a:r>
              <a:rPr lang="en-US" sz="1200" dirty="0">
                <a:solidFill>
                  <a:srgbClr val="666666"/>
                </a:solidFill>
                <a:latin typeface="Gordita" pitchFamily="50" charset="0"/>
                <a:cs typeface="Gordita" pitchFamily="50" charset="0"/>
              </a:rPr>
              <a:t>Visit ______________</a:t>
            </a:r>
          </a:p>
          <a:p>
            <a:pPr marL="228600" indent="-228600" fontAlgn="base">
              <a:spcAft>
                <a:spcPts val="500"/>
              </a:spcAft>
              <a:buClr>
                <a:srgbClr val="43A1C2"/>
              </a:buClr>
              <a:buSzPct val="120000"/>
              <a:buFont typeface="+mj-lt"/>
              <a:buAutoNum type="arabicPeriod"/>
            </a:pPr>
            <a:r>
              <a:rPr lang="en-US" sz="1200" dirty="0">
                <a:solidFill>
                  <a:srgbClr val="666666"/>
                </a:solidFill>
                <a:latin typeface="Gordita" pitchFamily="50" charset="0"/>
                <a:cs typeface="Gordita" pitchFamily="50" charset="0"/>
              </a:rPr>
              <a:t>Create a new account</a:t>
            </a:r>
          </a:p>
          <a:p>
            <a:pPr marL="228600" indent="-228600" fontAlgn="base">
              <a:spcAft>
                <a:spcPts val="500"/>
              </a:spcAft>
              <a:buClr>
                <a:srgbClr val="43A1C2"/>
              </a:buClr>
              <a:buSzPct val="120000"/>
              <a:buFont typeface="+mj-lt"/>
              <a:buAutoNum type="arabicPeriod"/>
            </a:pPr>
            <a:r>
              <a:rPr lang="en-US" sz="1200" dirty="0">
                <a:solidFill>
                  <a:srgbClr val="666666"/>
                </a:solidFill>
                <a:latin typeface="Gordita" pitchFamily="50" charset="0"/>
                <a:cs typeface="Gordita" pitchFamily="50" charset="0"/>
              </a:rPr>
              <a:t>Select ‘Employee’</a:t>
            </a:r>
          </a:p>
          <a:p>
            <a:pPr marL="228600" indent="-228600" fontAlgn="base">
              <a:spcAft>
                <a:spcPts val="500"/>
              </a:spcAft>
              <a:buClr>
                <a:srgbClr val="43A1C2"/>
              </a:buClr>
              <a:buSzPct val="120000"/>
              <a:buFont typeface="+mj-lt"/>
              <a:buAutoNum type="arabicPeriod"/>
            </a:pPr>
            <a:r>
              <a:rPr lang="en-US" sz="1200" dirty="0">
                <a:solidFill>
                  <a:srgbClr val="666666"/>
                </a:solidFill>
                <a:latin typeface="Gordita" pitchFamily="50" charset="0"/>
                <a:cs typeface="Gordita" pitchFamily="50" charset="0"/>
              </a:rPr>
              <a:t>Launch </a:t>
            </a:r>
            <a:r>
              <a:rPr lang="en-US" sz="1200" b="1" i="1" dirty="0">
                <a:solidFill>
                  <a:srgbClr val="666666"/>
                </a:solidFill>
                <a:latin typeface="Gordita" pitchFamily="50" charset="0"/>
                <a:cs typeface="Gordita" pitchFamily="50" charset="0"/>
              </a:rPr>
              <a:t>At-Risk Mental Health for Faculty &amp; Staff</a:t>
            </a:r>
            <a:endParaRPr lang="en-US" sz="1200" b="1" dirty="0">
              <a:solidFill>
                <a:srgbClr val="666666"/>
              </a:solidFill>
              <a:latin typeface="Gordita" pitchFamily="50" charset="0"/>
              <a:cs typeface="Gordita" pitchFamily="50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D0F016A-DD5A-6281-8584-A95E9DD6095E}"/>
              </a:ext>
            </a:extLst>
          </p:cNvPr>
          <p:cNvSpPr/>
          <p:nvPr/>
        </p:nvSpPr>
        <p:spPr>
          <a:xfrm>
            <a:off x="933738" y="6966983"/>
            <a:ext cx="1933575" cy="19335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3095EC-6673-178F-B3ED-7CD8F8E0A1C2}"/>
              </a:ext>
            </a:extLst>
          </p:cNvPr>
          <p:cNvSpPr txBox="1"/>
          <p:nvPr/>
        </p:nvSpPr>
        <p:spPr>
          <a:xfrm>
            <a:off x="614030" y="9409130"/>
            <a:ext cx="64869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10" dirty="0">
                <a:solidFill>
                  <a:srgbClr val="666666"/>
                </a:solidFill>
                <a:latin typeface="Gordita" pitchFamily="50" charset="0"/>
                <a:cs typeface="Gordita" pitchFamily="50" charset="0"/>
              </a:rPr>
              <a:t>Need help? C</a:t>
            </a:r>
            <a:r>
              <a:rPr lang="en-US" sz="1100" spc="10">
                <a:solidFill>
                  <a:srgbClr val="666666"/>
                </a:solidFill>
                <a:latin typeface="Gordita" pitchFamily="50" charset="0"/>
                <a:cs typeface="Gordita" pitchFamily="50" charset="0"/>
              </a:rPr>
              <a:t>ontact </a:t>
            </a:r>
            <a:r>
              <a:rPr lang="en-US" sz="1100" spc="10" dirty="0">
                <a:solidFill>
                  <a:srgbClr val="666666"/>
                </a:solidFill>
                <a:latin typeface="Gordita" pitchFamily="50" charset="0"/>
                <a:cs typeface="Gordita" pitchFamily="50" charset="0"/>
                <a:hlinkClick r:id="rId8"/>
              </a:rPr>
              <a:t>support@kognito.com</a:t>
            </a:r>
            <a:endParaRPr lang="en-US" sz="1100" spc="10" dirty="0">
              <a:solidFill>
                <a:srgbClr val="666666"/>
              </a:solidFill>
              <a:latin typeface="Gordita" pitchFamily="50" charset="0"/>
              <a:cs typeface="Gordita" pitchFamily="50" charset="0"/>
            </a:endParaRPr>
          </a:p>
          <a:p>
            <a:pPr algn="ctr"/>
            <a:r>
              <a:rPr lang="en-US" sz="1100" spc="10" dirty="0">
                <a:solidFill>
                  <a:srgbClr val="666666"/>
                </a:solidFill>
                <a:latin typeface="Gordita" pitchFamily="50" charset="0"/>
                <a:cs typeface="Gordita" pitchFamily="50" charset="0"/>
              </a:rPr>
              <a:t>Available on weekdays 8am-5pm CST</a:t>
            </a:r>
            <a:endParaRPr lang="en-US" sz="11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49FB13-CF77-9EA9-D6A7-C1085FA86006}"/>
              </a:ext>
            </a:extLst>
          </p:cNvPr>
          <p:cNvSpPr txBox="1"/>
          <p:nvPr/>
        </p:nvSpPr>
        <p:spPr>
          <a:xfrm>
            <a:off x="1457612" y="7610604"/>
            <a:ext cx="88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666666"/>
                </a:solidFill>
                <a:latin typeface="Gordita" pitchFamily="50" charset="0"/>
                <a:cs typeface="Gordita" pitchFamily="50" charset="0"/>
              </a:rPr>
              <a:t>QR Code</a:t>
            </a:r>
          </a:p>
        </p:txBody>
      </p:sp>
      <p:grpSp>
        <p:nvGrpSpPr>
          <p:cNvPr id="8" name="object 19">
            <a:extLst>
              <a:ext uri="{FF2B5EF4-FFF2-40B4-BE49-F238E27FC236}">
                <a16:creationId xmlns:a16="http://schemas.microsoft.com/office/drawing/2014/main" id="{24BD4F5A-F464-4023-60ED-FC250511EC2E}"/>
              </a:ext>
            </a:extLst>
          </p:cNvPr>
          <p:cNvGrpSpPr/>
          <p:nvPr/>
        </p:nvGrpSpPr>
        <p:grpSpPr>
          <a:xfrm>
            <a:off x="4679226" y="3092852"/>
            <a:ext cx="2442845" cy="5034280"/>
            <a:chOff x="4679226" y="3092852"/>
            <a:chExt cx="2442845" cy="5034280"/>
          </a:xfrm>
        </p:grpSpPr>
        <p:pic>
          <p:nvPicPr>
            <p:cNvPr id="9" name="object 20">
              <a:extLst>
                <a:ext uri="{FF2B5EF4-FFF2-40B4-BE49-F238E27FC236}">
                  <a16:creationId xmlns:a16="http://schemas.microsoft.com/office/drawing/2014/main" id="{8B3BC2FD-5DE2-4046-8C7A-50DD50C869FB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786884" y="6893052"/>
              <a:ext cx="365759" cy="353567"/>
            </a:xfrm>
            <a:prstGeom prst="rect">
              <a:avLst/>
            </a:prstGeom>
          </p:spPr>
        </p:pic>
        <p:pic>
          <p:nvPicPr>
            <p:cNvPr id="10" name="object 21">
              <a:extLst>
                <a:ext uri="{FF2B5EF4-FFF2-40B4-BE49-F238E27FC236}">
                  <a16:creationId xmlns:a16="http://schemas.microsoft.com/office/drawing/2014/main" id="{935803E4-D545-C081-7441-B2506E65F4B9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739640" y="7669529"/>
              <a:ext cx="457199" cy="457199"/>
            </a:xfrm>
            <a:prstGeom prst="rect">
              <a:avLst/>
            </a:prstGeom>
          </p:spPr>
        </p:pic>
        <p:pic>
          <p:nvPicPr>
            <p:cNvPr id="11" name="object 22">
              <a:extLst>
                <a:ext uri="{FF2B5EF4-FFF2-40B4-BE49-F238E27FC236}">
                  <a16:creationId xmlns:a16="http://schemas.microsoft.com/office/drawing/2014/main" id="{5EBA3A7D-9C47-6F7E-DDCE-74DE386282A1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679226" y="3092852"/>
              <a:ext cx="2442235" cy="15903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26942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96E83F8F90B1499D7B341A823B26E6" ma:contentTypeVersion="17" ma:contentTypeDescription="Create a new document." ma:contentTypeScope="" ma:versionID="2c93d99639c8d8c681331c203e864c20">
  <xsd:schema xmlns:xsd="http://www.w3.org/2001/XMLSchema" xmlns:xs="http://www.w3.org/2001/XMLSchema" xmlns:p="http://schemas.microsoft.com/office/2006/metadata/properties" xmlns:ns2="7f9d22db-6c92-4f9a-bbf1-679da3c313bc" xmlns:ns3="d022a453-ed52-4e36-911a-b6dcc46e6bf6" targetNamespace="http://schemas.microsoft.com/office/2006/metadata/properties" ma:root="true" ma:fieldsID="bc60a1486e09842cd0144940b9350415" ns2:_="" ns3:_="">
    <xsd:import namespace="7f9d22db-6c92-4f9a-bbf1-679da3c313bc"/>
    <xsd:import namespace="d022a453-ed52-4e36-911a-b6dcc46e6b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Comme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9d22db-6c92-4f9a-bbf1-679da3c313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8afafd8-9f7e-41ef-9757-3264a724b32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mments" ma:index="24" nillable="true" ma:displayName="Comments" ma:format="Dropdown" ma:internalName="Comment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22a453-ed52-4e36-911a-b6dcc46e6bf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a6951ec-1245-4765-895c-7076cdba4048}" ma:internalName="TaxCatchAll" ma:showField="CatchAllData" ma:web="d022a453-ed52-4e36-911a-b6dcc46e6b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f9d22db-6c92-4f9a-bbf1-679da3c313bc">
      <Terms xmlns="http://schemas.microsoft.com/office/infopath/2007/PartnerControls"/>
    </lcf76f155ced4ddcb4097134ff3c332f>
    <TaxCatchAll xmlns="d022a453-ed52-4e36-911a-b6dcc46e6bf6" xsi:nil="true"/>
    <Comments xmlns="7f9d22db-6c92-4f9a-bbf1-679da3c313bc" xsi:nil="true"/>
  </documentManagement>
</p:properties>
</file>

<file path=customXml/itemProps1.xml><?xml version="1.0" encoding="utf-8"?>
<ds:datastoreItem xmlns:ds="http://schemas.openxmlformats.org/officeDocument/2006/customXml" ds:itemID="{8552E485-8F60-41FB-8216-36BC7D92B73A}"/>
</file>

<file path=customXml/itemProps2.xml><?xml version="1.0" encoding="utf-8"?>
<ds:datastoreItem xmlns:ds="http://schemas.openxmlformats.org/officeDocument/2006/customXml" ds:itemID="{25B52F4C-288D-4198-9DA0-998B5511A1B9}"/>
</file>

<file path=customXml/itemProps3.xml><?xml version="1.0" encoding="utf-8"?>
<ds:datastoreItem xmlns:ds="http://schemas.openxmlformats.org/officeDocument/2006/customXml" ds:itemID="{648D2036-FC23-42D4-9F38-CDD427E8E3F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1187</TotalTime>
  <Words>190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FreightText Pro Bold</vt:lpstr>
      <vt:lpstr>Gordita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Aiden Jung</cp:lastModifiedBy>
  <cp:revision>716</cp:revision>
  <dcterms:created xsi:type="dcterms:W3CDTF">2022-05-11T14:39:36Z</dcterms:created>
  <dcterms:modified xsi:type="dcterms:W3CDTF">2022-11-03T18:36:07Z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0x010100FF96E83F8F90B1499D7B341A823B26E6</vt:lpwstr>
  </property>
</Properties>
</file>