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diagrams/data1.xml" ContentType="application/vnd.openxmlformats-officedocument.drawingml.diagramData+xml"/>
  <Override PartName="/ppt/diagrams/data2.xml" ContentType="application/vnd.openxmlformats-officedocument.drawingml.diagramData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18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quickStyle2.xml" ContentType="application/vnd.openxmlformats-officedocument.drawingml.diagramStyle+xml"/>
  <Override PartName="/ppt/diagrams/drawing2.xml" ContentType="application/vnd.ms-office.drawingml.diagramDrawing+xml"/>
  <Override PartName="/ppt/diagrams/colors2.xml" ContentType="application/vnd.openxmlformats-officedocument.drawingml.diagramColors+xml"/>
  <Override PartName="/ppt/diagrams/layout2.xml" ContentType="application/vnd.openxmlformats-officedocument.drawingml.diagramLayout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311" r:id="rId3"/>
    <p:sldId id="326" r:id="rId4"/>
    <p:sldId id="288" r:id="rId5"/>
    <p:sldId id="327" r:id="rId6"/>
    <p:sldId id="328" r:id="rId7"/>
    <p:sldId id="316" r:id="rId8"/>
    <p:sldId id="315" r:id="rId9"/>
    <p:sldId id="318" r:id="rId10"/>
    <p:sldId id="293" r:id="rId11"/>
    <p:sldId id="320" r:id="rId12"/>
    <p:sldId id="321" r:id="rId13"/>
    <p:sldId id="322" r:id="rId14"/>
    <p:sldId id="323" r:id="rId15"/>
    <p:sldId id="325" r:id="rId16"/>
    <p:sldId id="329" r:id="rId17"/>
    <p:sldId id="330" r:id="rId18"/>
    <p:sldId id="333" r:id="rId19"/>
    <p:sldId id="334" r:id="rId20"/>
    <p:sldId id="335" r:id="rId21"/>
    <p:sldId id="310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6CA2918-5C8D-4AE3-8AAA-B601B2EC5C78}" v="2" dt="2022-03-23T14:59:11.54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25" autoAdjust="0"/>
    <p:restoredTop sz="92934" autoAdjust="0"/>
  </p:normalViewPr>
  <p:slideViewPr>
    <p:cSldViewPr snapToGrid="0">
      <p:cViewPr varScale="1">
        <p:scale>
          <a:sx n="60" d="100"/>
          <a:sy n="60" d="100"/>
        </p:scale>
        <p:origin x="796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ustomXml" Target="../customXml/item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Relationship Id="rId30" Type="http://schemas.openxmlformats.org/officeDocument/2006/relationships/customXml" Target="../customXml/item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6B51E4F-EFA6-4F6B-9299-5B1C2DCCBC03}" type="doc">
      <dgm:prSet loTypeId="urn:microsoft.com/office/officeart/2005/8/layout/vList2" loCatId="list" qsTypeId="urn:microsoft.com/office/officeart/2005/8/quickstyle/simple1" qsCatId="simple" csTypeId="urn:microsoft.com/office/officeart/2005/8/colors/accent1_5" csCatId="accent1" phldr="1"/>
      <dgm:spPr/>
      <dgm:t>
        <a:bodyPr/>
        <a:lstStyle/>
        <a:p>
          <a:endParaRPr lang="en-US"/>
        </a:p>
      </dgm:t>
    </dgm:pt>
    <dgm:pt modelId="{9468BB14-A4F8-4BDE-B705-E6999965615C}">
      <dgm:prSet phldr="0"/>
      <dgm:spPr/>
      <dgm:t>
        <a:bodyPr/>
        <a:lstStyle/>
        <a:p>
          <a:pPr rtl="0"/>
          <a:r>
            <a:rPr lang="en-US" b="1" i="1" dirty="0">
              <a:latin typeface="Calibri Light" panose="020F0302020204030204"/>
            </a:rPr>
            <a:t>Don’t make assumptions</a:t>
          </a:r>
        </a:p>
        <a:p>
          <a:pPr rtl="0"/>
          <a:r>
            <a:rPr lang="en-US" b="1" i="1" dirty="0">
              <a:latin typeface="Calibri Light" panose="020F0302020204030204"/>
            </a:rPr>
            <a:t>Pay attention to body language</a:t>
          </a:r>
        </a:p>
        <a:p>
          <a:pPr rtl="0"/>
          <a:r>
            <a:rPr lang="en-US" b="1" i="1" dirty="0"/>
            <a:t>Accept their answer</a:t>
          </a:r>
        </a:p>
      </dgm:t>
    </dgm:pt>
    <dgm:pt modelId="{D8975152-393E-4370-82F3-B3EBC9F013D2}" type="parTrans" cxnId="{1AD65AB6-A825-4656-ABD8-14F1D97EB03A}">
      <dgm:prSet/>
      <dgm:spPr/>
      <dgm:t>
        <a:bodyPr/>
        <a:lstStyle/>
        <a:p>
          <a:endParaRPr lang="en-US"/>
        </a:p>
      </dgm:t>
    </dgm:pt>
    <dgm:pt modelId="{407C8D05-6348-4F98-8587-EE25FD9CBA58}" type="sibTrans" cxnId="{1AD65AB6-A825-4656-ABD8-14F1D97EB03A}">
      <dgm:prSet/>
      <dgm:spPr/>
      <dgm:t>
        <a:bodyPr/>
        <a:lstStyle/>
        <a:p>
          <a:endParaRPr lang="en-US"/>
        </a:p>
      </dgm:t>
    </dgm:pt>
    <dgm:pt modelId="{80D4BAF9-7D30-429D-8D2C-712A329606DE}">
      <dgm:prSet/>
      <dgm:spPr/>
      <dgm:t>
        <a:bodyPr/>
        <a:lstStyle/>
        <a:p>
          <a:r>
            <a:rPr lang="en-US" dirty="0"/>
            <a:t>Respect their wishes, their privacy, and/or how they identify</a:t>
          </a:r>
        </a:p>
      </dgm:t>
    </dgm:pt>
    <dgm:pt modelId="{9DD9EE2F-FBD7-4D2E-888D-3174DAA08FA7}" type="parTrans" cxnId="{EEAF5562-B85E-4FF2-B983-02404174DAD3}">
      <dgm:prSet/>
      <dgm:spPr/>
      <dgm:t>
        <a:bodyPr/>
        <a:lstStyle/>
        <a:p>
          <a:endParaRPr lang="en-US"/>
        </a:p>
      </dgm:t>
    </dgm:pt>
    <dgm:pt modelId="{20B0CA64-E668-4D8C-B0D5-01D11EC54238}" type="sibTrans" cxnId="{EEAF5562-B85E-4FF2-B983-02404174DAD3}">
      <dgm:prSet/>
      <dgm:spPr/>
      <dgm:t>
        <a:bodyPr/>
        <a:lstStyle/>
        <a:p>
          <a:endParaRPr lang="en-US"/>
        </a:p>
      </dgm:t>
    </dgm:pt>
    <dgm:pt modelId="{EFD6CF03-7777-46C9-8239-A103D773D7BE}">
      <dgm:prSet phldr="0"/>
      <dgm:spPr/>
      <dgm:t>
        <a:bodyPr/>
        <a:lstStyle/>
        <a:p>
          <a:pPr rtl="0"/>
          <a:r>
            <a:rPr lang="en-US" dirty="0"/>
            <a:t>Ask questions that show: compassion, sincerity, a genuine desire to connect, and a respect for boundaries</a:t>
          </a:r>
        </a:p>
      </dgm:t>
    </dgm:pt>
    <dgm:pt modelId="{BB57B803-07A9-4379-866E-CB2D6CA14F33}" type="parTrans" cxnId="{1C1033E5-949B-4A6F-98A7-06DBD2D5F52D}">
      <dgm:prSet/>
      <dgm:spPr/>
      <dgm:t>
        <a:bodyPr/>
        <a:lstStyle/>
        <a:p>
          <a:endParaRPr lang="en-US"/>
        </a:p>
      </dgm:t>
    </dgm:pt>
    <dgm:pt modelId="{D22461EE-0926-495B-A0D1-ED7C83B79E03}" type="sibTrans" cxnId="{1C1033E5-949B-4A6F-98A7-06DBD2D5F52D}">
      <dgm:prSet/>
      <dgm:spPr/>
      <dgm:t>
        <a:bodyPr/>
        <a:lstStyle/>
        <a:p>
          <a:endParaRPr lang="en-US"/>
        </a:p>
      </dgm:t>
    </dgm:pt>
    <dgm:pt modelId="{17D82940-F2ED-4008-A20D-B5CD1BA3DD98}" type="pres">
      <dgm:prSet presAssocID="{A6B51E4F-EFA6-4F6B-9299-5B1C2DCCBC03}" presName="linear" presStyleCnt="0">
        <dgm:presLayoutVars>
          <dgm:animLvl val="lvl"/>
          <dgm:resizeHandles val="exact"/>
        </dgm:presLayoutVars>
      </dgm:prSet>
      <dgm:spPr/>
    </dgm:pt>
    <dgm:pt modelId="{27BA0DA0-9C28-412E-8235-640E26901D2B}" type="pres">
      <dgm:prSet presAssocID="{EFD6CF03-7777-46C9-8239-A103D773D7BE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9E230FD3-4FA6-439F-B5D9-7BF5F6124B9A}" type="pres">
      <dgm:prSet presAssocID="{D22461EE-0926-495B-A0D1-ED7C83B79E03}" presName="spacer" presStyleCnt="0"/>
      <dgm:spPr/>
    </dgm:pt>
    <dgm:pt modelId="{41E029D7-6EC2-4E1A-8AFA-40249CEE8292}" type="pres">
      <dgm:prSet presAssocID="{9468BB14-A4F8-4BDE-B705-E6999965615C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D14A8035-D213-4536-A6A8-2B995579D797}" type="pres">
      <dgm:prSet presAssocID="{407C8D05-6348-4F98-8587-EE25FD9CBA58}" presName="spacer" presStyleCnt="0"/>
      <dgm:spPr/>
    </dgm:pt>
    <dgm:pt modelId="{B364E4C7-FD8C-4D9F-B58E-66E2F056AAAF}" type="pres">
      <dgm:prSet presAssocID="{80D4BAF9-7D30-429D-8D2C-712A329606DE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525EE811-3579-4648-B97E-84F5A63E6D98}" type="presOf" srcId="{EFD6CF03-7777-46C9-8239-A103D773D7BE}" destId="{27BA0DA0-9C28-412E-8235-640E26901D2B}" srcOrd="0" destOrd="0" presId="urn:microsoft.com/office/officeart/2005/8/layout/vList2"/>
    <dgm:cxn modelId="{1338213B-D546-465E-9AD2-0CD3568E9414}" type="presOf" srcId="{A6B51E4F-EFA6-4F6B-9299-5B1C2DCCBC03}" destId="{17D82940-F2ED-4008-A20D-B5CD1BA3DD98}" srcOrd="0" destOrd="0" presId="urn:microsoft.com/office/officeart/2005/8/layout/vList2"/>
    <dgm:cxn modelId="{EEAF5562-B85E-4FF2-B983-02404174DAD3}" srcId="{A6B51E4F-EFA6-4F6B-9299-5B1C2DCCBC03}" destId="{80D4BAF9-7D30-429D-8D2C-712A329606DE}" srcOrd="2" destOrd="0" parTransId="{9DD9EE2F-FBD7-4D2E-888D-3174DAA08FA7}" sibTransId="{20B0CA64-E668-4D8C-B0D5-01D11EC54238}"/>
    <dgm:cxn modelId="{1AD65AB6-A825-4656-ABD8-14F1D97EB03A}" srcId="{A6B51E4F-EFA6-4F6B-9299-5B1C2DCCBC03}" destId="{9468BB14-A4F8-4BDE-B705-E6999965615C}" srcOrd="1" destOrd="0" parTransId="{D8975152-393E-4370-82F3-B3EBC9F013D2}" sibTransId="{407C8D05-6348-4F98-8587-EE25FD9CBA58}"/>
    <dgm:cxn modelId="{9FF1E3C9-19EE-4A9D-BF35-008B11F540E7}" type="presOf" srcId="{9468BB14-A4F8-4BDE-B705-E6999965615C}" destId="{41E029D7-6EC2-4E1A-8AFA-40249CEE8292}" srcOrd="0" destOrd="0" presId="urn:microsoft.com/office/officeart/2005/8/layout/vList2"/>
    <dgm:cxn modelId="{1C1033E5-949B-4A6F-98A7-06DBD2D5F52D}" srcId="{A6B51E4F-EFA6-4F6B-9299-5B1C2DCCBC03}" destId="{EFD6CF03-7777-46C9-8239-A103D773D7BE}" srcOrd="0" destOrd="0" parTransId="{BB57B803-07A9-4379-866E-CB2D6CA14F33}" sibTransId="{D22461EE-0926-495B-A0D1-ED7C83B79E03}"/>
    <dgm:cxn modelId="{E44F6DEE-F6D1-4573-9D8F-97C5BF01247F}" type="presOf" srcId="{80D4BAF9-7D30-429D-8D2C-712A329606DE}" destId="{B364E4C7-FD8C-4D9F-B58E-66E2F056AAAF}" srcOrd="0" destOrd="0" presId="urn:microsoft.com/office/officeart/2005/8/layout/vList2"/>
    <dgm:cxn modelId="{56DCD3A4-2412-4B4F-965B-033119A95221}" type="presParOf" srcId="{17D82940-F2ED-4008-A20D-B5CD1BA3DD98}" destId="{27BA0DA0-9C28-412E-8235-640E26901D2B}" srcOrd="0" destOrd="0" presId="urn:microsoft.com/office/officeart/2005/8/layout/vList2"/>
    <dgm:cxn modelId="{16EBDDF6-BC3D-40EF-B30D-B051BD145E7F}" type="presParOf" srcId="{17D82940-F2ED-4008-A20D-B5CD1BA3DD98}" destId="{9E230FD3-4FA6-439F-B5D9-7BF5F6124B9A}" srcOrd="1" destOrd="0" presId="urn:microsoft.com/office/officeart/2005/8/layout/vList2"/>
    <dgm:cxn modelId="{8AFBE90A-071A-46C9-BA08-EBA46B2EDB17}" type="presParOf" srcId="{17D82940-F2ED-4008-A20D-B5CD1BA3DD98}" destId="{41E029D7-6EC2-4E1A-8AFA-40249CEE8292}" srcOrd="2" destOrd="0" presId="urn:microsoft.com/office/officeart/2005/8/layout/vList2"/>
    <dgm:cxn modelId="{B105EE56-94F8-40E0-BA56-62B45C881162}" type="presParOf" srcId="{17D82940-F2ED-4008-A20D-B5CD1BA3DD98}" destId="{D14A8035-D213-4536-A6A8-2B995579D797}" srcOrd="3" destOrd="0" presId="urn:microsoft.com/office/officeart/2005/8/layout/vList2"/>
    <dgm:cxn modelId="{36493ECF-6DFA-4021-BE5B-C3302905E972}" type="presParOf" srcId="{17D82940-F2ED-4008-A20D-B5CD1BA3DD98}" destId="{B364E4C7-FD8C-4D9F-B58E-66E2F056AAAF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6B51E4F-EFA6-4F6B-9299-5B1C2DCCBC03}" type="doc">
      <dgm:prSet loTypeId="urn:microsoft.com/office/officeart/2005/8/layout/vList2" loCatId="list" qsTypeId="urn:microsoft.com/office/officeart/2005/8/quickstyle/simple1" qsCatId="simple" csTypeId="urn:microsoft.com/office/officeart/2005/8/colors/accent1_5" csCatId="accent1" phldr="1"/>
      <dgm:spPr/>
      <dgm:t>
        <a:bodyPr/>
        <a:lstStyle/>
        <a:p>
          <a:endParaRPr lang="en-US"/>
        </a:p>
      </dgm:t>
    </dgm:pt>
    <dgm:pt modelId="{9468BB14-A4F8-4BDE-B705-E6999965615C}">
      <dgm:prSet phldr="0"/>
      <dgm:spPr/>
      <dgm:t>
        <a:bodyPr/>
        <a:lstStyle/>
        <a:p>
          <a:pPr rtl="0"/>
          <a:r>
            <a:rPr lang="en-US" b="1" i="0" dirty="0">
              <a:latin typeface="Calibri Light" panose="020F0302020204030204"/>
            </a:rPr>
            <a:t>Understand Impact: </a:t>
          </a:r>
        </a:p>
        <a:p>
          <a:pPr rtl="0"/>
          <a:r>
            <a:rPr lang="en-US" b="0" i="0" dirty="0">
              <a:latin typeface="Calibri Light" panose="020F0302020204030204"/>
            </a:rPr>
            <a:t>Explore the impact of their actions and better understand others’ perspectives. </a:t>
          </a:r>
          <a:endParaRPr lang="en-US" b="0" i="0" dirty="0"/>
        </a:p>
      </dgm:t>
    </dgm:pt>
    <dgm:pt modelId="{D8975152-393E-4370-82F3-B3EBC9F013D2}" type="parTrans" cxnId="{1AD65AB6-A825-4656-ABD8-14F1D97EB03A}">
      <dgm:prSet/>
      <dgm:spPr/>
      <dgm:t>
        <a:bodyPr/>
        <a:lstStyle/>
        <a:p>
          <a:endParaRPr lang="en-US"/>
        </a:p>
      </dgm:t>
    </dgm:pt>
    <dgm:pt modelId="{407C8D05-6348-4F98-8587-EE25FD9CBA58}" type="sibTrans" cxnId="{1AD65AB6-A825-4656-ABD8-14F1D97EB03A}">
      <dgm:prSet/>
      <dgm:spPr/>
      <dgm:t>
        <a:bodyPr/>
        <a:lstStyle/>
        <a:p>
          <a:endParaRPr lang="en-US"/>
        </a:p>
      </dgm:t>
    </dgm:pt>
    <dgm:pt modelId="{80D4BAF9-7D30-429D-8D2C-712A329606DE}">
      <dgm:prSet/>
      <dgm:spPr/>
      <dgm:t>
        <a:bodyPr/>
        <a:lstStyle/>
        <a:p>
          <a:r>
            <a:rPr lang="en-US" b="1" dirty="0"/>
            <a:t>Brainstorm Next Steps: </a:t>
          </a:r>
        </a:p>
        <a:p>
          <a:r>
            <a:rPr lang="en-US" dirty="0"/>
            <a:t>Exchange thoughts on next steps and what reconciliation might look like.</a:t>
          </a:r>
        </a:p>
      </dgm:t>
    </dgm:pt>
    <dgm:pt modelId="{9DD9EE2F-FBD7-4D2E-888D-3174DAA08FA7}" type="parTrans" cxnId="{EEAF5562-B85E-4FF2-B983-02404174DAD3}">
      <dgm:prSet/>
      <dgm:spPr/>
      <dgm:t>
        <a:bodyPr/>
        <a:lstStyle/>
        <a:p>
          <a:endParaRPr lang="en-US"/>
        </a:p>
      </dgm:t>
    </dgm:pt>
    <dgm:pt modelId="{20B0CA64-E668-4D8C-B0D5-01D11EC54238}" type="sibTrans" cxnId="{EEAF5562-B85E-4FF2-B983-02404174DAD3}">
      <dgm:prSet/>
      <dgm:spPr/>
      <dgm:t>
        <a:bodyPr/>
        <a:lstStyle/>
        <a:p>
          <a:endParaRPr lang="en-US"/>
        </a:p>
      </dgm:t>
    </dgm:pt>
    <dgm:pt modelId="{EFD6CF03-7777-46C9-8239-A103D773D7BE}">
      <dgm:prSet phldr="0"/>
      <dgm:spPr/>
      <dgm:t>
        <a:bodyPr/>
        <a:lstStyle/>
        <a:p>
          <a:pPr rtl="0"/>
          <a:r>
            <a:rPr lang="en-US" b="1" dirty="0"/>
            <a:t>Create Space to Talk: </a:t>
          </a:r>
        </a:p>
        <a:p>
          <a:pPr rtl="0"/>
          <a:r>
            <a:rPr lang="en-US" dirty="0"/>
            <a:t>Help them feel like they have a place in the discussion. </a:t>
          </a:r>
        </a:p>
      </dgm:t>
    </dgm:pt>
    <dgm:pt modelId="{BB57B803-07A9-4379-866E-CB2D6CA14F33}" type="parTrans" cxnId="{1C1033E5-949B-4A6F-98A7-06DBD2D5F52D}">
      <dgm:prSet/>
      <dgm:spPr/>
      <dgm:t>
        <a:bodyPr/>
        <a:lstStyle/>
        <a:p>
          <a:endParaRPr lang="en-US"/>
        </a:p>
      </dgm:t>
    </dgm:pt>
    <dgm:pt modelId="{D22461EE-0926-495B-A0D1-ED7C83B79E03}" type="sibTrans" cxnId="{1C1033E5-949B-4A6F-98A7-06DBD2D5F52D}">
      <dgm:prSet/>
      <dgm:spPr/>
      <dgm:t>
        <a:bodyPr/>
        <a:lstStyle/>
        <a:p>
          <a:endParaRPr lang="en-US"/>
        </a:p>
      </dgm:t>
    </dgm:pt>
    <dgm:pt modelId="{17D82940-F2ED-4008-A20D-B5CD1BA3DD98}" type="pres">
      <dgm:prSet presAssocID="{A6B51E4F-EFA6-4F6B-9299-5B1C2DCCBC03}" presName="linear" presStyleCnt="0">
        <dgm:presLayoutVars>
          <dgm:animLvl val="lvl"/>
          <dgm:resizeHandles val="exact"/>
        </dgm:presLayoutVars>
      </dgm:prSet>
      <dgm:spPr/>
    </dgm:pt>
    <dgm:pt modelId="{27BA0DA0-9C28-412E-8235-640E26901D2B}" type="pres">
      <dgm:prSet presAssocID="{EFD6CF03-7777-46C9-8239-A103D773D7BE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9E230FD3-4FA6-439F-B5D9-7BF5F6124B9A}" type="pres">
      <dgm:prSet presAssocID="{D22461EE-0926-495B-A0D1-ED7C83B79E03}" presName="spacer" presStyleCnt="0"/>
      <dgm:spPr/>
    </dgm:pt>
    <dgm:pt modelId="{41E029D7-6EC2-4E1A-8AFA-40249CEE8292}" type="pres">
      <dgm:prSet presAssocID="{9468BB14-A4F8-4BDE-B705-E6999965615C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D14A8035-D213-4536-A6A8-2B995579D797}" type="pres">
      <dgm:prSet presAssocID="{407C8D05-6348-4F98-8587-EE25FD9CBA58}" presName="spacer" presStyleCnt="0"/>
      <dgm:spPr/>
    </dgm:pt>
    <dgm:pt modelId="{B364E4C7-FD8C-4D9F-B58E-66E2F056AAAF}" type="pres">
      <dgm:prSet presAssocID="{80D4BAF9-7D30-429D-8D2C-712A329606DE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525EE811-3579-4648-B97E-84F5A63E6D98}" type="presOf" srcId="{EFD6CF03-7777-46C9-8239-A103D773D7BE}" destId="{27BA0DA0-9C28-412E-8235-640E26901D2B}" srcOrd="0" destOrd="0" presId="urn:microsoft.com/office/officeart/2005/8/layout/vList2"/>
    <dgm:cxn modelId="{1338213B-D546-465E-9AD2-0CD3568E9414}" type="presOf" srcId="{A6B51E4F-EFA6-4F6B-9299-5B1C2DCCBC03}" destId="{17D82940-F2ED-4008-A20D-B5CD1BA3DD98}" srcOrd="0" destOrd="0" presId="urn:microsoft.com/office/officeart/2005/8/layout/vList2"/>
    <dgm:cxn modelId="{EEAF5562-B85E-4FF2-B983-02404174DAD3}" srcId="{A6B51E4F-EFA6-4F6B-9299-5B1C2DCCBC03}" destId="{80D4BAF9-7D30-429D-8D2C-712A329606DE}" srcOrd="2" destOrd="0" parTransId="{9DD9EE2F-FBD7-4D2E-888D-3174DAA08FA7}" sibTransId="{20B0CA64-E668-4D8C-B0D5-01D11EC54238}"/>
    <dgm:cxn modelId="{1AD65AB6-A825-4656-ABD8-14F1D97EB03A}" srcId="{A6B51E4F-EFA6-4F6B-9299-5B1C2DCCBC03}" destId="{9468BB14-A4F8-4BDE-B705-E6999965615C}" srcOrd="1" destOrd="0" parTransId="{D8975152-393E-4370-82F3-B3EBC9F013D2}" sibTransId="{407C8D05-6348-4F98-8587-EE25FD9CBA58}"/>
    <dgm:cxn modelId="{9FF1E3C9-19EE-4A9D-BF35-008B11F540E7}" type="presOf" srcId="{9468BB14-A4F8-4BDE-B705-E6999965615C}" destId="{41E029D7-6EC2-4E1A-8AFA-40249CEE8292}" srcOrd="0" destOrd="0" presId="urn:microsoft.com/office/officeart/2005/8/layout/vList2"/>
    <dgm:cxn modelId="{1C1033E5-949B-4A6F-98A7-06DBD2D5F52D}" srcId="{A6B51E4F-EFA6-4F6B-9299-5B1C2DCCBC03}" destId="{EFD6CF03-7777-46C9-8239-A103D773D7BE}" srcOrd="0" destOrd="0" parTransId="{BB57B803-07A9-4379-866E-CB2D6CA14F33}" sibTransId="{D22461EE-0926-495B-A0D1-ED7C83B79E03}"/>
    <dgm:cxn modelId="{E44F6DEE-F6D1-4573-9D8F-97C5BF01247F}" type="presOf" srcId="{80D4BAF9-7D30-429D-8D2C-712A329606DE}" destId="{B364E4C7-FD8C-4D9F-B58E-66E2F056AAAF}" srcOrd="0" destOrd="0" presId="urn:microsoft.com/office/officeart/2005/8/layout/vList2"/>
    <dgm:cxn modelId="{56DCD3A4-2412-4B4F-965B-033119A95221}" type="presParOf" srcId="{17D82940-F2ED-4008-A20D-B5CD1BA3DD98}" destId="{27BA0DA0-9C28-412E-8235-640E26901D2B}" srcOrd="0" destOrd="0" presId="urn:microsoft.com/office/officeart/2005/8/layout/vList2"/>
    <dgm:cxn modelId="{16EBDDF6-BC3D-40EF-B30D-B051BD145E7F}" type="presParOf" srcId="{17D82940-F2ED-4008-A20D-B5CD1BA3DD98}" destId="{9E230FD3-4FA6-439F-B5D9-7BF5F6124B9A}" srcOrd="1" destOrd="0" presId="urn:microsoft.com/office/officeart/2005/8/layout/vList2"/>
    <dgm:cxn modelId="{8AFBE90A-071A-46C9-BA08-EBA46B2EDB17}" type="presParOf" srcId="{17D82940-F2ED-4008-A20D-B5CD1BA3DD98}" destId="{41E029D7-6EC2-4E1A-8AFA-40249CEE8292}" srcOrd="2" destOrd="0" presId="urn:microsoft.com/office/officeart/2005/8/layout/vList2"/>
    <dgm:cxn modelId="{B105EE56-94F8-40E0-BA56-62B45C881162}" type="presParOf" srcId="{17D82940-F2ED-4008-A20D-B5CD1BA3DD98}" destId="{D14A8035-D213-4536-A6A8-2B995579D797}" srcOrd="3" destOrd="0" presId="urn:microsoft.com/office/officeart/2005/8/layout/vList2"/>
    <dgm:cxn modelId="{36493ECF-6DFA-4021-BE5B-C3302905E972}" type="presParOf" srcId="{17D82940-F2ED-4008-A20D-B5CD1BA3DD98}" destId="{B364E4C7-FD8C-4D9F-B58E-66E2F056AAAF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BA0DA0-9C28-412E-8235-640E26901D2B}">
      <dsp:nvSpPr>
        <dsp:cNvPr id="0" name=""/>
        <dsp:cNvSpPr/>
      </dsp:nvSpPr>
      <dsp:spPr>
        <a:xfrm>
          <a:off x="0" y="79447"/>
          <a:ext cx="6900512" cy="1742495"/>
        </a:xfrm>
        <a:prstGeom prst="roundRect">
          <a:avLst/>
        </a:prstGeom>
        <a:solidFill>
          <a:schemeClr val="accen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Ask questions that show: compassion, sincerity, a genuine desire to connect, and a respect for boundaries</a:t>
          </a:r>
        </a:p>
      </dsp:txBody>
      <dsp:txXfrm>
        <a:off x="85062" y="164509"/>
        <a:ext cx="6730388" cy="1572371"/>
      </dsp:txXfrm>
    </dsp:sp>
    <dsp:sp modelId="{41E029D7-6EC2-4E1A-8AFA-40249CEE8292}">
      <dsp:nvSpPr>
        <dsp:cNvPr id="0" name=""/>
        <dsp:cNvSpPr/>
      </dsp:nvSpPr>
      <dsp:spPr>
        <a:xfrm>
          <a:off x="0" y="1896822"/>
          <a:ext cx="6900512" cy="1742495"/>
        </a:xfrm>
        <a:prstGeom prst="roundRect">
          <a:avLst/>
        </a:prstGeom>
        <a:solidFill>
          <a:schemeClr val="accent1">
            <a:alpha val="90000"/>
            <a:hueOff val="0"/>
            <a:satOff val="0"/>
            <a:lumOff val="0"/>
            <a:alphaOff val="-2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i="1" kern="1200" dirty="0">
              <a:latin typeface="Calibri Light" panose="020F0302020204030204"/>
            </a:rPr>
            <a:t>Don’t make assumptions</a:t>
          </a:r>
        </a:p>
        <a:p>
          <a:pPr marL="0" lvl="0" indent="0" algn="l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i="1" kern="1200" dirty="0">
              <a:latin typeface="Calibri Light" panose="020F0302020204030204"/>
            </a:rPr>
            <a:t>Pay attention to body language</a:t>
          </a:r>
        </a:p>
        <a:p>
          <a:pPr marL="0" lvl="0" indent="0" algn="l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i="1" kern="1200" dirty="0"/>
            <a:t>Accept their answer</a:t>
          </a:r>
        </a:p>
      </dsp:txBody>
      <dsp:txXfrm>
        <a:off x="85062" y="1981884"/>
        <a:ext cx="6730388" cy="1572371"/>
      </dsp:txXfrm>
    </dsp:sp>
    <dsp:sp modelId="{B364E4C7-FD8C-4D9F-B58E-66E2F056AAAF}">
      <dsp:nvSpPr>
        <dsp:cNvPr id="0" name=""/>
        <dsp:cNvSpPr/>
      </dsp:nvSpPr>
      <dsp:spPr>
        <a:xfrm>
          <a:off x="0" y="3714198"/>
          <a:ext cx="6900512" cy="1742495"/>
        </a:xfrm>
        <a:prstGeom prst="roundRect">
          <a:avLst/>
        </a:prstGeom>
        <a:solidFill>
          <a:schemeClr val="accent1">
            <a:alpha val="90000"/>
            <a:hueOff val="0"/>
            <a:satOff val="0"/>
            <a:lumOff val="0"/>
            <a:alphaOff val="-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Respect their wishes, their privacy, and/or how they identify</a:t>
          </a:r>
        </a:p>
      </dsp:txBody>
      <dsp:txXfrm>
        <a:off x="85062" y="3799260"/>
        <a:ext cx="6730388" cy="157237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BA0DA0-9C28-412E-8235-640E26901D2B}">
      <dsp:nvSpPr>
        <dsp:cNvPr id="0" name=""/>
        <dsp:cNvSpPr/>
      </dsp:nvSpPr>
      <dsp:spPr>
        <a:xfrm>
          <a:off x="0" y="83010"/>
          <a:ext cx="6900512" cy="1736280"/>
        </a:xfrm>
        <a:prstGeom prst="roundRect">
          <a:avLst/>
        </a:prstGeom>
        <a:solidFill>
          <a:schemeClr val="accen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/>
            <a:t>Create Space to Talk: </a:t>
          </a:r>
        </a:p>
        <a:p>
          <a:pPr marL="0" lvl="0" indent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Help them feel like they have a place in the discussion. </a:t>
          </a:r>
        </a:p>
      </dsp:txBody>
      <dsp:txXfrm>
        <a:off x="84758" y="167768"/>
        <a:ext cx="6730996" cy="1566764"/>
      </dsp:txXfrm>
    </dsp:sp>
    <dsp:sp modelId="{41E029D7-6EC2-4E1A-8AFA-40249CEE8292}">
      <dsp:nvSpPr>
        <dsp:cNvPr id="0" name=""/>
        <dsp:cNvSpPr/>
      </dsp:nvSpPr>
      <dsp:spPr>
        <a:xfrm>
          <a:off x="0" y="1899930"/>
          <a:ext cx="6900512" cy="1736280"/>
        </a:xfrm>
        <a:prstGeom prst="roundRect">
          <a:avLst/>
        </a:prstGeom>
        <a:solidFill>
          <a:schemeClr val="accent1">
            <a:alpha val="90000"/>
            <a:hueOff val="0"/>
            <a:satOff val="0"/>
            <a:lumOff val="0"/>
            <a:alphaOff val="-2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i="0" kern="1200" dirty="0">
              <a:latin typeface="Calibri Light" panose="020F0302020204030204"/>
            </a:rPr>
            <a:t>Understand Impact: </a:t>
          </a:r>
        </a:p>
        <a:p>
          <a:pPr marL="0" lvl="0" indent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i="0" kern="1200" dirty="0">
              <a:latin typeface="Calibri Light" panose="020F0302020204030204"/>
            </a:rPr>
            <a:t>Explore the impact of their actions and better understand others’ perspectives. </a:t>
          </a:r>
          <a:endParaRPr lang="en-US" sz="2800" b="0" i="0" kern="1200" dirty="0"/>
        </a:p>
      </dsp:txBody>
      <dsp:txXfrm>
        <a:off x="84758" y="1984688"/>
        <a:ext cx="6730996" cy="1566764"/>
      </dsp:txXfrm>
    </dsp:sp>
    <dsp:sp modelId="{B364E4C7-FD8C-4D9F-B58E-66E2F056AAAF}">
      <dsp:nvSpPr>
        <dsp:cNvPr id="0" name=""/>
        <dsp:cNvSpPr/>
      </dsp:nvSpPr>
      <dsp:spPr>
        <a:xfrm>
          <a:off x="0" y="3716850"/>
          <a:ext cx="6900512" cy="1736280"/>
        </a:xfrm>
        <a:prstGeom prst="roundRect">
          <a:avLst/>
        </a:prstGeom>
        <a:solidFill>
          <a:schemeClr val="accent1">
            <a:alpha val="90000"/>
            <a:hueOff val="0"/>
            <a:satOff val="0"/>
            <a:lumOff val="0"/>
            <a:alphaOff val="-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/>
            <a:t>Brainstorm Next Steps: </a:t>
          </a:r>
        </a:p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Exchange thoughts on next steps and what reconciliation might look like.</a:t>
          </a:r>
        </a:p>
      </dsp:txBody>
      <dsp:txXfrm>
        <a:off x="84758" y="3801608"/>
        <a:ext cx="6730996" cy="156676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D45BB3-A33C-4A24-8499-25556E55AD0D}" type="datetimeFigureOut">
              <a:rPr lang="en-US" smtClean="0"/>
              <a:t>4/12/2022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8B19A9-E896-470F-B1EF-DA2B365521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8793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8B19A9-E896-470F-B1EF-DA2B3655215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8834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Graphic representation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8B19A9-E896-470F-B1EF-DA2B3655215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5882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Graphic representation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8B19A9-E896-470F-B1EF-DA2B3655215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439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Graphic representation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8B19A9-E896-470F-B1EF-DA2B3655215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2270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Graphic representation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8B19A9-E896-470F-B1EF-DA2B3655215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8146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Graphic representation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8B19A9-E896-470F-B1EF-DA2B3655215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0018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Graphic representation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8B19A9-E896-470F-B1EF-DA2B3655215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5513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Graphic representation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8B19A9-E896-470F-B1EF-DA2B3655215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54302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Graphic representation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8B19A9-E896-470F-B1EF-DA2B3655215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855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Graphic representation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8B19A9-E896-470F-B1EF-DA2B3655215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5206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Graphic representation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8B19A9-E896-470F-B1EF-DA2B3655215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0977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Graphic representation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8B19A9-E896-470F-B1EF-DA2B3655215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74358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Graphic representation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8B19A9-E896-470F-B1EF-DA2B3655215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64073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Graphic representation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8B19A9-E896-470F-B1EF-DA2B3655215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5059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Graphic representation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8B19A9-E896-470F-B1EF-DA2B3655215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5182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Graphic representation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8B19A9-E896-470F-B1EF-DA2B3655215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7699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Graphic representation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8B19A9-E896-470F-B1EF-DA2B3655215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205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Graphic representation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8B19A9-E896-470F-B1EF-DA2B3655215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9702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Graphic representation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8B19A9-E896-470F-B1EF-DA2B3655215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4897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Graphic representation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8B19A9-E896-470F-B1EF-DA2B3655215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8606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Graphic representation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8B19A9-E896-470F-B1EF-DA2B3655215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9890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F09D5E-C565-47E3-AF93-18ADDD1685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D9C63B7-10E5-4AC4-806E-87F851FF2D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AFF9B8-53F8-4035-992A-366C95129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40FF1-5FBA-4C6B-9FA6-2473587371C3}" type="datetimeFigureOut">
              <a:rPr lang="en-US" smtClean="0"/>
              <a:t>4/12/2022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1FC9CC-2775-434F-993D-EB620679F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F138BA-25CB-4233-BC93-9C8D1F13E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2F742-3077-4B84-8662-7559CCED43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1745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4A0608-471E-4B7A-8828-590B7740F8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5883DE-439B-4D43-8E9C-669F3E5DBA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979A38-E023-417F-AE89-4D393EAB3D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40FF1-5FBA-4C6B-9FA6-2473587371C3}" type="datetimeFigureOut">
              <a:rPr lang="en-US" smtClean="0"/>
              <a:t>4/12/2022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E564BA-9FFD-44DE-A950-F804E6AEB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3C56D0-F57B-4C2A-AC75-A7D173E251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2F742-3077-4B84-8662-7559CCED43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7325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A933D76-8559-4030-9A2E-788D12965A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35DA50-9A34-4444-96A3-91B854E62A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FA0168-983D-497E-851E-10CB07E1B2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40FF1-5FBA-4C6B-9FA6-2473587371C3}" type="datetimeFigureOut">
              <a:rPr lang="en-US" smtClean="0"/>
              <a:t>4/12/2022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16CA74-C145-4E16-9EDC-D8F0D4177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CE7374-5378-46F9-A97D-8491BAF6A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2F742-3077-4B84-8662-7559CCED43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4574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7E0290-F8EC-4858-8D40-A1C9FA947E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9628AE-6E39-4005-9378-913C74B3DC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07DFEB-CF3A-49D0-9C7F-D42C35F072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40FF1-5FBA-4C6B-9FA6-2473587371C3}" type="datetimeFigureOut">
              <a:rPr lang="en-US" smtClean="0"/>
              <a:t>4/12/2022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F1DBEC-BCAA-4A59-A259-D4883CA388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F9FCB4-5894-4381-AEA0-D0D1AF6CA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2F742-3077-4B84-8662-7559CCED43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7134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16C7D8-0B15-4855-98D7-EB1B8F9960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FD0E8F-4113-434D-ADF4-4C2F596264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E0361A-98CD-49FC-AEDC-061931FAFC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40FF1-5FBA-4C6B-9FA6-2473587371C3}" type="datetimeFigureOut">
              <a:rPr lang="en-US" smtClean="0"/>
              <a:t>4/12/2022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0EE229-5363-41ED-AF46-10876C8FB4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4AB7E2-A67D-491B-9AD9-527855F64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2F742-3077-4B84-8662-7559CCED43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1089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72682-1768-47DF-ADE0-A3AC6E2D1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076096-42C6-4346-A6E4-85FF886BA2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562A33-4F84-4C6C-89CC-A30B710888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86D0F6-FECB-4001-9747-CEEB7B74A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40FF1-5FBA-4C6B-9FA6-2473587371C3}" type="datetimeFigureOut">
              <a:rPr lang="en-US" smtClean="0"/>
              <a:t>4/12/2022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5644CF-6AC9-40EE-9062-4F931EB0A3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4A155C-9AF9-4215-971B-A21EDCA75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2F742-3077-4B84-8662-7559CCED43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5407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0E5B4D-917F-4A5A-8B3E-AE95241729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DAEE4A-9D34-4825-A8A9-A5D029581D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EFFBF4-E15D-4E43-B392-31B5930CC0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29C0293-AF65-45A2-8017-7FF95580D7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FA9DC71-E801-441F-A535-8B85F4EA734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D0E6F2A-E9DE-4CFD-85DB-7809F9157B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40FF1-5FBA-4C6B-9FA6-2473587371C3}" type="datetimeFigureOut">
              <a:rPr lang="en-US" smtClean="0"/>
              <a:t>4/12/2022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672A0AB-5918-4086-9555-295E9B7BC7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C580E78-1CF7-4717-A451-B13A32CC01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2F742-3077-4B84-8662-7559CCED43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9060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024537-653C-48DC-A840-86B0031563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B482C13-FB59-45D3-9BCC-FAAAF79E7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40FF1-5FBA-4C6B-9FA6-2473587371C3}" type="datetimeFigureOut">
              <a:rPr lang="en-US" smtClean="0"/>
              <a:t>4/12/2022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378C0EC-02CF-436F-B4A0-43E1E62C6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83DFDD-BF78-468D-8138-B0E855FEF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2F742-3077-4B84-8662-7559CCED43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0571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FB75263-6A99-41DE-ADA5-5DDF8C677E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40FF1-5FBA-4C6B-9FA6-2473587371C3}" type="datetimeFigureOut">
              <a:rPr lang="en-US" smtClean="0"/>
              <a:t>4/12/2022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D67353C-E507-40F5-8028-5F5110B1D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DAE292-55D5-466E-8EA4-1AAA2F4E4F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2F742-3077-4B84-8662-7559CCED43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203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48C4EC-66C5-49AA-97D7-A2E11E9100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13DE46-3EA6-4B5D-BAE4-92A1E39402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DAB24C-EC5B-476E-8C90-ED080E78CA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59F3E8-C04E-4749-B615-E48DC34870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40FF1-5FBA-4C6B-9FA6-2473587371C3}" type="datetimeFigureOut">
              <a:rPr lang="en-US" smtClean="0"/>
              <a:t>4/12/2022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6CDDBF-DD1A-4A46-91E8-2058F1D632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6595A7-B1CF-40BD-8EB6-BAA665159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2F742-3077-4B84-8662-7559CCED43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8588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EA306C-C2A5-4ECC-AD62-3D10263670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B8580F9-15FF-4D2D-986D-979C11E2FE6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7FE782-31C0-4589-B8CA-AFC30E4223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FA6667-0D05-445F-AAD6-A4BE5CCA46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40FF1-5FBA-4C6B-9FA6-2473587371C3}" type="datetimeFigureOut">
              <a:rPr lang="en-US" smtClean="0"/>
              <a:t>4/12/2022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90F8B4-96EC-40EC-9905-16B0E0E7F3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630DB5-6B15-4680-97A5-E3CF1198A4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2F742-3077-4B84-8662-7559CCED43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7000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B4B66DB-FF6E-428F-BA5B-4FED0A75D5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AFE033-ED99-4ECA-BA5C-5B5346C9A9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DCDC7C-7294-472A-91BF-38301C20B0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D40FF1-5FBA-4C6B-9FA6-2473587371C3}" type="datetimeFigureOut">
              <a:rPr lang="en-US" smtClean="0"/>
              <a:t>4/12/2022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40DF1A-FEE0-4E18-A5C3-0C24AD804A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A663B6-490A-49FB-9987-A1A12C7414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02F742-3077-4B84-8662-7559CCED43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567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8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8.sv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4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4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sitting at a table&#10;&#10;Description automatically generated with low confidence">
            <a:extLst>
              <a:ext uri="{FF2B5EF4-FFF2-40B4-BE49-F238E27FC236}">
                <a16:creationId xmlns:a16="http://schemas.microsoft.com/office/drawing/2014/main" id="{F2898E3E-0274-49B8-9CF3-F8B9CEC00B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96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ECD87AE-9992-BE4B-9B9F-F2A587BA398B}"/>
              </a:ext>
            </a:extLst>
          </p:cNvPr>
          <p:cNvSpPr/>
          <p:nvPr/>
        </p:nvSpPr>
        <p:spPr>
          <a:xfrm>
            <a:off x="0" y="6096000"/>
            <a:ext cx="12192000" cy="7683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D3034A4-8346-7643-A9E7-0ED30683B6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3571" y="5044190"/>
            <a:ext cx="2616554" cy="5669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10A4BF3-8F36-4A77-971B-BEA1690008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4949" y="6096000"/>
            <a:ext cx="8774243" cy="819151"/>
          </a:xfrm>
        </p:spPr>
        <p:txBody>
          <a:bodyPr anchor="t">
            <a:noAutofit/>
          </a:bodyPr>
          <a:lstStyle/>
          <a:p>
            <a:pPr algn="l"/>
            <a:r>
              <a:rPr lang="en-US" sz="4800" b="0" u="none" strike="noStrike" dirty="0">
                <a:solidFill>
                  <a:schemeClr val="bg1"/>
                </a:solidFill>
                <a:effectLst/>
                <a:latin typeface="Gordita" pitchFamily="2" charset="77"/>
                <a:cs typeface="Gordita" pitchFamily="2" charset="77"/>
              </a:rPr>
              <a:t>Welcome</a:t>
            </a:r>
            <a:br>
              <a:rPr lang="en-US" sz="4800" b="0" u="none" strike="noStrike" dirty="0">
                <a:solidFill>
                  <a:schemeClr val="bg1"/>
                </a:solidFill>
                <a:effectLst/>
                <a:latin typeface="Gordita" pitchFamily="2" charset="77"/>
                <a:cs typeface="Gordita" pitchFamily="2" charset="77"/>
              </a:rPr>
            </a:br>
            <a:endParaRPr lang="en-US" sz="4800" dirty="0">
              <a:solidFill>
                <a:schemeClr val="bg1"/>
              </a:solidFill>
              <a:latin typeface="Gordita" pitchFamily="2" charset="77"/>
              <a:cs typeface="Gordita" pitchFamily="2" charset="77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978CB6-35EB-4F8F-8506-0DF4A63142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54767" y="376602"/>
            <a:ext cx="3115409" cy="1557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2675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427D15F9-FBA9-45B6-A1EE-7E26109074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49D845D-9A57-49AC-9523-BB0D6DA6FE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9710" y="635715"/>
            <a:ext cx="11142208" cy="2482136"/>
            <a:chOff x="409710" y="635715"/>
            <a:chExt cx="11142208" cy="2482136"/>
          </a:xfrm>
        </p:grpSpPr>
        <p:sp>
          <p:nvSpPr>
            <p:cNvPr id="19" name="Freeform 44">
              <a:extLst>
                <a:ext uri="{FF2B5EF4-FFF2-40B4-BE49-F238E27FC236}">
                  <a16:creationId xmlns:a16="http://schemas.microsoft.com/office/drawing/2014/main" id="{3348EFE1-9D21-4DC0-8EC9-C887670613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23203" y="635716"/>
              <a:ext cx="328612" cy="1742360"/>
            </a:xfrm>
            <a:custGeom>
              <a:avLst/>
              <a:gdLst>
                <a:gd name="T0" fmla="*/ 207 w 207"/>
                <a:gd name="T1" fmla="*/ 987 h 1114"/>
                <a:gd name="T2" fmla="*/ 0 w 207"/>
                <a:gd name="T3" fmla="*/ 1114 h 1114"/>
                <a:gd name="T4" fmla="*/ 0 w 207"/>
                <a:gd name="T5" fmla="*/ 127 h 1114"/>
                <a:gd name="T6" fmla="*/ 207 w 207"/>
                <a:gd name="T7" fmla="*/ 0 h 1114"/>
                <a:gd name="T8" fmla="*/ 207 w 207"/>
                <a:gd name="T9" fmla="*/ 987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7" h="1114">
                  <a:moveTo>
                    <a:pt x="207" y="987"/>
                  </a:moveTo>
                  <a:lnTo>
                    <a:pt x="0" y="1114"/>
                  </a:lnTo>
                  <a:lnTo>
                    <a:pt x="0" y="127"/>
                  </a:lnTo>
                  <a:lnTo>
                    <a:pt x="207" y="0"/>
                  </a:lnTo>
                  <a:lnTo>
                    <a:pt x="207" y="987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45">
              <a:extLst>
                <a:ext uri="{FF2B5EF4-FFF2-40B4-BE49-F238E27FC236}">
                  <a16:creationId xmlns:a16="http://schemas.microsoft.com/office/drawing/2014/main" id="{D9CD0CF4-76F6-470E-A8EF-DD74FC196C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1022350"/>
              <a:ext cx="709612" cy="2095501"/>
            </a:xfrm>
            <a:custGeom>
              <a:avLst/>
              <a:gdLst>
                <a:gd name="T0" fmla="*/ 447 w 447"/>
                <a:gd name="T1" fmla="*/ 1363 h 1363"/>
                <a:gd name="T2" fmla="*/ 0 w 447"/>
                <a:gd name="T3" fmla="*/ 987 h 1363"/>
                <a:gd name="T4" fmla="*/ 0 w 447"/>
                <a:gd name="T5" fmla="*/ 0 h 1363"/>
                <a:gd name="T6" fmla="*/ 447 w 447"/>
                <a:gd name="T7" fmla="*/ 376 h 1363"/>
                <a:gd name="T8" fmla="*/ 447 w 447"/>
                <a:gd name="T9" fmla="*/ 1363 h 1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7" h="1363">
                  <a:moveTo>
                    <a:pt x="447" y="1363"/>
                  </a:moveTo>
                  <a:lnTo>
                    <a:pt x="0" y="987"/>
                  </a:lnTo>
                  <a:lnTo>
                    <a:pt x="0" y="0"/>
                  </a:lnTo>
                  <a:lnTo>
                    <a:pt x="447" y="376"/>
                  </a:lnTo>
                  <a:lnTo>
                    <a:pt x="447" y="1363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46">
              <a:extLst>
                <a:ext uri="{FF2B5EF4-FFF2-40B4-BE49-F238E27FC236}">
                  <a16:creationId xmlns:a16="http://schemas.microsoft.com/office/drawing/2014/main" id="{71645EB6-7E0C-491E-9A5B-C25E80A64A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837744"/>
              <a:ext cx="403225" cy="1705431"/>
            </a:xfrm>
            <a:custGeom>
              <a:avLst/>
              <a:gdLst>
                <a:gd name="T0" fmla="*/ 254 w 254"/>
                <a:gd name="T1" fmla="*/ 987 h 1109"/>
                <a:gd name="T2" fmla="*/ 0 w 254"/>
                <a:gd name="T3" fmla="*/ 1109 h 1109"/>
                <a:gd name="T4" fmla="*/ 0 w 254"/>
                <a:gd name="T5" fmla="*/ 119 h 1109"/>
                <a:gd name="T6" fmla="*/ 254 w 254"/>
                <a:gd name="T7" fmla="*/ 0 h 1109"/>
                <a:gd name="T8" fmla="*/ 254 w 254"/>
                <a:gd name="T9" fmla="*/ 987 h 1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4" h="1109">
                  <a:moveTo>
                    <a:pt x="254" y="987"/>
                  </a:moveTo>
                  <a:lnTo>
                    <a:pt x="0" y="1109"/>
                  </a:lnTo>
                  <a:lnTo>
                    <a:pt x="0" y="119"/>
                  </a:lnTo>
                  <a:lnTo>
                    <a:pt x="254" y="0"/>
                  </a:lnTo>
                  <a:lnTo>
                    <a:pt x="254" y="98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47">
              <a:extLst>
                <a:ext uri="{FF2B5EF4-FFF2-40B4-BE49-F238E27FC236}">
                  <a16:creationId xmlns:a16="http://schemas.microsoft.com/office/drawing/2014/main" id="{D20E5CAC-62A4-48E1-9F9F-1F81766831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660" y="640894"/>
              <a:ext cx="168275" cy="1713195"/>
            </a:xfrm>
            <a:custGeom>
              <a:avLst/>
              <a:gdLst>
                <a:gd name="T0" fmla="*/ 106 w 106"/>
                <a:gd name="T1" fmla="*/ 1114 h 1114"/>
                <a:gd name="T2" fmla="*/ 0 w 106"/>
                <a:gd name="T3" fmla="*/ 1005 h 1114"/>
                <a:gd name="T4" fmla="*/ 0 w 106"/>
                <a:gd name="T5" fmla="*/ 0 h 1114"/>
                <a:gd name="T6" fmla="*/ 106 w 106"/>
                <a:gd name="T7" fmla="*/ 110 h 1114"/>
                <a:gd name="T8" fmla="*/ 106 w 106"/>
                <a:gd name="T9" fmla="*/ 1114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114">
                  <a:moveTo>
                    <a:pt x="106" y="1114"/>
                  </a:moveTo>
                  <a:lnTo>
                    <a:pt x="0" y="1005"/>
                  </a:lnTo>
                  <a:lnTo>
                    <a:pt x="0" y="0"/>
                  </a:lnTo>
                  <a:lnTo>
                    <a:pt x="106" y="110"/>
                  </a:lnTo>
                  <a:lnTo>
                    <a:pt x="106" y="111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053A11D2-F06B-447E-96A7-27A21A8FA6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055" y="635715"/>
              <a:ext cx="10907863" cy="154145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71FFB3A4-2945-7D43-B346-EAFAAE75F6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280" y="759805"/>
            <a:ext cx="10306520" cy="1325563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FFFFFF"/>
                </a:solidFill>
                <a:latin typeface="Gordita"/>
                <a:cs typeface="Gordita" pitchFamily="2" charset="77"/>
              </a:rPr>
              <a:t>My Identify</a:t>
            </a:r>
            <a:endParaRPr lang="en-US" sz="4000">
              <a:solidFill>
                <a:srgbClr val="FFFFFF"/>
              </a:solidFill>
              <a:latin typeface="Gordita" pitchFamily="2" charset="77"/>
              <a:cs typeface="Gordita" pitchFamily="2" charset="77"/>
            </a:endParaRPr>
          </a:p>
        </p:txBody>
      </p:sp>
      <p:pic>
        <p:nvPicPr>
          <p:cNvPr id="2" name="Graphic 4" descr="Group brainstorm with solid fill">
            <a:extLst>
              <a:ext uri="{FF2B5EF4-FFF2-40B4-BE49-F238E27FC236}">
                <a16:creationId xmlns:a16="http://schemas.microsoft.com/office/drawing/2014/main" id="{10BABB26-BB18-4FE1-980D-50D1E1C980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24902" y="2669172"/>
            <a:ext cx="3209779" cy="320977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3F83A8-9C09-42F5-A6D3-031FFCA330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5569" y="2575777"/>
            <a:ext cx="5471529" cy="3563159"/>
          </a:xfr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r>
              <a:rPr lang="en-US" sz="2400" dirty="0">
                <a:latin typeface="Gordita Medium"/>
                <a:cs typeface="Gordita Medium" pitchFamily="2" charset="77"/>
              </a:rPr>
              <a:t>How do you identify? (i.e. your social identities: race, ethnicity, gender, sexual orientation, ability, etc. Not your personal identities: hobbies, interests, etc.)</a:t>
            </a:r>
          </a:p>
          <a:p>
            <a:pPr marL="0" indent="0">
              <a:buNone/>
            </a:pPr>
            <a:endParaRPr lang="en-US" sz="2400" dirty="0">
              <a:latin typeface="Gordita Medium"/>
              <a:cs typeface="Gordita Medium" pitchFamily="2" charset="77"/>
            </a:endParaRPr>
          </a:p>
          <a:p>
            <a:r>
              <a:rPr lang="en-US" sz="2400" dirty="0">
                <a:latin typeface="Gordita Medium"/>
                <a:cs typeface="Gordita Medium" pitchFamily="2" charset="77"/>
              </a:rPr>
              <a:t>Think about all the different parts of your identity.</a:t>
            </a:r>
          </a:p>
          <a:p>
            <a:pPr marL="0" indent="0">
              <a:buNone/>
            </a:pPr>
            <a:endParaRPr lang="en-US" sz="2400" dirty="0">
              <a:latin typeface="Gordita Medium"/>
              <a:cs typeface="Gordita Medium" pitchFamily="2" charset="77"/>
            </a:endParaRPr>
          </a:p>
          <a:p>
            <a:r>
              <a:rPr lang="en-US" sz="2400" dirty="0">
                <a:latin typeface="Gordita Medium"/>
                <a:cs typeface="Gordita Medium" pitchFamily="2" charset="77"/>
              </a:rPr>
              <a:t>What do you find to be the part that affects your life the greatest?</a:t>
            </a:r>
            <a:endParaRPr lang="en-US" sz="2400" dirty="0">
              <a:latin typeface="Gordita" pitchFamily="2" charset="77"/>
              <a:cs typeface="Gordita" pitchFamily="2" charset="77"/>
            </a:endParaRPr>
          </a:p>
          <a:p>
            <a:pPr marL="0" indent="0">
              <a:spcBef>
                <a:spcPts val="0"/>
              </a:spcBef>
              <a:spcAft>
                <a:spcPts val="800"/>
              </a:spcAft>
              <a:buNone/>
            </a:pPr>
            <a:endParaRPr lang="en-US" sz="2400" dirty="0">
              <a:latin typeface="Gordita" pitchFamily="2" charset="77"/>
              <a:cs typeface="Gordita" pitchFamily="2" charset="77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850F62A-EFA1-C74B-9E84-AA1B6F422975}"/>
              </a:ext>
            </a:extLst>
          </p:cNvPr>
          <p:cNvSpPr/>
          <p:nvPr/>
        </p:nvSpPr>
        <p:spPr>
          <a:xfrm>
            <a:off x="0" y="6596743"/>
            <a:ext cx="12192000" cy="26125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AD0628A0-2321-7744-880F-6A2A9E9B30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082416"/>
            <a:ext cx="1585526" cy="45896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B464EC9-942E-4DAE-9BBD-A69C87E921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57505" y="6012658"/>
            <a:ext cx="1015991" cy="507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1936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>
            <a:extLst>
              <a:ext uri="{FF2B5EF4-FFF2-40B4-BE49-F238E27FC236}">
                <a16:creationId xmlns:a16="http://schemas.microsoft.com/office/drawing/2014/main" id="{23A58148-D452-4F6F-A2FE-EED968DE19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386463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1FFB3A4-2945-7D43-B346-EAFAAE75F6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724" y="3433763"/>
            <a:ext cx="3197013" cy="2743200"/>
          </a:xfrm>
        </p:spPr>
        <p:txBody>
          <a:bodyPr anchor="t">
            <a:normAutofit/>
          </a:bodyPr>
          <a:lstStyle/>
          <a:p>
            <a:pPr algn="ctr"/>
            <a:r>
              <a:rPr lang="en-US" sz="4800">
                <a:solidFill>
                  <a:schemeClr val="bg1"/>
                </a:solidFill>
                <a:latin typeface="Gordita"/>
                <a:cs typeface="Gordita" pitchFamily="2" charset="77"/>
              </a:rPr>
              <a:t>My Identity</a:t>
            </a:r>
            <a:endParaRPr lang="en-US" sz="4800" i="1">
              <a:solidFill>
                <a:schemeClr val="bg1"/>
              </a:solidFill>
              <a:latin typeface="Gordita"/>
              <a:cs typeface="Gordita" pitchFamily="2" charset="77"/>
            </a:endParaRPr>
          </a:p>
        </p:txBody>
      </p:sp>
      <p:pic>
        <p:nvPicPr>
          <p:cNvPr id="2" name="Graphic 4" descr="Group brainstorm with solid fill">
            <a:extLst>
              <a:ext uri="{FF2B5EF4-FFF2-40B4-BE49-F238E27FC236}">
                <a16:creationId xmlns:a16="http://schemas.microsoft.com/office/drawing/2014/main" id="{2C995D58-D378-4CA5-9E8A-BDCFF299D7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02271" y="2122544"/>
            <a:ext cx="914400" cy="9144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3F83A8-9C09-42F5-A6D3-031FFCA330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30719" y="641615"/>
            <a:ext cx="7289799" cy="553349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endParaRPr lang="en-US" dirty="0">
              <a:latin typeface="Gordita" pitchFamily="2" charset="77"/>
              <a:cs typeface="Gordita" pitchFamily="2" charset="77"/>
            </a:endParaRPr>
          </a:p>
          <a:p>
            <a:pPr marL="0" indent="0">
              <a:buNone/>
            </a:pPr>
            <a:r>
              <a:rPr lang="en-US" b="0" i="0" u="none" strike="noStrike" baseline="0" dirty="0">
                <a:latin typeface="Gordita-Regular"/>
              </a:rPr>
              <a:t>When we understand our own identities and the emotions and how they make us feel, we can better empathize with others and their experiences.</a:t>
            </a:r>
            <a:endParaRPr lang="en-US" dirty="0">
              <a:latin typeface="Gordita" pitchFamily="2" charset="77"/>
              <a:cs typeface="Gordita" pitchFamily="2" charset="77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850F62A-EFA1-C74B-9E84-AA1B6F422975}"/>
              </a:ext>
            </a:extLst>
          </p:cNvPr>
          <p:cNvSpPr/>
          <p:nvPr/>
        </p:nvSpPr>
        <p:spPr>
          <a:xfrm>
            <a:off x="0" y="6596743"/>
            <a:ext cx="12192000" cy="26125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AD0628A0-2321-7744-880F-6A2A9E9B30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082416"/>
            <a:ext cx="1585526" cy="4589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71D26F7-0027-48F8-A2BE-6BFE2878A6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57505" y="6012658"/>
            <a:ext cx="1015991" cy="507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181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2E442304-DDBD-4F7B-8017-36BCC863F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0E72A3E-69EB-954B-8DA3-7A504122EDB2}"/>
              </a:ext>
            </a:extLst>
          </p:cNvPr>
          <p:cNvSpPr txBox="1">
            <a:spLocks/>
          </p:cNvSpPr>
          <p:nvPr/>
        </p:nvSpPr>
        <p:spPr>
          <a:xfrm>
            <a:off x="635000" y="640823"/>
            <a:ext cx="3418659" cy="55831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800"/>
              </a:spcAft>
            </a:pPr>
            <a:r>
              <a:rPr lang="en-US" sz="4000" kern="1200" dirty="0">
                <a:solidFill>
                  <a:srgbClr val="0070C0"/>
                </a:solidFill>
                <a:latin typeface="Gordita"/>
              </a:rPr>
              <a:t>Asking About Identify</a:t>
            </a:r>
          </a:p>
        </p:txBody>
      </p:sp>
      <p:sp>
        <p:nvSpPr>
          <p:cNvPr id="18" name="sketch line">
            <a:extLst>
              <a:ext uri="{FF2B5EF4-FFF2-40B4-BE49-F238E27FC236}">
                <a16:creationId xmlns:a16="http://schemas.microsoft.com/office/drawing/2014/main" id="{5E107275-3853-46FD-A241-DE4355A426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627450" y="3462719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850F62A-EFA1-C74B-9E84-AA1B6F422975}"/>
              </a:ext>
            </a:extLst>
          </p:cNvPr>
          <p:cNvSpPr/>
          <p:nvPr/>
        </p:nvSpPr>
        <p:spPr>
          <a:xfrm>
            <a:off x="0" y="6596743"/>
            <a:ext cx="12192000" cy="26125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AD0628A0-2321-7744-880F-6A2A9E9B30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082416"/>
            <a:ext cx="1585526" cy="458968"/>
          </a:xfrm>
          <a:prstGeom prst="rect">
            <a:avLst/>
          </a:prstGeom>
        </p:spPr>
      </p:pic>
      <p:graphicFrame>
        <p:nvGraphicFramePr>
          <p:cNvPr id="12" name="Content Placeholder 2">
            <a:extLst>
              <a:ext uri="{FF2B5EF4-FFF2-40B4-BE49-F238E27FC236}">
                <a16:creationId xmlns:a16="http://schemas.microsoft.com/office/drawing/2014/main" id="{8FEFFD61-8ACE-47D1-92FE-80CBD8EB4C6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17695883"/>
              </p:ext>
            </p:extLst>
          </p:nvPr>
        </p:nvGraphicFramePr>
        <p:xfrm>
          <a:off x="4648018" y="540181"/>
          <a:ext cx="6900512" cy="553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25CFAD9E-869B-40FB-8C9E-CC6D361C424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057505" y="6012658"/>
            <a:ext cx="1015991" cy="507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1137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850F62A-EFA1-C74B-9E84-AA1B6F422975}"/>
              </a:ext>
            </a:extLst>
          </p:cNvPr>
          <p:cNvSpPr/>
          <p:nvPr/>
        </p:nvSpPr>
        <p:spPr>
          <a:xfrm>
            <a:off x="0" y="6596743"/>
            <a:ext cx="12192000" cy="26125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AD0628A0-2321-7744-880F-6A2A9E9B30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082416"/>
            <a:ext cx="1585526" cy="458968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C0E72A3E-69EB-954B-8DA3-7A504122EDB2}"/>
              </a:ext>
            </a:extLst>
          </p:cNvPr>
          <p:cNvSpPr txBox="1">
            <a:spLocks/>
          </p:cNvSpPr>
          <p:nvPr/>
        </p:nvSpPr>
        <p:spPr>
          <a:xfrm>
            <a:off x="838200" y="752903"/>
            <a:ext cx="10515600" cy="100965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000" dirty="0">
                <a:solidFill>
                  <a:schemeClr val="accent1"/>
                </a:solidFill>
                <a:latin typeface="Gordita" pitchFamily="2" charset="77"/>
                <a:ea typeface="Calibri" panose="020F0502020204030204" pitchFamily="34" charset="0"/>
                <a:cs typeface="Gordita" pitchFamily="2" charset="77"/>
              </a:rPr>
              <a:t>Impact Vs Intent</a:t>
            </a:r>
            <a:endParaRPr lang="en-US" sz="4000" dirty="0">
              <a:solidFill>
                <a:schemeClr val="accent1"/>
              </a:solidFill>
              <a:latin typeface="Gordita" pitchFamily="2" charset="77"/>
              <a:cs typeface="Gordita" pitchFamily="2" charset="77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5E53B69-8DF0-EC4D-AF2A-E0CEB532AE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72120" y="1817913"/>
            <a:ext cx="9454495" cy="438009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ts val="27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dirty="0">
                <a:solidFill>
                  <a:schemeClr val="accent1"/>
                </a:solidFill>
                <a:latin typeface="Gordita" pitchFamily="2" charset="77"/>
                <a:cs typeface="Gordita" pitchFamily="2" charset="77"/>
              </a:rPr>
              <a:t>When we think about our actions, we usually think about why we did it (impact). </a:t>
            </a:r>
          </a:p>
          <a:p>
            <a:pPr marL="0" indent="0">
              <a:lnSpc>
                <a:spcPts val="2700"/>
              </a:lnSpc>
              <a:spcBef>
                <a:spcPts val="0"/>
              </a:spcBef>
              <a:spcAft>
                <a:spcPts val="800"/>
              </a:spcAft>
              <a:buNone/>
            </a:pPr>
            <a:endParaRPr lang="en-US" dirty="0">
              <a:solidFill>
                <a:schemeClr val="accent1"/>
              </a:solidFill>
              <a:latin typeface="Gordita" pitchFamily="2" charset="77"/>
              <a:cs typeface="Gordita" pitchFamily="2" charset="77"/>
            </a:endParaRPr>
          </a:p>
          <a:p>
            <a:pPr marL="0" indent="0">
              <a:lnSpc>
                <a:spcPts val="27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dirty="0">
                <a:solidFill>
                  <a:schemeClr val="accent1"/>
                </a:solidFill>
                <a:latin typeface="Gordita" pitchFamily="2" charset="77"/>
                <a:cs typeface="Gordita" pitchFamily="2" charset="77"/>
              </a:rPr>
              <a:t>But when someone else does something, we focus on how it made us feel (intent).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F58DE8E-3575-4876-8E30-A3F07F8943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57505" y="6012658"/>
            <a:ext cx="1015991" cy="507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5100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474F679-6C13-534A-A048-82D7301E9C5A}"/>
              </a:ext>
            </a:extLst>
          </p:cNvPr>
          <p:cNvSpPr txBox="1">
            <a:spLocks/>
          </p:cNvSpPr>
          <p:nvPr/>
        </p:nvSpPr>
        <p:spPr>
          <a:xfrm>
            <a:off x="686834" y="1153572"/>
            <a:ext cx="3200400" cy="44611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800"/>
              </a:spcAft>
            </a:pPr>
            <a:r>
              <a:rPr lang="en-US" sz="4000" dirty="0">
                <a:solidFill>
                  <a:schemeClr val="bg1"/>
                </a:solidFill>
                <a:latin typeface="Gordita"/>
              </a:rPr>
              <a:t>Focus on Impact</a:t>
            </a:r>
            <a:endParaRPr lang="en-US" sz="4000" i="1" kern="1200" dirty="0">
              <a:solidFill>
                <a:schemeClr val="bg1"/>
              </a:solidFill>
              <a:latin typeface="Gordita"/>
              <a:cs typeface="Calibri Light"/>
            </a:endParaRPr>
          </a:p>
        </p:txBody>
      </p:sp>
      <p:sp>
        <p:nvSpPr>
          <p:cNvPr id="19" name="Arc 18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5E53B69-8DF0-EC4D-AF2A-E0CEB532AE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99996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0" indent="0">
              <a:buNone/>
            </a:pPr>
            <a:endParaRPr lang="en-US" sz="1700" dirty="0">
              <a:cs typeface="Calibri"/>
            </a:endParaRPr>
          </a:p>
          <a:p>
            <a:pPr lvl="1"/>
            <a:r>
              <a:rPr lang="en-US" dirty="0">
                <a:solidFill>
                  <a:srgbClr val="0070C0"/>
                </a:solidFill>
                <a:latin typeface="Gordita"/>
              </a:rPr>
              <a:t>“I am sorry what I said and did was offensive.”</a:t>
            </a:r>
          </a:p>
          <a:p>
            <a:pPr lvl="1"/>
            <a:endParaRPr lang="en-US" dirty="0">
              <a:solidFill>
                <a:srgbClr val="0070C0"/>
              </a:solidFill>
              <a:latin typeface="Gordita"/>
            </a:endParaRPr>
          </a:p>
          <a:p>
            <a:pPr lvl="1"/>
            <a:r>
              <a:rPr lang="en-US" dirty="0">
                <a:solidFill>
                  <a:srgbClr val="0070C0"/>
                </a:solidFill>
                <a:latin typeface="Gordita"/>
                <a:cs typeface="Calibri"/>
              </a:rPr>
              <a:t>“I can see how that was hurtful.”</a:t>
            </a:r>
          </a:p>
          <a:p>
            <a:pPr lvl="1"/>
            <a:endParaRPr lang="en-US" dirty="0">
              <a:solidFill>
                <a:srgbClr val="0070C0"/>
              </a:solidFill>
              <a:latin typeface="Gordita"/>
              <a:cs typeface="Calibri"/>
            </a:endParaRPr>
          </a:p>
          <a:p>
            <a:pPr lvl="1"/>
            <a:r>
              <a:rPr lang="en-US" dirty="0">
                <a:solidFill>
                  <a:srgbClr val="0070C0"/>
                </a:solidFill>
                <a:latin typeface="Gordita"/>
                <a:cs typeface="Calibri"/>
              </a:rPr>
              <a:t>“I take responsibility for what I said and I’m working on it.”</a:t>
            </a:r>
          </a:p>
          <a:p>
            <a:pPr lvl="1"/>
            <a:endParaRPr lang="en-US" dirty="0">
              <a:solidFill>
                <a:srgbClr val="0070C0"/>
              </a:solidFill>
              <a:latin typeface="Gordita"/>
              <a:cs typeface="Calibri"/>
            </a:endParaRPr>
          </a:p>
          <a:p>
            <a:pPr lvl="1"/>
            <a:r>
              <a:rPr lang="en-US" dirty="0">
                <a:solidFill>
                  <a:srgbClr val="0070C0"/>
                </a:solidFill>
                <a:latin typeface="Gordita"/>
                <a:cs typeface="Calibri"/>
              </a:rPr>
              <a:t>“I’ll do better next time.”</a:t>
            </a:r>
          </a:p>
          <a:p>
            <a:pPr marL="0" marR="0">
              <a:spcBef>
                <a:spcPts val="0"/>
              </a:spcBef>
              <a:spcAft>
                <a:spcPts val="800"/>
              </a:spcAft>
            </a:pPr>
            <a:endParaRPr lang="en-US" sz="17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850F62A-EFA1-C74B-9E84-AA1B6F422975}"/>
              </a:ext>
            </a:extLst>
          </p:cNvPr>
          <p:cNvSpPr/>
          <p:nvPr/>
        </p:nvSpPr>
        <p:spPr>
          <a:xfrm>
            <a:off x="0" y="6596743"/>
            <a:ext cx="12192000" cy="26125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AD0628A0-2321-7744-880F-6A2A9E9B30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8615" y="6139925"/>
            <a:ext cx="1585526" cy="45896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FCFE6C4-A639-4DEB-A4E4-B17821B673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57505" y="6012658"/>
            <a:ext cx="1015991" cy="507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5379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C2554CA6-288E-4202-BC52-2E5A8F0C0A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10BB131-AC8E-4A8E-A5D1-36260F720C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189" y="1119031"/>
            <a:ext cx="4619938" cy="46199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6A837C3-38BB-234E-A30E-86C0D09A3AE8}"/>
              </a:ext>
            </a:extLst>
          </p:cNvPr>
          <p:cNvSpPr txBox="1">
            <a:spLocks/>
          </p:cNvSpPr>
          <p:nvPr/>
        </p:nvSpPr>
        <p:spPr>
          <a:xfrm>
            <a:off x="1171074" y="1396686"/>
            <a:ext cx="3240506" cy="40646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800"/>
              </a:spcAft>
            </a:pPr>
            <a:r>
              <a:rPr lang="en-US" kern="1200" dirty="0">
                <a:solidFill>
                  <a:srgbClr val="FFFFFF"/>
                </a:solidFill>
                <a:latin typeface="Gordita"/>
              </a:rPr>
              <a:t>Why This Matters</a:t>
            </a:r>
          </a:p>
        </p:txBody>
      </p:sp>
      <p:sp>
        <p:nvSpPr>
          <p:cNvPr id="19" name="Arc 18">
            <a:extLst>
              <a:ext uri="{FF2B5EF4-FFF2-40B4-BE49-F238E27FC236}">
                <a16:creationId xmlns:a16="http://schemas.microsoft.com/office/drawing/2014/main" id="{5B7778FC-632E-4DCA-A7CB-0D7731CCF9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9809111">
            <a:off x="8683720" y="941148"/>
            <a:ext cx="2987899" cy="2987899"/>
          </a:xfrm>
          <a:prstGeom prst="arc">
            <a:avLst>
              <a:gd name="adj1" fmla="val 15817365"/>
              <a:gd name="adj2" fmla="val 178138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FA23A907-97FB-4A8F-880A-DD77401C42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0048" y="4780992"/>
            <a:ext cx="546100" cy="546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5E53B69-8DF0-EC4D-AF2A-E0CEB532AE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65121" y="2016243"/>
            <a:ext cx="5916831" cy="3935281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457200" lvl="1" indent="0">
              <a:buNone/>
            </a:pPr>
            <a:r>
              <a:rPr lang="en-US" dirty="0"/>
              <a:t>Take a moment to think about to think about an element of this conversation that really matters to you personally. Write a growth mindset mantra for yourself, or one that you would want to encourage others to have.</a:t>
            </a: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r>
              <a:rPr lang="en-US" dirty="0"/>
              <a:t>You can share one you write yourself, or use the following:</a:t>
            </a: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r>
              <a:rPr lang="en-US" dirty="0"/>
              <a:t>I will continue to seek out the help and advice of others when discussing</a:t>
            </a:r>
          </a:p>
          <a:p>
            <a:pPr marL="457200" lvl="1" indent="0">
              <a:buNone/>
            </a:pPr>
            <a:r>
              <a:rPr lang="en-US" dirty="0"/>
              <a:t>________________________________.</a:t>
            </a:r>
            <a:br>
              <a:rPr lang="en-US" dirty="0"/>
            </a:br>
            <a:endParaRPr lang="en-US" dirty="0"/>
          </a:p>
          <a:p>
            <a:pPr marL="0" marR="0">
              <a:spcBef>
                <a:spcPts val="0"/>
              </a:spcBef>
              <a:spcAft>
                <a:spcPts val="800"/>
              </a:spcAft>
            </a:pP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850F62A-EFA1-C74B-9E84-AA1B6F422975}"/>
              </a:ext>
            </a:extLst>
          </p:cNvPr>
          <p:cNvSpPr/>
          <p:nvPr/>
        </p:nvSpPr>
        <p:spPr>
          <a:xfrm>
            <a:off x="0" y="6596743"/>
            <a:ext cx="12192000" cy="26125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AD0628A0-2321-7744-880F-6A2A9E9B30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082416"/>
            <a:ext cx="1585526" cy="45896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4996AA2-BC7D-40CB-8FD4-3463C19B5C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57505" y="6012658"/>
            <a:ext cx="1015991" cy="507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554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2E442304-DDBD-4F7B-8017-36BCC863F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0E72A3E-69EB-954B-8DA3-7A504122EDB2}"/>
              </a:ext>
            </a:extLst>
          </p:cNvPr>
          <p:cNvSpPr txBox="1">
            <a:spLocks/>
          </p:cNvSpPr>
          <p:nvPr/>
        </p:nvSpPr>
        <p:spPr>
          <a:xfrm>
            <a:off x="635000" y="640823"/>
            <a:ext cx="3418659" cy="55831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800"/>
              </a:spcAft>
            </a:pPr>
            <a:r>
              <a:rPr lang="en-US" sz="4000" kern="1200" dirty="0">
                <a:solidFill>
                  <a:srgbClr val="0070C0"/>
                </a:solidFill>
                <a:latin typeface="Gordita"/>
              </a:rPr>
              <a:t>Conversation Steps</a:t>
            </a:r>
          </a:p>
        </p:txBody>
      </p:sp>
      <p:sp>
        <p:nvSpPr>
          <p:cNvPr id="18" name="sketch line">
            <a:extLst>
              <a:ext uri="{FF2B5EF4-FFF2-40B4-BE49-F238E27FC236}">
                <a16:creationId xmlns:a16="http://schemas.microsoft.com/office/drawing/2014/main" id="{5E107275-3853-46FD-A241-DE4355A426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627450" y="3462719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850F62A-EFA1-C74B-9E84-AA1B6F422975}"/>
              </a:ext>
            </a:extLst>
          </p:cNvPr>
          <p:cNvSpPr/>
          <p:nvPr/>
        </p:nvSpPr>
        <p:spPr>
          <a:xfrm>
            <a:off x="0" y="6596743"/>
            <a:ext cx="12192000" cy="26125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AD0628A0-2321-7744-880F-6A2A9E9B30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082416"/>
            <a:ext cx="1585526" cy="458968"/>
          </a:xfrm>
          <a:prstGeom prst="rect">
            <a:avLst/>
          </a:prstGeom>
        </p:spPr>
      </p:pic>
      <p:graphicFrame>
        <p:nvGraphicFramePr>
          <p:cNvPr id="12" name="Content Placeholder 2">
            <a:extLst>
              <a:ext uri="{FF2B5EF4-FFF2-40B4-BE49-F238E27FC236}">
                <a16:creationId xmlns:a16="http://schemas.microsoft.com/office/drawing/2014/main" id="{8FEFFD61-8ACE-47D1-92FE-80CBD8EB4C6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43331800"/>
              </p:ext>
            </p:extLst>
          </p:nvPr>
        </p:nvGraphicFramePr>
        <p:xfrm>
          <a:off x="4648018" y="540181"/>
          <a:ext cx="6900512" cy="553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25CFAD9E-869B-40FB-8C9E-CC6D361C424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057505" y="6012658"/>
            <a:ext cx="1015991" cy="507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2694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4" name="Rectangle 53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1FFB3A4-2945-7D43-B346-EAFAAE75F6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anchor="b">
            <a:normAutofit/>
          </a:bodyPr>
          <a:lstStyle/>
          <a:p>
            <a:r>
              <a:rPr lang="en-US" sz="5400" dirty="0">
                <a:latin typeface="Gordita"/>
                <a:cs typeface="Gordita" pitchFamily="2" charset="77"/>
              </a:rPr>
              <a:t>Open-Ended Questions</a:t>
            </a:r>
            <a:endParaRPr lang="en-US" sz="5400" i="1" dirty="0">
              <a:latin typeface="Gordita"/>
              <a:cs typeface="Gordita" pitchFamily="2" charset="77"/>
            </a:endParaRPr>
          </a:p>
        </p:txBody>
      </p:sp>
      <p:pic>
        <p:nvPicPr>
          <p:cNvPr id="2" name="Graphic 4" descr="Question mark on green pastel background">
            <a:extLst>
              <a:ext uri="{FF2B5EF4-FFF2-40B4-BE49-F238E27FC236}">
                <a16:creationId xmlns:a16="http://schemas.microsoft.com/office/drawing/2014/main" id="{2C995D58-D378-4CA5-9E8A-BDCFF299D7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39" r="4628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56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3F83A8-9C09-42F5-A6D3-031FFCA330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7762" y="2706624"/>
            <a:ext cx="6251110" cy="3483864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endParaRPr lang="en-US" sz="2200" dirty="0">
              <a:latin typeface="Gordita" pitchFamily="2" charset="77"/>
              <a:cs typeface="Gordita" pitchFamily="2" charset="77"/>
            </a:endParaRPr>
          </a:p>
          <a:p>
            <a:pPr marL="0" indent="0">
              <a:buNone/>
            </a:pPr>
            <a:r>
              <a:rPr lang="en-US" sz="2200" b="0" i="0" u="none" strike="noStrike" baseline="0" dirty="0">
                <a:latin typeface="Gordita-Regular"/>
              </a:rPr>
              <a:t>Using open-ended questions encourages others to share their thoughts, perspectives, and feelings.</a:t>
            </a:r>
          </a:p>
          <a:p>
            <a:pPr marL="0" indent="0">
              <a:buNone/>
            </a:pPr>
            <a:endParaRPr lang="en-US" sz="2200" dirty="0">
              <a:latin typeface="Gordita-Regular"/>
              <a:cs typeface="Gordita" pitchFamily="2" charset="77"/>
            </a:endParaRPr>
          </a:p>
          <a:p>
            <a:pPr marL="0" indent="0">
              <a:buNone/>
            </a:pPr>
            <a:r>
              <a:rPr lang="en-US" sz="2200" dirty="0">
                <a:latin typeface="Gordita-Regular"/>
                <a:cs typeface="Gordita" pitchFamily="2" charset="77"/>
              </a:rPr>
              <a:t>Be sure to ask with an open mind, without judgement or assumption</a:t>
            </a:r>
            <a:endParaRPr lang="en-US" sz="2200" dirty="0">
              <a:latin typeface="Gordita" pitchFamily="2" charset="77"/>
              <a:cs typeface="Gordita" pitchFamily="2" charset="77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850F62A-EFA1-C74B-9E84-AA1B6F422975}"/>
              </a:ext>
            </a:extLst>
          </p:cNvPr>
          <p:cNvSpPr/>
          <p:nvPr/>
        </p:nvSpPr>
        <p:spPr>
          <a:xfrm>
            <a:off x="0" y="6596743"/>
            <a:ext cx="12192000" cy="26125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AD0628A0-2321-7744-880F-6A2A9E9B30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082416"/>
            <a:ext cx="1585526" cy="4589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71D26F7-0027-48F8-A2BE-6BFE2878A6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57505" y="6012658"/>
            <a:ext cx="1015991" cy="507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6147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4" name="Rectangle 53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1FFB3A4-2945-7D43-B346-EAFAAE75F6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anchor="b">
            <a:normAutofit/>
          </a:bodyPr>
          <a:lstStyle/>
          <a:p>
            <a:r>
              <a:rPr lang="en-US" sz="5400" dirty="0">
                <a:latin typeface="Gordita"/>
                <a:cs typeface="Gordita" pitchFamily="2" charset="77"/>
              </a:rPr>
              <a:t>Reflections</a:t>
            </a:r>
            <a:endParaRPr lang="en-US" sz="5400" i="1" dirty="0">
              <a:latin typeface="Gordita"/>
              <a:cs typeface="Gordita" pitchFamily="2" charset="77"/>
            </a:endParaRPr>
          </a:p>
        </p:txBody>
      </p:sp>
      <p:pic>
        <p:nvPicPr>
          <p:cNvPr id="2" name="Graphic 4" descr="Wave line design">
            <a:extLst>
              <a:ext uri="{FF2B5EF4-FFF2-40B4-BE49-F238E27FC236}">
                <a16:creationId xmlns:a16="http://schemas.microsoft.com/office/drawing/2014/main" id="{2C995D58-D378-4CA5-9E8A-BDCFF299D7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46" r="24546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56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3F83A8-9C09-42F5-A6D3-031FFCA330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7762" y="2706624"/>
            <a:ext cx="6251110" cy="3483864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endParaRPr lang="en-US" sz="2200" dirty="0">
              <a:latin typeface="Gordita" pitchFamily="2" charset="77"/>
              <a:cs typeface="Gordita" pitchFamily="2" charset="77"/>
            </a:endParaRPr>
          </a:p>
          <a:p>
            <a:pPr marL="0" indent="0">
              <a:buNone/>
            </a:pPr>
            <a:r>
              <a:rPr lang="en-US" sz="2200" b="0" i="0" u="none" strike="noStrike" baseline="0" dirty="0">
                <a:latin typeface="Gordita-Regular"/>
              </a:rPr>
              <a:t>Reflections are how we show we are listening and that we understand. They echo back what a person is saying. </a:t>
            </a:r>
          </a:p>
          <a:p>
            <a:pPr marL="0" indent="0">
              <a:buNone/>
            </a:pPr>
            <a:endParaRPr lang="en-US" sz="2200" b="0" i="0" u="none" strike="noStrike" baseline="0" dirty="0">
              <a:latin typeface="Gordita-Regular"/>
            </a:endParaRPr>
          </a:p>
          <a:p>
            <a:pPr marL="0" indent="0">
              <a:buNone/>
            </a:pPr>
            <a:r>
              <a:rPr lang="en-US" sz="2200" b="0" i="0" u="none" strike="noStrike" baseline="0" dirty="0">
                <a:latin typeface="Gordita-Regular"/>
              </a:rPr>
              <a:t>When possible, reflect any positive values shared. When you recognize someone’s strengths and efforts. This can build their confidence and help them realize they have the power to change.</a:t>
            </a:r>
            <a:endParaRPr lang="en-US" sz="2200" dirty="0">
              <a:latin typeface="Gordita" pitchFamily="2" charset="77"/>
              <a:cs typeface="Gordita" pitchFamily="2" charset="77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850F62A-EFA1-C74B-9E84-AA1B6F422975}"/>
              </a:ext>
            </a:extLst>
          </p:cNvPr>
          <p:cNvSpPr/>
          <p:nvPr/>
        </p:nvSpPr>
        <p:spPr>
          <a:xfrm>
            <a:off x="0" y="6596743"/>
            <a:ext cx="12192000" cy="26125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AD0628A0-2321-7744-880F-6A2A9E9B30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082416"/>
            <a:ext cx="1585526" cy="4589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71D26F7-0027-48F8-A2BE-6BFE2878A6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57505" y="6012658"/>
            <a:ext cx="1015991" cy="507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0111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4" name="Rectangle 53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1FFB3A4-2945-7D43-B346-EAFAAE75F6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anchor="b">
            <a:normAutofit/>
          </a:bodyPr>
          <a:lstStyle/>
          <a:p>
            <a:r>
              <a:rPr lang="en-US" sz="5400" dirty="0">
                <a:latin typeface="Gordita"/>
                <a:cs typeface="Gordita" pitchFamily="2" charset="77"/>
              </a:rPr>
              <a:t>Ask-Tell-Ask</a:t>
            </a:r>
            <a:endParaRPr lang="en-US" sz="5400" i="1" dirty="0">
              <a:latin typeface="Gordita"/>
              <a:cs typeface="Gordita" pitchFamily="2" charset="77"/>
            </a:endParaRPr>
          </a:p>
        </p:txBody>
      </p:sp>
      <p:pic>
        <p:nvPicPr>
          <p:cNvPr id="2" name="Graphic 4" descr="Person with idea concept">
            <a:extLst>
              <a:ext uri="{FF2B5EF4-FFF2-40B4-BE49-F238E27FC236}">
                <a16:creationId xmlns:a16="http://schemas.microsoft.com/office/drawing/2014/main" id="{2C995D58-D378-4CA5-9E8A-BDCFF299D7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63" r="27363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56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3F83A8-9C09-42F5-A6D3-031FFCA330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7762" y="2706624"/>
            <a:ext cx="6251110" cy="3483864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200" b="0" i="0" u="none" strike="noStrike" baseline="0" dirty="0">
                <a:latin typeface="Gordita-Regular"/>
              </a:rPr>
              <a:t>This is a three-step process. First, ask what they already know or ask permission to share information. This reduces defensiveness. </a:t>
            </a:r>
          </a:p>
          <a:p>
            <a:pPr marL="0" indent="0">
              <a:buNone/>
            </a:pPr>
            <a:endParaRPr lang="en-US" sz="2200" dirty="0">
              <a:latin typeface="Gordita-Regular"/>
            </a:endParaRPr>
          </a:p>
          <a:p>
            <a:pPr marL="0" indent="0">
              <a:buNone/>
            </a:pPr>
            <a:r>
              <a:rPr lang="en-US" sz="2200" b="0" i="0" u="none" strike="noStrike" baseline="0" dirty="0">
                <a:latin typeface="Gordita-Regular"/>
              </a:rPr>
              <a:t>Then, tell a small chunk of information. </a:t>
            </a:r>
          </a:p>
          <a:p>
            <a:pPr marL="0" indent="0">
              <a:buNone/>
            </a:pPr>
            <a:endParaRPr lang="en-US" sz="2200" b="0" i="0" u="none" strike="noStrike" baseline="0" dirty="0">
              <a:latin typeface="Gordita-Regular"/>
            </a:endParaRPr>
          </a:p>
          <a:p>
            <a:pPr marL="0" indent="0">
              <a:buNone/>
            </a:pPr>
            <a:r>
              <a:rPr lang="en-US" sz="2200" b="0" i="0" u="none" strike="noStrike" baseline="0" dirty="0">
                <a:latin typeface="Gordita-Regular"/>
              </a:rPr>
              <a:t>Finally, ask a follow-up question to get the person’s response. Like, “What do you make of that?”</a:t>
            </a:r>
            <a:endParaRPr lang="en-US" sz="2200" dirty="0">
              <a:latin typeface="Gordita" pitchFamily="2" charset="77"/>
              <a:cs typeface="Gordita" pitchFamily="2" charset="77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850F62A-EFA1-C74B-9E84-AA1B6F422975}"/>
              </a:ext>
            </a:extLst>
          </p:cNvPr>
          <p:cNvSpPr/>
          <p:nvPr/>
        </p:nvSpPr>
        <p:spPr>
          <a:xfrm>
            <a:off x="0" y="6596743"/>
            <a:ext cx="12192000" cy="26125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AD0628A0-2321-7744-880F-6A2A9E9B30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082416"/>
            <a:ext cx="1585526" cy="4589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71D26F7-0027-48F8-A2BE-6BFE2878A6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57505" y="6012658"/>
            <a:ext cx="1015991" cy="507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8225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E165651-2C9C-4A27-82A4-09014EEA5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401683" cy="4461163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  <a:latin typeface="Gordita"/>
                <a:cs typeface="Gordita" pitchFamily="2" charset="77"/>
              </a:rPr>
              <a:t>Shared Expectations &amp; Ground Rules </a:t>
            </a:r>
            <a:endParaRPr lang="en-US">
              <a:solidFill>
                <a:srgbClr val="FFFFFF"/>
              </a:solidFill>
              <a:latin typeface="Gordita" pitchFamily="2" charset="77"/>
              <a:cs typeface="Gordita" pitchFamily="2" charset="77"/>
            </a:endParaRPr>
          </a:p>
        </p:txBody>
      </p:sp>
      <p:sp>
        <p:nvSpPr>
          <p:cNvPr id="16" name="Arc 15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3F83A8-9C09-42F5-A6D3-031FFCA330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26390" y="591343"/>
            <a:ext cx="6906491" cy="558561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l">
              <a:buNone/>
            </a:pPr>
            <a:r>
              <a:rPr lang="en-US" sz="1800" b="0" i="0" u="none" strike="noStrike" baseline="0" dirty="0">
                <a:solidFill>
                  <a:srgbClr val="215E9F"/>
                </a:solidFill>
                <a:latin typeface="Gordita-Regular"/>
              </a:rPr>
              <a:t>• Let individuals express their full thoughts and/or ideas</a:t>
            </a:r>
          </a:p>
          <a:p>
            <a:pPr marL="0" indent="0" algn="l">
              <a:buNone/>
            </a:pPr>
            <a:r>
              <a:rPr lang="en-US" sz="1800" b="0" i="0" u="none" strike="noStrike" baseline="0" dirty="0">
                <a:solidFill>
                  <a:srgbClr val="215E9F"/>
                </a:solidFill>
                <a:latin typeface="Gordita-Regular"/>
              </a:rPr>
              <a:t>before responding.</a:t>
            </a:r>
          </a:p>
          <a:p>
            <a:pPr marL="0" indent="0" algn="l">
              <a:buNone/>
            </a:pPr>
            <a:endParaRPr lang="en-US" sz="1800" b="0" i="0" u="none" strike="noStrike" baseline="0" dirty="0">
              <a:solidFill>
                <a:srgbClr val="215E9F"/>
              </a:solidFill>
              <a:latin typeface="Gordita-Regular"/>
            </a:endParaRPr>
          </a:p>
          <a:p>
            <a:pPr marL="0" indent="0" algn="l">
              <a:buNone/>
            </a:pPr>
            <a:r>
              <a:rPr lang="en-US" sz="1800" b="0" i="0" u="none" strike="noStrike" baseline="0" dirty="0">
                <a:solidFill>
                  <a:srgbClr val="215E9F"/>
                </a:solidFill>
                <a:latin typeface="Gordita-Regular"/>
              </a:rPr>
              <a:t>• Share from your own experiences, do not assume the</a:t>
            </a:r>
          </a:p>
          <a:p>
            <a:pPr marL="0" indent="0" algn="l">
              <a:buNone/>
            </a:pPr>
            <a:r>
              <a:rPr lang="en-US" sz="1800" b="0" i="0" u="none" strike="noStrike" baseline="0" dirty="0">
                <a:solidFill>
                  <a:srgbClr val="215E9F"/>
                </a:solidFill>
                <a:latin typeface="Gordita-Regular"/>
              </a:rPr>
              <a:t>experiences of others.</a:t>
            </a:r>
          </a:p>
          <a:p>
            <a:pPr marL="0" indent="0" algn="l">
              <a:buNone/>
            </a:pPr>
            <a:endParaRPr lang="en-US" sz="1800" b="0" i="0" u="none" strike="noStrike" baseline="0" dirty="0">
              <a:solidFill>
                <a:srgbClr val="215E9F"/>
              </a:solidFill>
              <a:latin typeface="Gordita-Regular"/>
            </a:endParaRPr>
          </a:p>
          <a:p>
            <a:pPr marL="0" indent="0" algn="l">
              <a:buNone/>
            </a:pPr>
            <a:r>
              <a:rPr lang="en-US" sz="1800" b="0" i="0" u="none" strike="noStrike" baseline="0" dirty="0">
                <a:solidFill>
                  <a:srgbClr val="215E9F"/>
                </a:solidFill>
                <a:latin typeface="Gordita-Regular"/>
              </a:rPr>
              <a:t>• It’s okay to disagree, but do so with respect, curiosity, and a</a:t>
            </a:r>
          </a:p>
          <a:p>
            <a:pPr marL="0" indent="0" algn="l">
              <a:buNone/>
            </a:pPr>
            <a:r>
              <a:rPr lang="en-US" sz="1800" b="0" i="0" u="none" strike="noStrike" baseline="0" dirty="0">
                <a:solidFill>
                  <a:srgbClr val="215E9F"/>
                </a:solidFill>
                <a:latin typeface="Gordita-Regular"/>
              </a:rPr>
              <a:t>willingness to learn.</a:t>
            </a:r>
          </a:p>
          <a:p>
            <a:pPr marL="0" indent="0" algn="l">
              <a:buNone/>
            </a:pPr>
            <a:endParaRPr lang="en-US" sz="1800" b="0" i="0" u="none" strike="noStrike" baseline="0" dirty="0">
              <a:solidFill>
                <a:srgbClr val="215E9F"/>
              </a:solidFill>
              <a:latin typeface="Gordita-Regular"/>
            </a:endParaRPr>
          </a:p>
          <a:p>
            <a:pPr marL="0" indent="0" algn="l">
              <a:buNone/>
            </a:pPr>
            <a:r>
              <a:rPr lang="en-US" sz="1800" b="0" i="0" u="none" strike="noStrike" baseline="0" dirty="0">
                <a:solidFill>
                  <a:srgbClr val="215E9F"/>
                </a:solidFill>
                <a:latin typeface="Gordita-Regular"/>
              </a:rPr>
              <a:t>• Give everyone who wants time to speak. You may have a lot</a:t>
            </a:r>
          </a:p>
          <a:p>
            <a:pPr marL="0" indent="0" algn="l">
              <a:buNone/>
            </a:pPr>
            <a:r>
              <a:rPr lang="en-US" sz="1800" b="0" i="0" u="none" strike="noStrike" baseline="0" dirty="0">
                <a:solidFill>
                  <a:srgbClr val="215E9F"/>
                </a:solidFill>
                <a:latin typeface="Gordita-Regular"/>
              </a:rPr>
              <a:t>to say, but so might someone else.</a:t>
            </a:r>
          </a:p>
          <a:p>
            <a:pPr marL="0" indent="0" algn="l">
              <a:buNone/>
            </a:pPr>
            <a:endParaRPr lang="en-US" sz="1800" b="0" i="0" u="none" strike="noStrike" baseline="0" dirty="0">
              <a:solidFill>
                <a:srgbClr val="215E9F"/>
              </a:solidFill>
              <a:latin typeface="Gordita-Regular"/>
            </a:endParaRPr>
          </a:p>
          <a:p>
            <a:pPr marL="0" indent="0" algn="l">
              <a:buNone/>
            </a:pPr>
            <a:r>
              <a:rPr lang="en-US" sz="1800" b="0" i="0" u="none" strike="noStrike" baseline="0" dirty="0">
                <a:solidFill>
                  <a:srgbClr val="215E9F"/>
                </a:solidFill>
                <a:latin typeface="Gordita-Regular"/>
              </a:rPr>
              <a:t>• Sharing your experiences is personal, so keep what is said</a:t>
            </a:r>
          </a:p>
          <a:p>
            <a:pPr marL="0" indent="0" algn="l">
              <a:buNone/>
            </a:pPr>
            <a:r>
              <a:rPr lang="en-US" sz="1800" b="0" i="0" u="none" strike="noStrike" baseline="0" dirty="0">
                <a:solidFill>
                  <a:srgbClr val="215E9F"/>
                </a:solidFill>
                <a:latin typeface="Gordita-Regular"/>
              </a:rPr>
              <a:t>confidential.</a:t>
            </a:r>
          </a:p>
          <a:p>
            <a:pPr marL="0" indent="0" algn="l">
              <a:buNone/>
            </a:pPr>
            <a:endParaRPr lang="en-US" dirty="0">
              <a:latin typeface="Gordita" pitchFamily="2" charset="77"/>
              <a:cs typeface="Gordita" pitchFamily="2" charset="77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850F62A-EFA1-C74B-9E84-AA1B6F422975}"/>
              </a:ext>
            </a:extLst>
          </p:cNvPr>
          <p:cNvSpPr/>
          <p:nvPr/>
        </p:nvSpPr>
        <p:spPr>
          <a:xfrm>
            <a:off x="0" y="6596743"/>
            <a:ext cx="12192000" cy="26125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AD0628A0-2321-7744-880F-6A2A9E9B30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7332" y="6125548"/>
            <a:ext cx="1585526" cy="4589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C1A8E0E-5CB9-4640-AEB5-F772BB60B1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57505" y="6012658"/>
            <a:ext cx="1015991" cy="507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4036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474F679-6C13-534A-A048-82D7301E9C5A}"/>
              </a:ext>
            </a:extLst>
          </p:cNvPr>
          <p:cNvSpPr txBox="1">
            <a:spLocks/>
          </p:cNvSpPr>
          <p:nvPr/>
        </p:nvSpPr>
        <p:spPr>
          <a:xfrm>
            <a:off x="686834" y="1153572"/>
            <a:ext cx="3200400" cy="44611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800"/>
              </a:spcAft>
            </a:pPr>
            <a:r>
              <a:rPr lang="en-US" sz="4000" dirty="0">
                <a:solidFill>
                  <a:schemeClr val="bg1"/>
                </a:solidFill>
                <a:latin typeface="Gordita"/>
              </a:rPr>
              <a:t>Final Affirmations</a:t>
            </a:r>
            <a:endParaRPr lang="en-US" sz="4000" i="1" kern="1200" dirty="0">
              <a:solidFill>
                <a:schemeClr val="bg1"/>
              </a:solidFill>
              <a:latin typeface="Gordita"/>
              <a:cs typeface="Calibri Light"/>
            </a:endParaRPr>
          </a:p>
        </p:txBody>
      </p:sp>
      <p:sp>
        <p:nvSpPr>
          <p:cNvPr id="19" name="Arc 18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5E53B69-8DF0-EC4D-AF2A-E0CEB532AE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4216" y="319088"/>
            <a:ext cx="6906491" cy="5599996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0" indent="0">
              <a:buNone/>
            </a:pPr>
            <a:endParaRPr lang="en-US" sz="2000" dirty="0">
              <a:cs typeface="Calibri"/>
            </a:endParaRPr>
          </a:p>
          <a:p>
            <a:pPr lvl="1"/>
            <a:r>
              <a:rPr lang="en-US" sz="2000" dirty="0">
                <a:solidFill>
                  <a:srgbClr val="0070C0"/>
                </a:solidFill>
                <a:latin typeface="Gordita"/>
              </a:rPr>
              <a:t>I will be brave enough to admit and reflect on my biases and mistakes. </a:t>
            </a:r>
          </a:p>
          <a:p>
            <a:pPr lvl="1"/>
            <a:endParaRPr lang="en-US" sz="2000" dirty="0">
              <a:solidFill>
                <a:srgbClr val="0070C0"/>
              </a:solidFill>
              <a:latin typeface="Gordita"/>
            </a:endParaRPr>
          </a:p>
          <a:p>
            <a:pPr lvl="1"/>
            <a:r>
              <a:rPr lang="en-US" sz="2000" dirty="0">
                <a:solidFill>
                  <a:srgbClr val="0070C0"/>
                </a:solidFill>
                <a:latin typeface="Gordita"/>
              </a:rPr>
              <a:t>I will be strong enough to acknowledge I may not fully understand and appreciate the challenges of others. </a:t>
            </a:r>
          </a:p>
          <a:p>
            <a:pPr lvl="1"/>
            <a:endParaRPr lang="en-US" sz="2000" dirty="0">
              <a:solidFill>
                <a:srgbClr val="0070C0"/>
              </a:solidFill>
              <a:latin typeface="Gordita"/>
            </a:endParaRPr>
          </a:p>
          <a:p>
            <a:pPr lvl="1"/>
            <a:r>
              <a:rPr lang="en-US" sz="2000" dirty="0">
                <a:solidFill>
                  <a:srgbClr val="0070C0"/>
                </a:solidFill>
                <a:latin typeface="Gordita"/>
              </a:rPr>
              <a:t>I will be humble enough to recognize I’ll never be done learning.</a:t>
            </a:r>
          </a:p>
          <a:p>
            <a:pPr lvl="1"/>
            <a:endParaRPr lang="en-US" sz="2000" dirty="0">
              <a:solidFill>
                <a:srgbClr val="0070C0"/>
              </a:solidFill>
              <a:latin typeface="Gordita"/>
            </a:endParaRPr>
          </a:p>
          <a:p>
            <a:pPr lvl="1"/>
            <a:r>
              <a:rPr lang="en-US" sz="2000" dirty="0">
                <a:solidFill>
                  <a:srgbClr val="0070C0"/>
                </a:solidFill>
                <a:latin typeface="Gordita"/>
              </a:rPr>
              <a:t>I will set an example of how to approach uncomfortable topics and situations with compassion. </a:t>
            </a:r>
          </a:p>
          <a:p>
            <a:pPr lvl="1"/>
            <a:endParaRPr lang="en-US" sz="2000" dirty="0">
              <a:solidFill>
                <a:srgbClr val="0070C0"/>
              </a:solidFill>
              <a:latin typeface="Gordita"/>
            </a:endParaRPr>
          </a:p>
          <a:p>
            <a:pPr lvl="1"/>
            <a:r>
              <a:rPr lang="en-US" sz="2000" dirty="0">
                <a:solidFill>
                  <a:srgbClr val="0070C0"/>
                </a:solidFill>
                <a:latin typeface="Gordita"/>
              </a:rPr>
              <a:t>I will not let the fear of getting it wrong keep me from trying. </a:t>
            </a:r>
            <a:endParaRPr lang="en-US" sz="20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850F62A-EFA1-C74B-9E84-AA1B6F422975}"/>
              </a:ext>
            </a:extLst>
          </p:cNvPr>
          <p:cNvSpPr/>
          <p:nvPr/>
        </p:nvSpPr>
        <p:spPr>
          <a:xfrm>
            <a:off x="0" y="6596743"/>
            <a:ext cx="12192000" cy="26125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AD0628A0-2321-7744-880F-6A2A9E9B30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8615" y="6139925"/>
            <a:ext cx="1585526" cy="45896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FCFE6C4-A639-4DEB-A4E4-B17821B673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57505" y="6012658"/>
            <a:ext cx="1015991" cy="507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503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oup of people sitting around a table&#10;&#10;Description automatically generated">
            <a:extLst>
              <a:ext uri="{FF2B5EF4-FFF2-40B4-BE49-F238E27FC236}">
                <a16:creationId xmlns:a16="http://schemas.microsoft.com/office/drawing/2014/main" id="{4AE6BF40-0979-4DEC-BC0C-21576B93E21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44" t="8601" r="17328" b="15397"/>
          <a:stretch/>
        </p:blipFill>
        <p:spPr>
          <a:xfrm>
            <a:off x="0" y="-1"/>
            <a:ext cx="12192000" cy="675091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850F62A-EFA1-C74B-9E84-AA1B6F422975}"/>
              </a:ext>
            </a:extLst>
          </p:cNvPr>
          <p:cNvSpPr/>
          <p:nvPr/>
        </p:nvSpPr>
        <p:spPr>
          <a:xfrm>
            <a:off x="0" y="6596743"/>
            <a:ext cx="12192000" cy="26125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0E0C791F-83D7-B043-8EA5-7FED735F8E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5332" y="5746363"/>
            <a:ext cx="2616554" cy="56692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58F7D3E-3849-4088-AC51-4A088BAD9B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6761" y="-107093"/>
            <a:ext cx="2538046" cy="126902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8407D87-583C-4632-95BD-B9F19BC33B87}"/>
              </a:ext>
            </a:extLst>
          </p:cNvPr>
          <p:cNvSpPr txBox="1"/>
          <p:nvPr/>
        </p:nvSpPr>
        <p:spPr>
          <a:xfrm>
            <a:off x="128769" y="6596743"/>
            <a:ext cx="182359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© Kognito 2021</a:t>
            </a:r>
          </a:p>
        </p:txBody>
      </p:sp>
    </p:spTree>
    <p:extLst>
      <p:ext uri="{BB962C8B-B14F-4D97-AF65-F5344CB8AC3E}">
        <p14:creationId xmlns:p14="http://schemas.microsoft.com/office/powerpoint/2010/main" val="21279002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E165651-2C9C-4A27-82A4-09014EEA5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401683" cy="4461163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  <a:latin typeface="Gordita"/>
                <a:cs typeface="Gordita" pitchFamily="2" charset="77"/>
              </a:rPr>
              <a:t>Shared Expectations &amp; Ground Rules </a:t>
            </a:r>
            <a:endParaRPr lang="en-US">
              <a:solidFill>
                <a:srgbClr val="FFFFFF"/>
              </a:solidFill>
              <a:latin typeface="Gordita" pitchFamily="2" charset="77"/>
              <a:cs typeface="Gordita" pitchFamily="2" charset="77"/>
            </a:endParaRPr>
          </a:p>
        </p:txBody>
      </p:sp>
      <p:sp>
        <p:nvSpPr>
          <p:cNvPr id="16" name="Arc 15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3F83A8-9C09-42F5-A6D3-031FFCA330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6715" y="591343"/>
            <a:ext cx="6906491" cy="558561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l">
              <a:buNone/>
            </a:pPr>
            <a:r>
              <a:rPr lang="en-US" sz="1800" b="0" i="0" u="none" strike="noStrike" baseline="0" dirty="0">
                <a:solidFill>
                  <a:srgbClr val="215E9F"/>
                </a:solidFill>
                <a:latin typeface="Gordita-Regular"/>
              </a:rPr>
              <a:t>• It’s okay to not know the “right” thing to say.</a:t>
            </a:r>
          </a:p>
          <a:p>
            <a:pPr marL="0" indent="0" algn="l">
              <a:buNone/>
            </a:pPr>
            <a:endParaRPr lang="en-US" sz="1800" b="0" i="0" u="none" strike="noStrike" baseline="0" dirty="0">
              <a:solidFill>
                <a:srgbClr val="215E9F"/>
              </a:solidFill>
              <a:latin typeface="Gordita-Regular"/>
            </a:endParaRPr>
          </a:p>
          <a:p>
            <a:pPr marL="0" indent="0" algn="l">
              <a:buNone/>
            </a:pPr>
            <a:r>
              <a:rPr lang="en-US" sz="1800" b="0" i="0" u="none" strike="noStrike" baseline="0" dirty="0">
                <a:solidFill>
                  <a:srgbClr val="215E9F"/>
                </a:solidFill>
                <a:latin typeface="Gordita-Regular"/>
              </a:rPr>
              <a:t>• Be willing to hear that you may have a negative impact and</a:t>
            </a:r>
          </a:p>
          <a:p>
            <a:pPr marL="0" indent="0" algn="l">
              <a:buNone/>
            </a:pPr>
            <a:r>
              <a:rPr lang="en-US" sz="1800" b="0" i="0" u="none" strike="noStrike" baseline="0" dirty="0">
                <a:solidFill>
                  <a:srgbClr val="215E9F"/>
                </a:solidFill>
                <a:latin typeface="Gordita-Regular"/>
              </a:rPr>
              <a:t>take responsibility.</a:t>
            </a:r>
          </a:p>
          <a:p>
            <a:pPr marL="0" indent="0" algn="l">
              <a:buNone/>
            </a:pPr>
            <a:endParaRPr lang="en-US" sz="1800" b="0" i="0" u="none" strike="noStrike" baseline="0" dirty="0">
              <a:solidFill>
                <a:srgbClr val="215E9F"/>
              </a:solidFill>
              <a:latin typeface="Gordita-Regular"/>
            </a:endParaRPr>
          </a:p>
          <a:p>
            <a:pPr marL="0" indent="0" algn="l">
              <a:buNone/>
            </a:pPr>
            <a:r>
              <a:rPr lang="en-US" sz="1800" b="0" i="0" u="none" strike="noStrike" baseline="0" dirty="0">
                <a:solidFill>
                  <a:srgbClr val="215E9F"/>
                </a:solidFill>
                <a:latin typeface="Gordita-Regular"/>
              </a:rPr>
              <a:t>• Don’t be afraid to ask questions and speak your mind.</a:t>
            </a:r>
          </a:p>
          <a:p>
            <a:pPr marL="0" indent="0" algn="l">
              <a:buNone/>
            </a:pPr>
            <a:endParaRPr lang="en-US" sz="1800" b="0" i="0" u="none" strike="noStrike" baseline="0" dirty="0">
              <a:solidFill>
                <a:srgbClr val="215E9F"/>
              </a:solidFill>
              <a:latin typeface="Gordita-Regular"/>
            </a:endParaRPr>
          </a:p>
          <a:p>
            <a:pPr marL="0" indent="0" algn="l">
              <a:buNone/>
            </a:pPr>
            <a:r>
              <a:rPr lang="en-US" sz="1800" b="0" i="0" u="none" strike="noStrike" baseline="0" dirty="0">
                <a:solidFill>
                  <a:srgbClr val="215E9F"/>
                </a:solidFill>
                <a:latin typeface="Gordita-Regular"/>
              </a:rPr>
              <a:t>• It’s okay to feel uncomfortable. It is in those moments we</a:t>
            </a:r>
          </a:p>
          <a:p>
            <a:pPr marL="0" indent="0" algn="l">
              <a:buNone/>
            </a:pPr>
            <a:r>
              <a:rPr lang="en-US" sz="1800" b="0" i="0" u="none" strike="noStrike" baseline="0" dirty="0">
                <a:solidFill>
                  <a:srgbClr val="215E9F"/>
                </a:solidFill>
                <a:latin typeface="Gordita-Regular"/>
              </a:rPr>
              <a:t>grow through embracing a growth mindset.</a:t>
            </a:r>
            <a:endParaRPr lang="en-US" dirty="0">
              <a:latin typeface="Gordita" pitchFamily="2" charset="77"/>
              <a:cs typeface="Gordita" pitchFamily="2" charset="77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850F62A-EFA1-C74B-9E84-AA1B6F422975}"/>
              </a:ext>
            </a:extLst>
          </p:cNvPr>
          <p:cNvSpPr/>
          <p:nvPr/>
        </p:nvSpPr>
        <p:spPr>
          <a:xfrm>
            <a:off x="0" y="6596743"/>
            <a:ext cx="12192000" cy="26125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AD0628A0-2321-7744-880F-6A2A9E9B30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7332" y="6125548"/>
            <a:ext cx="1585526" cy="4589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C1A8E0E-5CB9-4640-AEB5-F772BB60B1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57505" y="6012658"/>
            <a:ext cx="1015991" cy="507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8178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C2554CA6-288E-4202-BC52-2E5A8F0C0A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10BB131-AC8E-4A8E-A5D1-36260F720C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189" y="1119031"/>
            <a:ext cx="4619938" cy="46199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1FFB3A4-2945-7D43-B346-EAFAAE75F6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1074" y="1396686"/>
            <a:ext cx="3240506" cy="4064628"/>
          </a:xfrm>
        </p:spPr>
        <p:txBody>
          <a:bodyPr>
            <a:normAutofit/>
          </a:bodyPr>
          <a:lstStyle/>
          <a:p>
            <a:pPr marL="0" marR="0">
              <a:spcBef>
                <a:spcPts val="0"/>
              </a:spcBef>
              <a:spcAft>
                <a:spcPts val="800"/>
              </a:spcAft>
            </a:pPr>
            <a:r>
              <a:rPr lang="en-US" sz="4000" dirty="0">
                <a:solidFill>
                  <a:srgbClr val="FFFFFF"/>
                </a:solidFill>
                <a:effectLst/>
                <a:latin typeface="Gordita"/>
                <a:ea typeface="Calibri" panose="020F0502020204030204" pitchFamily="34" charset="0"/>
                <a:cs typeface="Gordita" pitchFamily="2" charset="77"/>
              </a:rPr>
              <a:t>Defining</a:t>
            </a:r>
            <a:br>
              <a:rPr lang="en-US" sz="4000" dirty="0">
                <a:solidFill>
                  <a:srgbClr val="FFFFFF"/>
                </a:solidFill>
                <a:effectLst/>
                <a:latin typeface="Gordita"/>
                <a:ea typeface="Calibri" panose="020F0502020204030204" pitchFamily="34" charset="0"/>
                <a:cs typeface="Gordita" pitchFamily="2" charset="77"/>
              </a:rPr>
            </a:br>
            <a:r>
              <a:rPr lang="en-US" sz="4000" dirty="0">
                <a:solidFill>
                  <a:srgbClr val="FFFFFF"/>
                </a:solidFill>
                <a:effectLst/>
                <a:latin typeface="Gordita"/>
                <a:ea typeface="Calibri" panose="020F0502020204030204" pitchFamily="34" charset="0"/>
                <a:cs typeface="Gordita" pitchFamily="2" charset="77"/>
              </a:rPr>
              <a:t>Diversity, Equity, and Inclusion</a:t>
            </a:r>
            <a:endParaRPr lang="en-US" sz="4000" dirty="0">
              <a:solidFill>
                <a:srgbClr val="FFFFFF"/>
              </a:solidFill>
              <a:latin typeface="Gordita"/>
              <a:cs typeface="Gordita" pitchFamily="2" charset="77"/>
            </a:endParaRPr>
          </a:p>
        </p:txBody>
      </p:sp>
      <p:sp>
        <p:nvSpPr>
          <p:cNvPr id="21" name="Arc 20">
            <a:extLst>
              <a:ext uri="{FF2B5EF4-FFF2-40B4-BE49-F238E27FC236}">
                <a16:creationId xmlns:a16="http://schemas.microsoft.com/office/drawing/2014/main" id="{5B7778FC-632E-4DCA-A7CB-0D7731CCF9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9809111">
            <a:off x="8683720" y="941148"/>
            <a:ext cx="2987899" cy="2987899"/>
          </a:xfrm>
          <a:prstGeom prst="arc">
            <a:avLst>
              <a:gd name="adj1" fmla="val 15817365"/>
              <a:gd name="adj2" fmla="val 178138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FA23A907-97FB-4A8F-880A-DD77401C42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0048" y="4780992"/>
            <a:ext cx="546100" cy="546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95B9F64-BEF8-0E4E-A5F2-F2A0D1830E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96121" y="2075454"/>
            <a:ext cx="5536397" cy="479792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rgbClr val="0070C0"/>
                </a:solidFill>
                <a:latin typeface="Gordita Medium"/>
                <a:cs typeface="Gordita Medium" pitchFamily="2" charset="77"/>
              </a:rPr>
              <a:t>Diversity: </a:t>
            </a:r>
            <a:r>
              <a:rPr lang="en-US" sz="2400" dirty="0">
                <a:solidFill>
                  <a:srgbClr val="0070C0"/>
                </a:solidFill>
                <a:latin typeface="Gordita Medium"/>
                <a:cs typeface="Gordita Medium" pitchFamily="2" charset="77"/>
              </a:rPr>
              <a:t>Differences in identities such as cultures, abilities, ideas, philosophies, backgrounds, histories, personal and social identities, and lived experience.</a:t>
            </a:r>
          </a:p>
          <a:p>
            <a:pPr marL="0" indent="0">
              <a:buNone/>
            </a:pPr>
            <a:endParaRPr lang="en-US" sz="2400" dirty="0">
              <a:solidFill>
                <a:srgbClr val="0070C0"/>
              </a:solidFill>
              <a:latin typeface="Gordita Medium"/>
              <a:cs typeface="Gordita Medium" pitchFamily="2" charset="77"/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0070C0"/>
                </a:solidFill>
                <a:latin typeface="Gordita Medium"/>
                <a:cs typeface="Gordita Medium" pitchFamily="2" charset="77"/>
              </a:rPr>
              <a:t>• Share what diversity means to you. Does it mean the same thing to everyone?</a:t>
            </a:r>
            <a:endParaRPr lang="en-US" sz="2400" dirty="0">
              <a:latin typeface="Gordita" pitchFamily="2" charset="77"/>
              <a:cs typeface="Gordita" pitchFamily="2" charset="77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850F62A-EFA1-C74B-9E84-AA1B6F422975}"/>
              </a:ext>
            </a:extLst>
          </p:cNvPr>
          <p:cNvSpPr/>
          <p:nvPr/>
        </p:nvSpPr>
        <p:spPr>
          <a:xfrm>
            <a:off x="0" y="6596743"/>
            <a:ext cx="12192000" cy="26125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AD0628A0-2321-7744-880F-6A2A9E9B30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082416"/>
            <a:ext cx="1585526" cy="45896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618EC2A-DAB9-4C46-AFDE-18260C809A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57505" y="6012658"/>
            <a:ext cx="1015991" cy="507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2460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C2554CA6-288E-4202-BC52-2E5A8F0C0A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10BB131-AC8E-4A8E-A5D1-36260F720C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189" y="1119031"/>
            <a:ext cx="4619938" cy="46199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1FFB3A4-2945-7D43-B346-EAFAAE75F6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1074" y="1396686"/>
            <a:ext cx="3240506" cy="4064628"/>
          </a:xfrm>
        </p:spPr>
        <p:txBody>
          <a:bodyPr>
            <a:normAutofit/>
          </a:bodyPr>
          <a:lstStyle/>
          <a:p>
            <a:pPr marL="0" marR="0">
              <a:spcBef>
                <a:spcPts val="0"/>
              </a:spcBef>
              <a:spcAft>
                <a:spcPts val="800"/>
              </a:spcAft>
            </a:pPr>
            <a:r>
              <a:rPr lang="en-US" sz="4000" dirty="0">
                <a:solidFill>
                  <a:srgbClr val="FFFFFF"/>
                </a:solidFill>
                <a:effectLst/>
                <a:latin typeface="Gordita"/>
                <a:ea typeface="Calibri" panose="020F0502020204030204" pitchFamily="34" charset="0"/>
                <a:cs typeface="Gordita" pitchFamily="2" charset="77"/>
              </a:rPr>
              <a:t>Defining</a:t>
            </a:r>
            <a:br>
              <a:rPr lang="en-US" sz="4000" dirty="0">
                <a:solidFill>
                  <a:srgbClr val="FFFFFF"/>
                </a:solidFill>
                <a:effectLst/>
                <a:latin typeface="Gordita"/>
                <a:ea typeface="Calibri" panose="020F0502020204030204" pitchFamily="34" charset="0"/>
                <a:cs typeface="Gordita" pitchFamily="2" charset="77"/>
              </a:rPr>
            </a:br>
            <a:r>
              <a:rPr lang="en-US" sz="4000" dirty="0">
                <a:solidFill>
                  <a:srgbClr val="FFFFFF"/>
                </a:solidFill>
                <a:effectLst/>
                <a:latin typeface="Gordita"/>
                <a:ea typeface="Calibri" panose="020F0502020204030204" pitchFamily="34" charset="0"/>
                <a:cs typeface="Gordita" pitchFamily="2" charset="77"/>
              </a:rPr>
              <a:t>Diversity, Equity, and Inclusion</a:t>
            </a:r>
            <a:endParaRPr lang="en-US" sz="4000" dirty="0">
              <a:solidFill>
                <a:srgbClr val="FFFFFF"/>
              </a:solidFill>
              <a:latin typeface="Gordita"/>
              <a:cs typeface="Gordita" pitchFamily="2" charset="77"/>
            </a:endParaRPr>
          </a:p>
        </p:txBody>
      </p:sp>
      <p:sp>
        <p:nvSpPr>
          <p:cNvPr id="21" name="Arc 20">
            <a:extLst>
              <a:ext uri="{FF2B5EF4-FFF2-40B4-BE49-F238E27FC236}">
                <a16:creationId xmlns:a16="http://schemas.microsoft.com/office/drawing/2014/main" id="{5B7778FC-632E-4DCA-A7CB-0D7731CCF9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9809111">
            <a:off x="8683720" y="941148"/>
            <a:ext cx="2987899" cy="2987899"/>
          </a:xfrm>
          <a:prstGeom prst="arc">
            <a:avLst>
              <a:gd name="adj1" fmla="val 15817365"/>
              <a:gd name="adj2" fmla="val 178138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FA23A907-97FB-4A8F-880A-DD77401C42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0048" y="4780992"/>
            <a:ext cx="546100" cy="546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95B9F64-BEF8-0E4E-A5F2-F2A0D1830E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96121" y="2075454"/>
            <a:ext cx="5536397" cy="479792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rgbClr val="0070C0"/>
                </a:solidFill>
                <a:latin typeface="Gordita Medium"/>
                <a:cs typeface="Gordita Medium" pitchFamily="2" charset="77"/>
              </a:rPr>
              <a:t>Inclusion: </a:t>
            </a:r>
            <a:r>
              <a:rPr lang="en-US" sz="2400" dirty="0">
                <a:solidFill>
                  <a:srgbClr val="0070C0"/>
                </a:solidFill>
                <a:latin typeface="Gordita Medium"/>
                <a:cs typeface="Gordita Medium" pitchFamily="2" charset="77"/>
              </a:rPr>
              <a:t>Supporting and embracing diversity in a way that gives everyone an unconditional sense of belonging, a feeling of physical and psychological safety, and the knowledge that they are respected and heard.</a:t>
            </a:r>
          </a:p>
          <a:p>
            <a:pPr marL="0" indent="0">
              <a:buNone/>
            </a:pPr>
            <a:endParaRPr lang="en-US" sz="2400" dirty="0">
              <a:solidFill>
                <a:srgbClr val="0070C0"/>
              </a:solidFill>
              <a:latin typeface="Gordita Medium"/>
              <a:cs typeface="Gordita Medium" pitchFamily="2" charset="77"/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0070C0"/>
                </a:solidFill>
                <a:latin typeface="Gordita Medium"/>
                <a:cs typeface="Gordita Medium" pitchFamily="2" charset="77"/>
              </a:rPr>
              <a:t>• Have you ever felt excluded? How did that make you feel?</a:t>
            </a:r>
            <a:endParaRPr lang="en-US" sz="2400" dirty="0">
              <a:latin typeface="Gordita" pitchFamily="2" charset="77"/>
              <a:cs typeface="Gordita" pitchFamily="2" charset="77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850F62A-EFA1-C74B-9E84-AA1B6F422975}"/>
              </a:ext>
            </a:extLst>
          </p:cNvPr>
          <p:cNvSpPr/>
          <p:nvPr/>
        </p:nvSpPr>
        <p:spPr>
          <a:xfrm>
            <a:off x="0" y="6596743"/>
            <a:ext cx="12192000" cy="26125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AD0628A0-2321-7744-880F-6A2A9E9B30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082416"/>
            <a:ext cx="1585526" cy="45896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618EC2A-DAB9-4C46-AFDE-18260C809A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57505" y="6012658"/>
            <a:ext cx="1015991" cy="507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0737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C2554CA6-288E-4202-BC52-2E5A8F0C0A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10BB131-AC8E-4A8E-A5D1-36260F720C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189" y="1119031"/>
            <a:ext cx="4619938" cy="46199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1FFB3A4-2945-7D43-B346-EAFAAE75F6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1074" y="1396686"/>
            <a:ext cx="3240506" cy="4064628"/>
          </a:xfrm>
        </p:spPr>
        <p:txBody>
          <a:bodyPr>
            <a:normAutofit/>
          </a:bodyPr>
          <a:lstStyle/>
          <a:p>
            <a:pPr marL="0" marR="0">
              <a:spcBef>
                <a:spcPts val="0"/>
              </a:spcBef>
              <a:spcAft>
                <a:spcPts val="800"/>
              </a:spcAft>
            </a:pPr>
            <a:r>
              <a:rPr lang="en-US" sz="4000" dirty="0">
                <a:solidFill>
                  <a:srgbClr val="FFFFFF"/>
                </a:solidFill>
                <a:effectLst/>
                <a:latin typeface="Gordita"/>
                <a:ea typeface="Calibri" panose="020F0502020204030204" pitchFamily="34" charset="0"/>
                <a:cs typeface="Gordita" pitchFamily="2" charset="77"/>
              </a:rPr>
              <a:t>Defining</a:t>
            </a:r>
            <a:br>
              <a:rPr lang="en-US" sz="4000" dirty="0">
                <a:solidFill>
                  <a:srgbClr val="FFFFFF"/>
                </a:solidFill>
                <a:effectLst/>
                <a:latin typeface="Gordita"/>
                <a:ea typeface="Calibri" panose="020F0502020204030204" pitchFamily="34" charset="0"/>
                <a:cs typeface="Gordita" pitchFamily="2" charset="77"/>
              </a:rPr>
            </a:br>
            <a:r>
              <a:rPr lang="en-US" sz="4000" dirty="0">
                <a:solidFill>
                  <a:srgbClr val="FFFFFF"/>
                </a:solidFill>
                <a:effectLst/>
                <a:latin typeface="Gordita"/>
                <a:ea typeface="Calibri" panose="020F0502020204030204" pitchFamily="34" charset="0"/>
                <a:cs typeface="Gordita" pitchFamily="2" charset="77"/>
              </a:rPr>
              <a:t>Diversity, Equity, and Inclusion</a:t>
            </a:r>
            <a:endParaRPr lang="en-US" sz="4000" dirty="0">
              <a:solidFill>
                <a:srgbClr val="FFFFFF"/>
              </a:solidFill>
              <a:latin typeface="Gordita"/>
              <a:cs typeface="Gordita" pitchFamily="2" charset="77"/>
            </a:endParaRPr>
          </a:p>
        </p:txBody>
      </p:sp>
      <p:sp>
        <p:nvSpPr>
          <p:cNvPr id="21" name="Arc 20">
            <a:extLst>
              <a:ext uri="{FF2B5EF4-FFF2-40B4-BE49-F238E27FC236}">
                <a16:creationId xmlns:a16="http://schemas.microsoft.com/office/drawing/2014/main" id="{5B7778FC-632E-4DCA-A7CB-0D7731CCF9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9809111">
            <a:off x="8683720" y="941148"/>
            <a:ext cx="2987899" cy="2987899"/>
          </a:xfrm>
          <a:prstGeom prst="arc">
            <a:avLst>
              <a:gd name="adj1" fmla="val 15817365"/>
              <a:gd name="adj2" fmla="val 178138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FA23A907-97FB-4A8F-880A-DD77401C42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0048" y="4780992"/>
            <a:ext cx="546100" cy="546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95B9F64-BEF8-0E4E-A5F2-F2A0D1830E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96121" y="2075454"/>
            <a:ext cx="5536397" cy="479792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rgbClr val="0070C0"/>
                </a:solidFill>
                <a:latin typeface="Gordita Medium"/>
                <a:cs typeface="Gordita Medium" pitchFamily="2" charset="77"/>
              </a:rPr>
              <a:t>Equity: </a:t>
            </a:r>
            <a:r>
              <a:rPr lang="en-US" sz="2400" dirty="0">
                <a:solidFill>
                  <a:srgbClr val="0070C0"/>
                </a:solidFill>
                <a:latin typeface="Gordita Medium"/>
                <a:cs typeface="Gordita Medium" pitchFamily="2" charset="77"/>
              </a:rPr>
              <a:t>Working to ensure everyone gets what they need to have the access, resources, opportunities, and room to succeed.</a:t>
            </a:r>
          </a:p>
          <a:p>
            <a:pPr marL="0" indent="0">
              <a:buNone/>
            </a:pPr>
            <a:endParaRPr lang="en-US" sz="2400" dirty="0">
              <a:solidFill>
                <a:srgbClr val="0070C0"/>
              </a:solidFill>
              <a:latin typeface="Gordita Medium"/>
              <a:cs typeface="Gordita Medium" pitchFamily="2" charset="77"/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0070C0"/>
                </a:solidFill>
                <a:latin typeface="Gordita Medium"/>
                <a:cs typeface="Gordita Medium" pitchFamily="2" charset="77"/>
              </a:rPr>
              <a:t>• Can you think of a time when you or someone in your school community was treated equally (given the same resources), but should have been treated equitably (given the resources they needed to succeed)?</a:t>
            </a:r>
            <a:endParaRPr lang="en-US" sz="2400" dirty="0">
              <a:latin typeface="Gordita" pitchFamily="2" charset="77"/>
              <a:cs typeface="Gordita" pitchFamily="2" charset="77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850F62A-EFA1-C74B-9E84-AA1B6F422975}"/>
              </a:ext>
            </a:extLst>
          </p:cNvPr>
          <p:cNvSpPr/>
          <p:nvPr/>
        </p:nvSpPr>
        <p:spPr>
          <a:xfrm>
            <a:off x="0" y="6596743"/>
            <a:ext cx="12192000" cy="26125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AD0628A0-2321-7744-880F-6A2A9E9B30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082416"/>
            <a:ext cx="1585526" cy="45896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618EC2A-DAB9-4C46-AFDE-18260C809A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57505" y="6012658"/>
            <a:ext cx="1015991" cy="507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7526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C2554CA6-288E-4202-BC52-2E5A8F0C0A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B10BB131-AC8E-4A8E-A5D1-36260F720C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189" y="1119031"/>
            <a:ext cx="4619938" cy="46199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1FFB3A4-2945-7D43-B346-EAFAAE75F6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1074" y="1396686"/>
            <a:ext cx="3240506" cy="4064628"/>
          </a:xfrm>
        </p:spPr>
        <p:txBody>
          <a:bodyPr>
            <a:normAutofit/>
          </a:bodyPr>
          <a:lstStyle/>
          <a:p>
            <a:pPr marL="0" marR="0">
              <a:spcBef>
                <a:spcPts val="0"/>
              </a:spcBef>
              <a:spcAft>
                <a:spcPts val="800"/>
              </a:spcAft>
            </a:pPr>
            <a:r>
              <a:rPr lang="en-US" sz="4000" dirty="0">
                <a:solidFill>
                  <a:srgbClr val="FFFFFF"/>
                </a:solidFill>
                <a:latin typeface="Gordita"/>
                <a:cs typeface="Gordita" pitchFamily="2" charset="77"/>
              </a:rPr>
              <a:t>Initial Reflections</a:t>
            </a:r>
          </a:p>
        </p:txBody>
      </p:sp>
      <p:sp>
        <p:nvSpPr>
          <p:cNvPr id="20" name="Arc 19">
            <a:extLst>
              <a:ext uri="{FF2B5EF4-FFF2-40B4-BE49-F238E27FC236}">
                <a16:creationId xmlns:a16="http://schemas.microsoft.com/office/drawing/2014/main" id="{5B7778FC-632E-4DCA-A7CB-0D7731CCF9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9809111">
            <a:off x="8683720" y="941148"/>
            <a:ext cx="2987899" cy="2987899"/>
          </a:xfrm>
          <a:prstGeom prst="arc">
            <a:avLst>
              <a:gd name="adj1" fmla="val 15817365"/>
              <a:gd name="adj2" fmla="val 178138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FA23A907-97FB-4A8F-880A-DD77401C42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0048" y="4780992"/>
            <a:ext cx="546100" cy="546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95B9F64-BEF8-0E4E-A5F2-F2A0D1830E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65121" y="1724200"/>
            <a:ext cx="5536397" cy="393528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070C0"/>
                </a:solidFill>
                <a:ea typeface="+mn-lt"/>
                <a:cs typeface="+mn-lt"/>
              </a:rPr>
              <a:t>How does talking and learning about Diversity, Equity, and Inclusion make you feel? Skeptical? Curious? Defensive? Brave? </a:t>
            </a:r>
          </a:p>
          <a:p>
            <a:pPr marL="0" indent="0">
              <a:buNone/>
            </a:pPr>
            <a:endParaRPr lang="en-US" dirty="0">
              <a:solidFill>
                <a:srgbClr val="0070C0"/>
              </a:solidFill>
              <a:ea typeface="+mn-lt"/>
              <a:cs typeface="+mn-lt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70C0"/>
                </a:solidFill>
                <a:ea typeface="+mn-lt"/>
                <a:cs typeface="+mn-lt"/>
              </a:rPr>
              <a:t>Or maybe something else entirely.</a:t>
            </a:r>
          </a:p>
          <a:p>
            <a:pPr marL="0" indent="0">
              <a:buNone/>
            </a:pPr>
            <a:endParaRPr lang="en-US" dirty="0">
              <a:solidFill>
                <a:srgbClr val="0070C0"/>
              </a:solidFill>
              <a:ea typeface="+mn-lt"/>
              <a:cs typeface="+mn-lt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70C0"/>
                </a:solidFill>
                <a:ea typeface="+mn-lt"/>
                <a:cs typeface="+mn-lt"/>
              </a:rPr>
              <a:t>All reactions and feels are valid.</a:t>
            </a:r>
            <a:endParaRPr lang="en-US" dirty="0">
              <a:latin typeface="Gordita" pitchFamily="2" charset="77"/>
              <a:cs typeface="Gordita" pitchFamily="2" charset="77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850F62A-EFA1-C74B-9E84-AA1B6F422975}"/>
              </a:ext>
            </a:extLst>
          </p:cNvPr>
          <p:cNvSpPr/>
          <p:nvPr/>
        </p:nvSpPr>
        <p:spPr>
          <a:xfrm>
            <a:off x="0" y="6596743"/>
            <a:ext cx="12192000" cy="26125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AD0628A0-2321-7744-880F-6A2A9E9B30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082416"/>
            <a:ext cx="1585526" cy="45896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6F14495-6882-47B8-B861-BA06218783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57505" y="6012658"/>
            <a:ext cx="1015991" cy="507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5633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1709F1D5-B0F1-4714-A239-E5B61C1619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228FB460-D3FF-4440-A020-05982A09E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0546" y="1011045"/>
            <a:ext cx="4369859" cy="4369859"/>
          </a:xfrm>
          <a:prstGeom prst="roundRect">
            <a:avLst>
              <a:gd name="adj" fmla="val 275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0E72A3E-69EB-954B-8DA3-7A504122EDB2}"/>
              </a:ext>
            </a:extLst>
          </p:cNvPr>
          <p:cNvSpPr txBox="1">
            <a:spLocks/>
          </p:cNvSpPr>
          <p:nvPr/>
        </p:nvSpPr>
        <p:spPr>
          <a:xfrm>
            <a:off x="956826" y="1112969"/>
            <a:ext cx="3937298" cy="41660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800"/>
              </a:spcAft>
            </a:pPr>
            <a:r>
              <a:rPr lang="en-US" sz="4000" kern="1200" dirty="0">
                <a:solidFill>
                  <a:srgbClr val="FFFFFF"/>
                </a:solidFill>
                <a:latin typeface="Gordita"/>
              </a:rPr>
              <a:t>Growth Mindset</a:t>
            </a: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14847E93-7DC1-4D4B-8829-B19AA7137C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30529" y="0"/>
            <a:ext cx="1155142" cy="591009"/>
          </a:xfrm>
          <a:custGeom>
            <a:avLst/>
            <a:gdLst>
              <a:gd name="connsiteX0" fmla="*/ 1355 w 1155142"/>
              <a:gd name="connsiteY0" fmla="*/ 0 h 591009"/>
              <a:gd name="connsiteX1" fmla="*/ 1153787 w 1155142"/>
              <a:gd name="connsiteY1" fmla="*/ 0 h 591009"/>
              <a:gd name="connsiteX2" fmla="*/ 1155142 w 1155142"/>
              <a:gd name="connsiteY2" fmla="*/ 13438 h 591009"/>
              <a:gd name="connsiteX3" fmla="*/ 577571 w 1155142"/>
              <a:gd name="connsiteY3" fmla="*/ 591009 h 591009"/>
              <a:gd name="connsiteX4" fmla="*/ 0 w 1155142"/>
              <a:gd name="connsiteY4" fmla="*/ 13438 h 59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591009">
                <a:moveTo>
                  <a:pt x="1355" y="0"/>
                </a:moveTo>
                <a:lnTo>
                  <a:pt x="1153787" y="0"/>
                </a:lnTo>
                <a:lnTo>
                  <a:pt x="1155142" y="13438"/>
                </a:lnTo>
                <a:cubicBezTo>
                  <a:pt x="1155142" y="332422"/>
                  <a:pt x="896555" y="591009"/>
                  <a:pt x="577571" y="591009"/>
                </a:cubicBezTo>
                <a:cubicBezTo>
                  <a:pt x="258587" y="591009"/>
                  <a:pt x="0" y="332422"/>
                  <a:pt x="0" y="1343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5566D6E1-03A1-4D73-A4E0-35D74D568A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961511" y="-1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9F835A99-04AC-494A-A572-AFE8413CC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2936831"/>
            <a:ext cx="159741" cy="552996"/>
          </a:xfrm>
          <a:custGeom>
            <a:avLst/>
            <a:gdLst>
              <a:gd name="connsiteX0" fmla="*/ 159741 w 159741"/>
              <a:gd name="connsiteY0" fmla="*/ 0 h 552996"/>
              <a:gd name="connsiteX1" fmla="*/ 159741 w 159741"/>
              <a:gd name="connsiteY1" fmla="*/ 552996 h 552996"/>
              <a:gd name="connsiteX2" fmla="*/ 141849 w 159741"/>
              <a:gd name="connsiteY2" fmla="*/ 543285 h 552996"/>
              <a:gd name="connsiteX3" fmla="*/ 0 w 159741"/>
              <a:gd name="connsiteY3" fmla="*/ 276498 h 552996"/>
              <a:gd name="connsiteX4" fmla="*/ 141849 w 159741"/>
              <a:gd name="connsiteY4" fmla="*/ 9711 h 552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741" h="552996">
                <a:moveTo>
                  <a:pt x="159741" y="0"/>
                </a:moveTo>
                <a:lnTo>
                  <a:pt x="159741" y="552996"/>
                </a:lnTo>
                <a:lnTo>
                  <a:pt x="141849" y="543285"/>
                </a:lnTo>
                <a:cubicBezTo>
                  <a:pt x="56268" y="485467"/>
                  <a:pt x="0" y="387554"/>
                  <a:pt x="0" y="276498"/>
                </a:cubicBezTo>
                <a:cubicBezTo>
                  <a:pt x="0" y="165443"/>
                  <a:pt x="56268" y="67529"/>
                  <a:pt x="141849" y="9711"/>
                </a:cubicBezTo>
                <a:close/>
              </a:path>
            </a:pathLst>
          </a:custGeom>
          <a:solidFill>
            <a:schemeClr val="accent4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5E53B69-8DF0-EC4D-AF2A-E0CEB532AE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011045"/>
            <a:ext cx="5257799" cy="488935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070C0"/>
                </a:solidFill>
                <a:latin typeface="Gordita"/>
              </a:rPr>
              <a:t>Now how does this particular statement make you feel?</a:t>
            </a:r>
          </a:p>
          <a:p>
            <a:pPr marL="0" indent="0">
              <a:buNone/>
            </a:pPr>
            <a:endParaRPr lang="en-US" dirty="0">
              <a:solidFill>
                <a:srgbClr val="0070C0"/>
              </a:solidFill>
              <a:latin typeface="Gordita"/>
            </a:endParaRPr>
          </a:p>
          <a:p>
            <a:pPr marL="0" indent="0">
              <a:buNone/>
            </a:pPr>
            <a:r>
              <a:rPr lang="en-US" i="1" dirty="0">
                <a:solidFill>
                  <a:srgbClr val="0070C0"/>
                </a:solidFill>
                <a:latin typeface="Gordita"/>
              </a:rPr>
              <a:t>It’s not about being right or wrong, failing or succeeding. It’s about having an open dialogue, talking about and across our differences, and strengthening our connection with others.</a:t>
            </a:r>
            <a:endParaRPr lang="en-US" i="1" dirty="0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7B786209-1B0B-4CA9-9BDD-F7327066A8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835649"/>
            <a:ext cx="1548180" cy="1022351"/>
          </a:xfrm>
          <a:custGeom>
            <a:avLst/>
            <a:gdLst>
              <a:gd name="connsiteX0" fmla="*/ 61913 w 1548180"/>
              <a:gd name="connsiteY0" fmla="*/ 0 h 1022351"/>
              <a:gd name="connsiteX1" fmla="*/ 1548180 w 1548180"/>
              <a:gd name="connsiteY1" fmla="*/ 0 h 1022351"/>
              <a:gd name="connsiteX2" fmla="*/ 1548180 w 1548180"/>
              <a:gd name="connsiteY2" fmla="*/ 123825 h 1022351"/>
              <a:gd name="connsiteX3" fmla="*/ 123825 w 1548180"/>
              <a:gd name="connsiteY3" fmla="*/ 123825 h 1022351"/>
              <a:gd name="connsiteX4" fmla="*/ 123825 w 1548180"/>
              <a:gd name="connsiteY4" fmla="*/ 1022351 h 1022351"/>
              <a:gd name="connsiteX5" fmla="*/ 0 w 1548180"/>
              <a:gd name="connsiteY5" fmla="*/ 1022351 h 1022351"/>
              <a:gd name="connsiteX6" fmla="*/ 0 w 1548180"/>
              <a:gd name="connsiteY6" fmla="*/ 61913 h 1022351"/>
              <a:gd name="connsiteX7" fmla="*/ 61913 w 1548180"/>
              <a:gd name="connsiteY7" fmla="*/ 0 h 102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8180" h="1022351">
                <a:moveTo>
                  <a:pt x="61913" y="0"/>
                </a:moveTo>
                <a:lnTo>
                  <a:pt x="1548180" y="0"/>
                </a:lnTo>
                <a:lnTo>
                  <a:pt x="1548180" y="123825"/>
                </a:lnTo>
                <a:lnTo>
                  <a:pt x="123825" y="123825"/>
                </a:lnTo>
                <a:lnTo>
                  <a:pt x="123825" y="1022351"/>
                </a:lnTo>
                <a:lnTo>
                  <a:pt x="0" y="1022351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2D2964BB-484D-45AE-AD66-D407D06296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418308" y="5717905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6691AC69-A76E-4DAB-B565-468B6B87AC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132972" y="6258755"/>
            <a:ext cx="1565940" cy="599245"/>
          </a:xfrm>
          <a:custGeom>
            <a:avLst/>
            <a:gdLst>
              <a:gd name="connsiteX0" fmla="*/ 782970 w 1565940"/>
              <a:gd name="connsiteY0" fmla="*/ 0 h 599245"/>
              <a:gd name="connsiteX1" fmla="*/ 1528042 w 1565940"/>
              <a:gd name="connsiteY1" fmla="*/ 480469 h 599245"/>
              <a:gd name="connsiteX2" fmla="*/ 1565940 w 1565940"/>
              <a:gd name="connsiteY2" fmla="*/ 599245 h 599245"/>
              <a:gd name="connsiteX3" fmla="*/ 0 w 1565940"/>
              <a:gd name="connsiteY3" fmla="*/ 599245 h 599245"/>
              <a:gd name="connsiteX4" fmla="*/ 37898 w 1565940"/>
              <a:gd name="connsiteY4" fmla="*/ 480469 h 599245"/>
              <a:gd name="connsiteX5" fmla="*/ 782970 w 1565940"/>
              <a:gd name="connsiteY5" fmla="*/ 0 h 599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5940" h="599245">
                <a:moveTo>
                  <a:pt x="782970" y="0"/>
                </a:moveTo>
                <a:cubicBezTo>
                  <a:pt x="1117910" y="0"/>
                  <a:pt x="1405287" y="198118"/>
                  <a:pt x="1528042" y="480469"/>
                </a:cubicBezTo>
                <a:lnTo>
                  <a:pt x="1565940" y="599245"/>
                </a:lnTo>
                <a:lnTo>
                  <a:pt x="0" y="599245"/>
                </a:lnTo>
                <a:lnTo>
                  <a:pt x="37898" y="480469"/>
                </a:lnTo>
                <a:cubicBezTo>
                  <a:pt x="160653" y="198118"/>
                  <a:pt x="448030" y="0"/>
                  <a:pt x="78297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850F62A-EFA1-C74B-9E84-AA1B6F422975}"/>
              </a:ext>
            </a:extLst>
          </p:cNvPr>
          <p:cNvSpPr/>
          <p:nvPr/>
        </p:nvSpPr>
        <p:spPr>
          <a:xfrm>
            <a:off x="0" y="6596743"/>
            <a:ext cx="12192000" cy="26125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AD0628A0-2321-7744-880F-6A2A9E9B30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6464" y="6197435"/>
            <a:ext cx="1585526" cy="45896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920E2E6-C879-4AC7-8004-74A0A3D0F8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57505" y="6012658"/>
            <a:ext cx="1015991" cy="507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3008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2EB492CD-616E-47F8-933B-5E2D952A05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7" name="Arc 16">
            <a:extLst>
              <a:ext uri="{FF2B5EF4-FFF2-40B4-BE49-F238E27FC236}">
                <a16:creationId xmlns:a16="http://schemas.microsoft.com/office/drawing/2014/main" id="{59383CF9-23B5-4335-9B21-1791C4CF1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967198" flipH="1">
            <a:off x="8631348" y="490493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0E72A3E-69EB-954B-8DA3-7A504122EDB2}"/>
              </a:ext>
            </a:extLst>
          </p:cNvPr>
          <p:cNvSpPr txBox="1">
            <a:spLocks/>
          </p:cNvSpPr>
          <p:nvPr/>
        </p:nvSpPr>
        <p:spPr>
          <a:xfrm>
            <a:off x="5894962" y="479493"/>
            <a:ext cx="545883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800"/>
              </a:spcAft>
            </a:pPr>
            <a:r>
              <a:rPr lang="en-US" sz="4000" kern="1200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Final Reflection</a:t>
            </a: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0007FE00-9498-4706-B255-6437B0252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8" name="Graphic 10" descr="Lightbulb and gear with solid fill">
            <a:extLst>
              <a:ext uri="{FF2B5EF4-FFF2-40B4-BE49-F238E27FC236}">
                <a16:creationId xmlns:a16="http://schemas.microsoft.com/office/drawing/2014/main" id="{F28BF199-1A4B-4E47-B22D-51A658B6C2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3182" y="955437"/>
            <a:ext cx="2520136" cy="2520136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5E53B69-8DF0-EC4D-AF2A-E0CEB532AE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94962" y="1984443"/>
            <a:ext cx="5458838" cy="419252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070C0"/>
                </a:solidFill>
                <a:latin typeface="Gordita"/>
              </a:rPr>
              <a:t>What is something you want to know?</a:t>
            </a:r>
          </a:p>
          <a:p>
            <a:pPr marL="0" indent="0">
              <a:buNone/>
            </a:pPr>
            <a:endParaRPr lang="en-US" dirty="0">
              <a:solidFill>
                <a:srgbClr val="0070C0"/>
              </a:solidFill>
              <a:latin typeface="Gordita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70C0"/>
                </a:solidFill>
                <a:latin typeface="Gordita"/>
              </a:rPr>
              <a:t>What do you want to be able to do?</a:t>
            </a:r>
            <a:endParaRPr lang="en-US" dirty="0"/>
          </a:p>
          <a:p>
            <a:pPr marL="0" marR="0">
              <a:spcBef>
                <a:spcPts val="0"/>
              </a:spcBef>
              <a:spcAft>
                <a:spcPts val="800"/>
              </a:spcAft>
            </a:pPr>
            <a:endParaRPr lang="en-US" dirty="0"/>
          </a:p>
          <a:p>
            <a:pPr marL="0">
              <a:spcBef>
                <a:spcPts val="0"/>
              </a:spcBef>
              <a:spcAft>
                <a:spcPts val="800"/>
              </a:spcAft>
            </a:pPr>
            <a:endParaRPr lang="en-US" dirty="0"/>
          </a:p>
          <a:p>
            <a:pPr marL="0">
              <a:spcBef>
                <a:spcPts val="0"/>
              </a:spcBef>
              <a:spcAft>
                <a:spcPts val="800"/>
              </a:spcAft>
            </a:pP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850F62A-EFA1-C74B-9E84-AA1B6F422975}"/>
              </a:ext>
            </a:extLst>
          </p:cNvPr>
          <p:cNvSpPr/>
          <p:nvPr/>
        </p:nvSpPr>
        <p:spPr>
          <a:xfrm>
            <a:off x="0" y="6596743"/>
            <a:ext cx="12192000" cy="26125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AD0628A0-2321-7744-880F-6A2A9E9B30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47" y="6024906"/>
            <a:ext cx="1585526" cy="45896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6C8F06B-287F-4A3D-B86B-F1A4D50D1D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57505" y="6012658"/>
            <a:ext cx="1015991" cy="507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4587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F96E83F8F90B1499D7B341A823B26E6" ma:contentTypeVersion="17" ma:contentTypeDescription="Create a new document." ma:contentTypeScope="" ma:versionID="2c93d99639c8d8c681331c203e864c20">
  <xsd:schema xmlns:xsd="http://www.w3.org/2001/XMLSchema" xmlns:xs="http://www.w3.org/2001/XMLSchema" xmlns:p="http://schemas.microsoft.com/office/2006/metadata/properties" xmlns:ns2="7f9d22db-6c92-4f9a-bbf1-679da3c313bc" xmlns:ns3="d022a453-ed52-4e36-911a-b6dcc46e6bf6" targetNamespace="http://schemas.microsoft.com/office/2006/metadata/properties" ma:root="true" ma:fieldsID="bc60a1486e09842cd0144940b9350415" ns2:_="" ns3:_="">
    <xsd:import namespace="7f9d22db-6c92-4f9a-bbf1-679da3c313bc"/>
    <xsd:import namespace="d022a453-ed52-4e36-911a-b6dcc46e6bf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Comme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f9d22db-6c92-4f9a-bbf1-679da3c313b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68afafd8-9f7e-41ef-9757-3264a724b32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Comments" ma:index="24" nillable="true" ma:displayName="Comments" ma:format="Dropdown" ma:internalName="Comments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022a453-ed52-4e36-911a-b6dcc46e6bf6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0a6951ec-1245-4765-895c-7076cdba4048}" ma:internalName="TaxCatchAll" ma:showField="CatchAllData" ma:web="d022a453-ed52-4e36-911a-b6dcc46e6bf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f9d22db-6c92-4f9a-bbf1-679da3c313bc">
      <Terms xmlns="http://schemas.microsoft.com/office/infopath/2007/PartnerControls"/>
    </lcf76f155ced4ddcb4097134ff3c332f>
    <TaxCatchAll xmlns="d022a453-ed52-4e36-911a-b6dcc46e6bf6" xsi:nil="true"/>
    <Comments xmlns="7f9d22db-6c92-4f9a-bbf1-679da3c313bc" xsi:nil="true"/>
  </documentManagement>
</p:properties>
</file>

<file path=customXml/itemProps1.xml><?xml version="1.0" encoding="utf-8"?>
<ds:datastoreItem xmlns:ds="http://schemas.openxmlformats.org/officeDocument/2006/customXml" ds:itemID="{5DA87A98-CC6F-47FB-B037-BE330A9C5A83}"/>
</file>

<file path=customXml/itemProps2.xml><?xml version="1.0" encoding="utf-8"?>
<ds:datastoreItem xmlns:ds="http://schemas.openxmlformats.org/officeDocument/2006/customXml" ds:itemID="{500E388A-4B84-417A-AE1F-863DDCADDEA8}"/>
</file>

<file path=customXml/itemProps3.xml><?xml version="1.0" encoding="utf-8"?>
<ds:datastoreItem xmlns:ds="http://schemas.openxmlformats.org/officeDocument/2006/customXml" ds:itemID="{95ED9990-AA14-4A64-B193-8CE0639A875F}"/>
</file>

<file path=docProps/app.xml><?xml version="1.0" encoding="utf-8"?>
<Properties xmlns="http://schemas.openxmlformats.org/officeDocument/2006/extended-properties" xmlns:vt="http://schemas.openxmlformats.org/officeDocument/2006/docPropsVTypes">
  <TotalTime>2059</TotalTime>
  <Words>1080</Words>
  <Application>Microsoft Office PowerPoint</Application>
  <PresentationFormat>Widescreen</PresentationFormat>
  <Paragraphs>164</Paragraphs>
  <Slides>21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Arial</vt:lpstr>
      <vt:lpstr>Calibri</vt:lpstr>
      <vt:lpstr>Calibri Light</vt:lpstr>
      <vt:lpstr>Gordita</vt:lpstr>
      <vt:lpstr>Gordita Medium</vt:lpstr>
      <vt:lpstr>Gordita-Regular</vt:lpstr>
      <vt:lpstr>Office Theme</vt:lpstr>
      <vt:lpstr>Welcome </vt:lpstr>
      <vt:lpstr>Shared Expectations &amp; Ground Rules </vt:lpstr>
      <vt:lpstr>Shared Expectations &amp; Ground Rules </vt:lpstr>
      <vt:lpstr>Defining Diversity, Equity, and Inclusion</vt:lpstr>
      <vt:lpstr>Defining Diversity, Equity, and Inclusion</vt:lpstr>
      <vt:lpstr>Defining Diversity, Equity, and Inclusion</vt:lpstr>
      <vt:lpstr>Initial Reflections</vt:lpstr>
      <vt:lpstr>PowerPoint Presentation</vt:lpstr>
      <vt:lpstr>PowerPoint Presentation</vt:lpstr>
      <vt:lpstr>My Identify</vt:lpstr>
      <vt:lpstr>My Identity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Open-Ended Questions</vt:lpstr>
      <vt:lpstr>Reflections</vt:lpstr>
      <vt:lpstr>Ask-Tell-Ask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Alcohol and Other Drugs Higher Education</dc:title>
  <dc:creator>Leah Howell</dc:creator>
  <cp:lastModifiedBy>Lauren Hall</cp:lastModifiedBy>
  <cp:revision>718</cp:revision>
  <dcterms:created xsi:type="dcterms:W3CDTF">2021-04-05T12:50:29Z</dcterms:created>
  <dcterms:modified xsi:type="dcterms:W3CDTF">2022-04-12T16:03:00Z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0x010100FF96E83F8F90B1499D7B341A823B26E6</vt:lpwstr>
  </property>
</Properties>
</file>