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4"/>
    <p:sldMasterId id="2147483780" r:id="rId5"/>
    <p:sldMasterId id="2147483787" r:id="rId6"/>
    <p:sldMasterId id="2147483743" r:id="rId7"/>
    <p:sldMasterId id="2147483680" r:id="rId8"/>
    <p:sldMasterId id="2147483718" r:id="rId9"/>
  </p:sldMasterIdLst>
  <p:notesMasterIdLst>
    <p:notesMasterId r:id="rId42"/>
  </p:notesMasterIdLst>
  <p:handoutMasterIdLst>
    <p:handoutMasterId r:id="rId43"/>
  </p:handoutMasterIdLst>
  <p:sldIdLst>
    <p:sldId id="337" r:id="rId10"/>
    <p:sldId id="413" r:id="rId11"/>
    <p:sldId id="400" r:id="rId12"/>
    <p:sldId id="404" r:id="rId13"/>
    <p:sldId id="405" r:id="rId14"/>
    <p:sldId id="406" r:id="rId15"/>
    <p:sldId id="407" r:id="rId16"/>
    <p:sldId id="408" r:id="rId17"/>
    <p:sldId id="409" r:id="rId18"/>
    <p:sldId id="410" r:id="rId19"/>
    <p:sldId id="411" r:id="rId20"/>
    <p:sldId id="414" r:id="rId21"/>
    <p:sldId id="415" r:id="rId22"/>
    <p:sldId id="418" r:id="rId23"/>
    <p:sldId id="419" r:id="rId24"/>
    <p:sldId id="420" r:id="rId25"/>
    <p:sldId id="425" r:id="rId26"/>
    <p:sldId id="421" r:id="rId27"/>
    <p:sldId id="423" r:id="rId28"/>
    <p:sldId id="429" r:id="rId29"/>
    <p:sldId id="430" r:id="rId30"/>
    <p:sldId id="431" r:id="rId31"/>
    <p:sldId id="432" r:id="rId32"/>
    <p:sldId id="428" r:id="rId33"/>
    <p:sldId id="433" r:id="rId34"/>
    <p:sldId id="434" r:id="rId35"/>
    <p:sldId id="435" r:id="rId36"/>
    <p:sldId id="368" r:id="rId37"/>
    <p:sldId id="437" r:id="rId38"/>
    <p:sldId id="438" r:id="rId39"/>
    <p:sldId id="427" r:id="rId40"/>
    <p:sldId id="44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34FC16-011A-6FF3-8B36-23DB4E6EE157}" name="Nadia Stamp" initials="NS" userId="S::nadia.stamp@ascendlearning.com::44e54f7b-9fe4-4c2e-8db7-a5ef74040e6f" providerId="AD"/>
  <p188:author id="{E0E60E5E-C492-1DD1-E4EF-34B7E96A4DAF}" name="Jennifer Scherzay" initials="JS" userId="S::Jennifer.Stiles@ascendlearning.com::e2ee55e3-fbef-4484-b802-6aff41474bce" providerId="AD"/>
  <p188:author id="{C0DECCBA-2A36-33EC-7BE2-0B8D394A8B57}" name="Jennifer Spiegler" initials="JS" userId="S::jennifer.spiegler@ascendlearning.com::4c8d8b08-0283-417f-8b4d-e1674ec507df" providerId="AD"/>
  <p188:author id="{6EC8D3C6-5C64-BDCE-A5CC-4AEBE37E05CD}" name="Victoria Crawford" initials="VC" userId="S::victoria.crawford@ascendlearning.com::678dc784-1d6e-418d-a181-912f51e8cf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94BA"/>
    <a:srgbClr val="FAA519"/>
    <a:srgbClr val="0A3C55"/>
    <a:srgbClr val="84B650"/>
    <a:srgbClr val="CCCCCC"/>
    <a:srgbClr val="666666"/>
    <a:srgbClr val="393939"/>
    <a:srgbClr val="CCEBF2"/>
    <a:srgbClr val="C3D8E7"/>
    <a:srgbClr val="76B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B6877A-0B14-F71C-57E3-776249FFF2F8}" v="8" dt="2023-02-17T21:50:44.8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1"/>
    <p:restoredTop sz="87483" autoAdjust="0"/>
  </p:normalViewPr>
  <p:slideViewPr>
    <p:cSldViewPr snapToGrid="0">
      <p:cViewPr varScale="1">
        <p:scale>
          <a:sx n="111" d="100"/>
          <a:sy n="111" d="100"/>
        </p:scale>
        <p:origin x="16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26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Scherzay" userId="e2ee55e3-fbef-4484-b802-6aff41474bce" providerId="ADAL" clId="{963EE6BD-F64E-4569-8740-270257D6FE83}"/>
    <pc:docChg chg="custSel modSld">
      <pc:chgData name="Jennifer Scherzay" userId="e2ee55e3-fbef-4484-b802-6aff41474bce" providerId="ADAL" clId="{963EE6BD-F64E-4569-8740-270257D6FE83}" dt="2022-09-07T01:57:40.937" v="62"/>
      <pc:docMkLst>
        <pc:docMk/>
      </pc:docMkLst>
      <pc:sldChg chg="addCm">
        <pc:chgData name="Jennifer Scherzay" userId="e2ee55e3-fbef-4484-b802-6aff41474bce" providerId="ADAL" clId="{963EE6BD-F64E-4569-8740-270257D6FE83}" dt="2022-09-07T01:54:17.813" v="61"/>
        <pc:sldMkLst>
          <pc:docMk/>
          <pc:sldMk cId="604297232" sldId="326"/>
        </pc:sldMkLst>
      </pc:sldChg>
      <pc:sldChg chg="delCm">
        <pc:chgData name="Jennifer Scherzay" userId="e2ee55e3-fbef-4484-b802-6aff41474bce" providerId="ADAL" clId="{963EE6BD-F64E-4569-8740-270257D6FE83}" dt="2022-09-07T01:49:10.604" v="59"/>
        <pc:sldMkLst>
          <pc:docMk/>
          <pc:sldMk cId="2242634383" sldId="327"/>
        </pc:sldMkLst>
      </pc:sldChg>
      <pc:sldChg chg="modSp mod addCm delCm">
        <pc:chgData name="Jennifer Scherzay" userId="e2ee55e3-fbef-4484-b802-6aff41474bce" providerId="ADAL" clId="{963EE6BD-F64E-4569-8740-270257D6FE83}" dt="2022-09-07T01:45:20.581" v="36"/>
        <pc:sldMkLst>
          <pc:docMk/>
          <pc:sldMk cId="4160760985" sldId="362"/>
        </pc:sldMkLst>
        <pc:spChg chg="mod">
          <ac:chgData name="Jennifer Scherzay" userId="e2ee55e3-fbef-4484-b802-6aff41474bce" providerId="ADAL" clId="{963EE6BD-F64E-4569-8740-270257D6FE83}" dt="2022-09-07T01:44:04.317" v="34" actId="1076"/>
          <ac:spMkLst>
            <pc:docMk/>
            <pc:sldMk cId="4160760985" sldId="362"/>
            <ac:spMk id="4" creationId="{4F73819E-51D8-597A-FE93-C3AC81C25161}"/>
          </ac:spMkLst>
        </pc:spChg>
      </pc:sldChg>
      <pc:sldChg chg="addCm">
        <pc:chgData name="Jennifer Scherzay" userId="e2ee55e3-fbef-4484-b802-6aff41474bce" providerId="ADAL" clId="{963EE6BD-F64E-4569-8740-270257D6FE83}" dt="2022-09-07T01:42:09.228" v="0"/>
        <pc:sldMkLst>
          <pc:docMk/>
          <pc:sldMk cId="2516763249" sldId="363"/>
        </pc:sldMkLst>
      </pc:sldChg>
      <pc:sldChg chg="delSp modSp mod addCm delCm">
        <pc:chgData name="Jennifer Scherzay" userId="e2ee55e3-fbef-4484-b802-6aff41474bce" providerId="ADAL" clId="{963EE6BD-F64E-4569-8740-270257D6FE83}" dt="2022-09-07T01:57:40.937" v="62"/>
        <pc:sldMkLst>
          <pc:docMk/>
          <pc:sldMk cId="2825913921" sldId="364"/>
        </pc:sldMkLst>
        <pc:picChg chg="del">
          <ac:chgData name="Jennifer Scherzay" userId="e2ee55e3-fbef-4484-b802-6aff41474bce" providerId="ADAL" clId="{963EE6BD-F64E-4569-8740-270257D6FE83}" dt="2022-09-07T01:48:24.710" v="56" actId="478"/>
          <ac:picMkLst>
            <pc:docMk/>
            <pc:sldMk cId="2825913921" sldId="364"/>
            <ac:picMk id="5" creationId="{EF374146-E252-13EF-3732-CEDB191684BF}"/>
          </ac:picMkLst>
        </pc:picChg>
        <pc:picChg chg="mod">
          <ac:chgData name="Jennifer Scherzay" userId="e2ee55e3-fbef-4484-b802-6aff41474bce" providerId="ADAL" clId="{963EE6BD-F64E-4569-8740-270257D6FE83}" dt="2022-09-07T01:52:54.544" v="60" actId="1076"/>
          <ac:picMkLst>
            <pc:docMk/>
            <pc:sldMk cId="2825913921" sldId="364"/>
            <ac:picMk id="7" creationId="{30E28390-7E57-E79D-8138-8CB24DA3A4B8}"/>
          </ac:picMkLst>
        </pc:picChg>
        <pc:picChg chg="mod">
          <ac:chgData name="Jennifer Scherzay" userId="e2ee55e3-fbef-4484-b802-6aff41474bce" providerId="ADAL" clId="{963EE6BD-F64E-4569-8740-270257D6FE83}" dt="2022-09-07T01:48:34.193" v="58" actId="1076"/>
          <ac:picMkLst>
            <pc:docMk/>
            <pc:sldMk cId="2825913921" sldId="364"/>
            <ac:picMk id="10" creationId="{FDF54C9C-C370-4BD6-78B7-099E4B8BAB95}"/>
          </ac:picMkLst>
        </pc:picChg>
      </pc:sldChg>
      <pc:sldChg chg="delSp modSp mod delCm modCm modNotesTx">
        <pc:chgData name="Jennifer Scherzay" userId="e2ee55e3-fbef-4484-b802-6aff41474bce" providerId="ADAL" clId="{963EE6BD-F64E-4569-8740-270257D6FE83}" dt="2022-09-07T01:43:30.241" v="33"/>
        <pc:sldMkLst>
          <pc:docMk/>
          <pc:sldMk cId="204577375" sldId="366"/>
        </pc:sldMkLst>
        <pc:spChg chg="del">
          <ac:chgData name="Jennifer Scherzay" userId="e2ee55e3-fbef-4484-b802-6aff41474bce" providerId="ADAL" clId="{963EE6BD-F64E-4569-8740-270257D6FE83}" dt="2022-09-07T01:42:18.684" v="1" actId="478"/>
          <ac:spMkLst>
            <pc:docMk/>
            <pc:sldMk cId="204577375" sldId="366"/>
            <ac:spMk id="3" creationId="{3F6E5335-47D3-F339-895F-808EFDED8C68}"/>
          </ac:spMkLst>
        </pc:spChg>
        <pc:spChg chg="del mod">
          <ac:chgData name="Jennifer Scherzay" userId="e2ee55e3-fbef-4484-b802-6aff41474bce" providerId="ADAL" clId="{963EE6BD-F64E-4569-8740-270257D6FE83}" dt="2022-09-07T01:43:26.469" v="31"/>
          <ac:spMkLst>
            <pc:docMk/>
            <pc:sldMk cId="204577375" sldId="366"/>
            <ac:spMk id="5" creationId="{7034DCF0-B4CA-8AE9-5C76-AA8468DF9F51}"/>
          </ac:spMkLst>
        </pc:spChg>
        <pc:spChg chg="mod">
          <ac:chgData name="Jennifer Scherzay" userId="e2ee55e3-fbef-4484-b802-6aff41474bce" providerId="ADAL" clId="{963EE6BD-F64E-4569-8740-270257D6FE83}" dt="2022-09-07T01:43:25.869" v="29" actId="14100"/>
          <ac:spMkLst>
            <pc:docMk/>
            <pc:sldMk cId="204577375" sldId="366"/>
            <ac:spMk id="24" creationId="{A242838B-D928-CDB8-8A57-7A66A33B9DA8}"/>
          </ac:spMkLst>
        </pc:spChg>
      </pc:sldChg>
      <pc:sldChg chg="modSp mod">
        <pc:chgData name="Jennifer Scherzay" userId="e2ee55e3-fbef-4484-b802-6aff41474bce" providerId="ADAL" clId="{963EE6BD-F64E-4569-8740-270257D6FE83}" dt="2022-09-07T01:46:48.943" v="53" actId="20577"/>
        <pc:sldMkLst>
          <pc:docMk/>
          <pc:sldMk cId="594309975" sldId="385"/>
        </pc:sldMkLst>
        <pc:spChg chg="mod">
          <ac:chgData name="Jennifer Scherzay" userId="e2ee55e3-fbef-4484-b802-6aff41474bce" providerId="ADAL" clId="{963EE6BD-F64E-4569-8740-270257D6FE83}" dt="2022-09-07T01:46:48.943" v="53" actId="20577"/>
          <ac:spMkLst>
            <pc:docMk/>
            <pc:sldMk cId="594309975" sldId="385"/>
            <ac:spMk id="2" creationId="{0B5CCDB4-AAFC-944B-C221-0A3835255CFF}"/>
          </ac:spMkLst>
        </pc:spChg>
      </pc:sldChg>
    </pc:docChg>
  </pc:docChgLst>
  <pc:docChgLst>
    <pc:chgData name="Suzanne Newman" userId="S::suzanne.newman@ascendlearning.com::a0935d61-295c-4c09-856c-8bff2f59e1d0" providerId="AD" clId="Web-{23B6877A-0B14-F71C-57E3-776249FFF2F8}"/>
    <pc:docChg chg="modSld">
      <pc:chgData name="Suzanne Newman" userId="S::suzanne.newman@ascendlearning.com::a0935d61-295c-4c09-856c-8bff2f59e1d0" providerId="AD" clId="Web-{23B6877A-0B14-F71C-57E3-776249FFF2F8}" dt="2023-02-17T21:50:42.615" v="5" actId="20577"/>
      <pc:docMkLst>
        <pc:docMk/>
      </pc:docMkLst>
      <pc:sldChg chg="modSp">
        <pc:chgData name="Suzanne Newman" userId="S::suzanne.newman@ascendlearning.com::a0935d61-295c-4c09-856c-8bff2f59e1d0" providerId="AD" clId="Web-{23B6877A-0B14-F71C-57E3-776249FFF2F8}" dt="2023-02-17T21:50:42.615" v="5" actId="20577"/>
        <pc:sldMkLst>
          <pc:docMk/>
          <pc:sldMk cId="3199330819" sldId="414"/>
        </pc:sldMkLst>
        <pc:spChg chg="mod">
          <ac:chgData name="Suzanne Newman" userId="S::suzanne.newman@ascendlearning.com::a0935d61-295c-4c09-856c-8bff2f59e1d0" providerId="AD" clId="Web-{23B6877A-0B14-F71C-57E3-776249FFF2F8}" dt="2023-02-17T21:50:42.615" v="5" actId="20577"/>
          <ac:spMkLst>
            <pc:docMk/>
            <pc:sldMk cId="3199330819" sldId="414"/>
            <ac:spMk id="2" creationId="{B01125DD-534E-5850-776A-435F9BA74DF9}"/>
          </ac:spMkLst>
        </pc:spChg>
        <pc:spChg chg="mod">
          <ac:chgData name="Suzanne Newman" userId="S::suzanne.newman@ascendlearning.com::a0935d61-295c-4c09-856c-8bff2f59e1d0" providerId="AD" clId="Web-{23B6877A-0B14-F71C-57E3-776249FFF2F8}" dt="2023-02-17T21:50:33.959" v="0" actId="20577"/>
          <ac:spMkLst>
            <pc:docMk/>
            <pc:sldMk cId="3199330819" sldId="414"/>
            <ac:spMk id="3" creationId="{9F1CCFC6-452D-649C-E853-E640E33EAA3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FAEC50-4E29-A866-8D71-AD3D4D2013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4D83AA-6309-D275-C8B2-128CDF7F14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1DBC8-43D3-5345-86A9-3A4D4D870A41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FE281-192D-C1F9-5FD6-35EA5671A7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9E2514-65B2-34B1-2677-76E471E087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FFD54-1203-1D4F-B1C2-6FD6CC06B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76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11802-2162-9444-8D1B-199F7C4F1853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B49C6-263E-964A-A926-8C3ACF32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59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38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9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14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78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0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06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98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75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0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92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33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42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77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3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043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40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10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89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563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4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32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06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79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91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65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79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49C6-263E-964A-A926-8C3ACF32D0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82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F94F9CF-FE73-C4CE-DDDB-503C78575407}"/>
              </a:ext>
            </a:extLst>
          </p:cNvPr>
          <p:cNvSpPr/>
          <p:nvPr userDrawn="1"/>
        </p:nvSpPr>
        <p:spPr>
          <a:xfrm>
            <a:off x="5462685" y="-3168613"/>
            <a:ext cx="7403055" cy="8131637"/>
          </a:xfrm>
          <a:prstGeom prst="roundRect">
            <a:avLst>
              <a:gd name="adj" fmla="val 9411"/>
            </a:avLst>
          </a:prstGeom>
          <a:solidFill>
            <a:srgbClr val="0E94B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94BA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0D387-12CE-48D8-FD1E-465D40902C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2290" y="15550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3AC1E7B-EDF3-B2F1-4B14-C1B58B8BB8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021" y="3858653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862A29-B6F0-7DF2-57A2-793D02E94B7A}"/>
              </a:ext>
            </a:extLst>
          </p:cNvPr>
          <p:cNvCxnSpPr>
            <a:cxnSpLocks/>
          </p:cNvCxnSpPr>
          <p:nvPr userDrawn="1"/>
        </p:nvCxnSpPr>
        <p:spPr>
          <a:xfrm>
            <a:off x="6108500" y="1287942"/>
            <a:ext cx="5530186" cy="0"/>
          </a:xfrm>
          <a:prstGeom prst="line">
            <a:avLst/>
          </a:prstGeom>
          <a:ln w="38100">
            <a:solidFill>
              <a:srgbClr val="FAA5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724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A9BCD-838F-72B8-B50F-BFA09521F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49" y="2297664"/>
            <a:ext cx="8298703" cy="1335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CB2472D-7FFE-846F-7400-F5D57F3DEE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49" y="3866385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49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84B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F573F-3814-DD78-846B-E412D9D882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49" y="2297664"/>
            <a:ext cx="8298703" cy="1311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8E0CAF2-8733-8257-6CF8-4B18E2CB3C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49" y="3866385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20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AA5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C4306-6B8B-38EF-9607-5B4DF57B7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49" y="2297664"/>
            <a:ext cx="8298703" cy="132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12AB028-9E8C-E67F-41F1-B91ED47318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49" y="3866385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2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C3D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EE2A31-080F-0833-54FE-D0347FB0F2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1849" y="3866385"/>
            <a:ext cx="7997825" cy="719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A3C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18BDEE3-CBCF-392D-6492-33209A9CC4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49" y="2297664"/>
            <a:ext cx="8298703" cy="13599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</p:spTree>
    <p:extLst>
      <p:ext uri="{BB962C8B-B14F-4D97-AF65-F5344CB8AC3E}">
        <p14:creationId xmlns:p14="http://schemas.microsoft.com/office/powerpoint/2010/main" val="1364499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5768FC-3C8B-AE4E-A1EF-7A317C9E1C7A}"/>
              </a:ext>
            </a:extLst>
          </p:cNvPr>
          <p:cNvSpPr/>
          <p:nvPr userDrawn="1"/>
        </p:nvSpPr>
        <p:spPr>
          <a:xfrm>
            <a:off x="5462685" y="-2765201"/>
            <a:ext cx="7403055" cy="8131637"/>
          </a:xfrm>
          <a:prstGeom prst="roundRect">
            <a:avLst>
              <a:gd name="adj" fmla="val 9411"/>
            </a:avLst>
          </a:prstGeom>
          <a:solidFill>
            <a:srgbClr val="FAA51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FF207F-39B6-B441-AC24-64F765759E10}"/>
              </a:ext>
            </a:extLst>
          </p:cNvPr>
          <p:cNvCxnSpPr>
            <a:cxnSpLocks/>
          </p:cNvCxnSpPr>
          <p:nvPr userDrawn="1"/>
        </p:nvCxnSpPr>
        <p:spPr>
          <a:xfrm>
            <a:off x="6108500" y="1287942"/>
            <a:ext cx="55301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8C2E2B9-A07E-CD59-6152-FDCFAD7360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2290" y="15550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6D3E85F-8B02-D204-98C0-EA5C7168AA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021" y="3858653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63264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5FFD-5498-D440-8D3A-53599A7E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B5612D-BC90-4568-F26A-BB773D34E42C}"/>
              </a:ext>
            </a:extLst>
          </p:cNvPr>
          <p:cNvSpPr/>
          <p:nvPr userDrawn="1"/>
        </p:nvSpPr>
        <p:spPr>
          <a:xfrm rot="1176639">
            <a:off x="7655760" y="-6431443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A2B208-8D89-339D-5DBA-FC9C0A86068F}"/>
              </a:ext>
            </a:extLst>
          </p:cNvPr>
          <p:cNvSpPr/>
          <p:nvPr userDrawn="1"/>
        </p:nvSpPr>
        <p:spPr>
          <a:xfrm rot="1176639">
            <a:off x="6680837" y="-691115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45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5FFD-5498-D440-8D3A-53599A7E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2E453-8C9C-9346-8569-A48FA385F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5157787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4CF03-F9FD-5048-85F1-7C2D0DE5C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B5612D-BC90-4568-F26A-BB773D34E42C}"/>
              </a:ext>
            </a:extLst>
          </p:cNvPr>
          <p:cNvSpPr/>
          <p:nvPr userDrawn="1"/>
        </p:nvSpPr>
        <p:spPr>
          <a:xfrm rot="1176639">
            <a:off x="7655760" y="-6431443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A2B208-8D89-339D-5DBA-FC9C0A86068F}"/>
              </a:ext>
            </a:extLst>
          </p:cNvPr>
          <p:cNvSpPr/>
          <p:nvPr userDrawn="1"/>
        </p:nvSpPr>
        <p:spPr>
          <a:xfrm rot="1176639">
            <a:off x="6680837" y="-691115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CED38BB-AC58-F6BF-35E7-205475DD43A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029553" y="1290003"/>
            <a:ext cx="5157787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A31241E-C6F7-A703-8D96-858ED48A2F3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29554" y="1790930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4806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C794EF1-748C-5D4E-ADFD-82121801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audience (Accent)">
            <a:extLst>
              <a:ext uri="{FF2B5EF4-FFF2-40B4-BE49-F238E27FC236}">
                <a16:creationId xmlns:a16="http://schemas.microsoft.com/office/drawing/2014/main" id="{F30490B7-F0BB-2943-9187-CEB84EE14211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39CE7E-83C2-F94F-B7D5-A1143AEF3406}"/>
              </a:ext>
            </a:extLst>
          </p:cNvPr>
          <p:cNvSpPr/>
          <p:nvPr userDrawn="1"/>
        </p:nvSpPr>
        <p:spPr>
          <a:xfrm rot="1176639">
            <a:off x="7655760" y="-6431443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19C71-F876-3E4D-A6FB-2C9E4B048B11}"/>
              </a:ext>
            </a:extLst>
          </p:cNvPr>
          <p:cNvSpPr/>
          <p:nvPr userDrawn="1"/>
        </p:nvSpPr>
        <p:spPr>
          <a:xfrm rot="1176639">
            <a:off x="6680837" y="-691115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0AE3B0-FCA0-B4E0-0E53-86A8A731F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928246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E05304E-2CEC-69CE-23ED-16D2F53E6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9282462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1119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C794EF1-748C-5D4E-ADFD-82121801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audience (Accent)">
            <a:extLst>
              <a:ext uri="{FF2B5EF4-FFF2-40B4-BE49-F238E27FC236}">
                <a16:creationId xmlns:a16="http://schemas.microsoft.com/office/drawing/2014/main" id="{F30490B7-F0BB-2943-9187-CEB84EE14211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39CE7E-83C2-F94F-B7D5-A1143AEF3406}"/>
              </a:ext>
            </a:extLst>
          </p:cNvPr>
          <p:cNvSpPr/>
          <p:nvPr userDrawn="1"/>
        </p:nvSpPr>
        <p:spPr>
          <a:xfrm rot="1176639">
            <a:off x="7655760" y="-6431443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19C71-F876-3E4D-A6FB-2C9E4B048B11}"/>
              </a:ext>
            </a:extLst>
          </p:cNvPr>
          <p:cNvSpPr/>
          <p:nvPr userDrawn="1"/>
        </p:nvSpPr>
        <p:spPr>
          <a:xfrm rot="1176639">
            <a:off x="6680837" y="-691115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0AE3B0-FCA0-B4E0-0E53-86A8A731F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928246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E05304E-2CEC-69CE-23ED-16D2F53E6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9282462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5930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51F1365-38FD-2F4D-BB1C-F4F87776BD92}"/>
              </a:ext>
            </a:extLst>
          </p:cNvPr>
          <p:cNvSpPr/>
          <p:nvPr userDrawn="1"/>
        </p:nvSpPr>
        <p:spPr>
          <a:xfrm>
            <a:off x="0" y="2404388"/>
            <a:ext cx="12192000" cy="3867828"/>
          </a:xfrm>
          <a:prstGeom prst="roundRect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udience (Accent)">
            <a:extLst>
              <a:ext uri="{FF2B5EF4-FFF2-40B4-BE49-F238E27FC236}">
                <a16:creationId xmlns:a16="http://schemas.microsoft.com/office/drawing/2014/main" id="{9AB6E3A2-0079-6442-BB7B-2A865029B0C0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7DAD7DE-76E0-494B-BE1C-07903401A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BDC2924-E654-8344-8099-AF55214B952A}"/>
              </a:ext>
            </a:extLst>
          </p:cNvPr>
          <p:cNvSpPr/>
          <p:nvPr userDrawn="1"/>
        </p:nvSpPr>
        <p:spPr>
          <a:xfrm>
            <a:off x="0" y="6667332"/>
            <a:ext cx="12192000" cy="190668"/>
          </a:xfrm>
          <a:prstGeom prst="roundRect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AA9DD66-A352-7F86-7E16-379A54335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317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6BF7B75-8835-9A2C-599A-920975487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35318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9161B59-A42D-C895-5F63-B049C4C4AAC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44952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2310699-BCEF-413C-2C97-E9233D83DC4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44953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4396E5D-86A6-1134-28FE-C1BCD2560AC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27693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FA7FE43-BAB0-C371-9A7C-D3ADC90894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27694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1442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5768FC-3C8B-AE4E-A1EF-7A317C9E1C7A}"/>
              </a:ext>
            </a:extLst>
          </p:cNvPr>
          <p:cNvSpPr/>
          <p:nvPr userDrawn="1"/>
        </p:nvSpPr>
        <p:spPr>
          <a:xfrm>
            <a:off x="5462685" y="-3168613"/>
            <a:ext cx="7403055" cy="8131637"/>
          </a:xfrm>
          <a:prstGeom prst="roundRect">
            <a:avLst>
              <a:gd name="adj" fmla="val 9411"/>
            </a:avLst>
          </a:prstGeom>
          <a:solidFill>
            <a:srgbClr val="84B6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FF207F-39B6-B441-AC24-64F765759E10}"/>
              </a:ext>
            </a:extLst>
          </p:cNvPr>
          <p:cNvCxnSpPr>
            <a:cxnSpLocks/>
          </p:cNvCxnSpPr>
          <p:nvPr userDrawn="1"/>
        </p:nvCxnSpPr>
        <p:spPr>
          <a:xfrm>
            <a:off x="6108500" y="1287942"/>
            <a:ext cx="5530186" cy="0"/>
          </a:xfrm>
          <a:prstGeom prst="line">
            <a:avLst/>
          </a:prstGeom>
          <a:ln w="38100">
            <a:solidFill>
              <a:srgbClr val="FAA5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4D996AD-CB80-95B3-FDE4-6CA1BF7980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2290" y="15550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E35BF67-F15F-1EFD-8F3F-4F09FDBB64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021" y="3858653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89531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udience (Accent)">
            <a:extLst>
              <a:ext uri="{FF2B5EF4-FFF2-40B4-BE49-F238E27FC236}">
                <a16:creationId xmlns:a16="http://schemas.microsoft.com/office/drawing/2014/main" id="{9AB6E3A2-0079-6442-BB7B-2A865029B0C0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BDC2924-E654-8344-8099-AF55214B952A}"/>
              </a:ext>
            </a:extLst>
          </p:cNvPr>
          <p:cNvSpPr/>
          <p:nvPr userDrawn="1"/>
        </p:nvSpPr>
        <p:spPr>
          <a:xfrm>
            <a:off x="0" y="6667332"/>
            <a:ext cx="12192000" cy="190668"/>
          </a:xfrm>
          <a:prstGeom prst="roundRect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AA9DD66-A352-7F86-7E16-379A54335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317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6BF7B75-8835-9A2C-599A-920975487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35318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9161B59-A42D-C895-5F63-B049C4C4AAC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44952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2310699-BCEF-413C-2C97-E9233D83DC4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44953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4396E5D-86A6-1134-28FE-C1BCD2560AC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27693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FA7FE43-BAB0-C371-9A7C-D3ADC90894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27694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7C9ECB-FF80-E3AF-E626-4F6756E8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0742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C6BCE6-DBDA-4745-BF17-27075C93E1E6}"/>
              </a:ext>
            </a:extLst>
          </p:cNvPr>
          <p:cNvSpPr/>
          <p:nvPr userDrawn="1"/>
        </p:nvSpPr>
        <p:spPr>
          <a:xfrm>
            <a:off x="7644950" y="-646439"/>
            <a:ext cx="5760720" cy="6236137"/>
          </a:xfrm>
          <a:prstGeom prst="roundRect">
            <a:avLst>
              <a:gd name="adj" fmla="val 6942"/>
            </a:avLst>
          </a:prstGeom>
          <a:solidFill>
            <a:srgbClr val="0097B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09BC7C-3DCE-994F-B58E-BF0C91526B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59488" y="1299557"/>
            <a:ext cx="4000500" cy="9236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900" b="1">
                <a:solidFill>
                  <a:srgbClr val="0A3C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/>
            </a:lvl2pPr>
            <a:lvl3pPr marL="914400" indent="0">
              <a:buClr>
                <a:schemeClr val="accent1"/>
              </a:buClr>
              <a:buNone/>
              <a:defRPr/>
            </a:lvl3pPr>
            <a:lvl4pPr marL="1371600" indent="0">
              <a:buClr>
                <a:schemeClr val="accent1"/>
              </a:buClr>
              <a:buNone/>
              <a:defRPr/>
            </a:lvl4pPr>
            <a:lvl5pPr marL="1828800" indent="0"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audience (Accent)">
            <a:extLst>
              <a:ext uri="{FF2B5EF4-FFF2-40B4-BE49-F238E27FC236}">
                <a16:creationId xmlns:a16="http://schemas.microsoft.com/office/drawing/2014/main" id="{C4F08BA9-AA50-1648-A255-5CA95DEDD3DF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619329-16C5-9734-60AE-0D474176A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6498921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24F0C74-4453-2756-8A6C-941BB0AC3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6498921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123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C6BCE6-DBDA-4745-BF17-27075C93E1E6}"/>
              </a:ext>
            </a:extLst>
          </p:cNvPr>
          <p:cNvSpPr/>
          <p:nvPr userDrawn="1"/>
        </p:nvSpPr>
        <p:spPr>
          <a:xfrm>
            <a:off x="7644950" y="-646439"/>
            <a:ext cx="5760720" cy="6236137"/>
          </a:xfrm>
          <a:prstGeom prst="roundRect">
            <a:avLst>
              <a:gd name="adj" fmla="val 6942"/>
            </a:avLst>
          </a:prstGeom>
          <a:solidFill>
            <a:srgbClr val="C3D8E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audience (Accent)">
            <a:extLst>
              <a:ext uri="{FF2B5EF4-FFF2-40B4-BE49-F238E27FC236}">
                <a16:creationId xmlns:a16="http://schemas.microsoft.com/office/drawing/2014/main" id="{C4F08BA9-AA50-1648-A255-5CA95DEDD3DF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A24110-03AC-C5EF-3AD2-CDDA720ECE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59488" y="1299557"/>
            <a:ext cx="4000500" cy="9236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900" b="1">
                <a:solidFill>
                  <a:srgbClr val="0A3C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/>
            </a:lvl2pPr>
            <a:lvl3pPr marL="914400" indent="0">
              <a:buClr>
                <a:schemeClr val="accent1"/>
              </a:buClr>
              <a:buNone/>
              <a:defRPr/>
            </a:lvl3pPr>
            <a:lvl4pPr marL="1371600" indent="0">
              <a:buClr>
                <a:schemeClr val="accent1"/>
              </a:buClr>
              <a:buNone/>
              <a:defRPr/>
            </a:lvl4pPr>
            <a:lvl5pPr marL="1828800" indent="0"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D88288B-5D66-E0DC-4C0B-831CE985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6498921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FFFB23A-A2EC-327A-C78B-0413B70A2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6498921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5535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C6BCE6-DBDA-4745-BF17-27075C93E1E6}"/>
              </a:ext>
            </a:extLst>
          </p:cNvPr>
          <p:cNvSpPr/>
          <p:nvPr userDrawn="1"/>
        </p:nvSpPr>
        <p:spPr>
          <a:xfrm>
            <a:off x="7644950" y="-646439"/>
            <a:ext cx="5760720" cy="6236137"/>
          </a:xfrm>
          <a:prstGeom prst="roundRect">
            <a:avLst>
              <a:gd name="adj" fmla="val 6942"/>
            </a:avLst>
          </a:prstGeom>
          <a:solidFill>
            <a:srgbClr val="009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audience (Accent)">
            <a:extLst>
              <a:ext uri="{FF2B5EF4-FFF2-40B4-BE49-F238E27FC236}">
                <a16:creationId xmlns:a16="http://schemas.microsoft.com/office/drawing/2014/main" id="{C4F08BA9-AA50-1648-A255-5CA95DEDD3DF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72A707-E992-0301-F811-C54C2F75F1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59488" y="1299557"/>
            <a:ext cx="4000500" cy="9236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9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/>
            </a:lvl2pPr>
            <a:lvl3pPr marL="914400" indent="0">
              <a:buClr>
                <a:schemeClr val="accent1"/>
              </a:buClr>
              <a:buNone/>
              <a:defRPr/>
            </a:lvl3pPr>
            <a:lvl4pPr marL="1371600" indent="0">
              <a:buClr>
                <a:schemeClr val="accent1"/>
              </a:buClr>
              <a:buNone/>
              <a:defRPr/>
            </a:lvl4pPr>
            <a:lvl5pPr marL="1828800" indent="0"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372E13-B8D1-27CA-DD97-EE4C8FD23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6498921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12887BF-5CE7-B4BB-3B92-5FC75B472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6498921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9345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3FC7D703-A310-0D4E-8B8B-98A502E722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"/>
          <a:stretch/>
        </p:blipFill>
        <p:spPr>
          <a:xfrm>
            <a:off x="7654575" y="0"/>
            <a:ext cx="4537425" cy="55896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audience (Accent)">
            <a:extLst>
              <a:ext uri="{FF2B5EF4-FFF2-40B4-BE49-F238E27FC236}">
                <a16:creationId xmlns:a16="http://schemas.microsoft.com/office/drawing/2014/main" id="{7FCE8B1B-6B33-F342-AAA7-EC1654769850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C40722D-A6CB-1E7E-989F-C8B44E8A4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290003"/>
            <a:ext cx="6498921" cy="3684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6508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18DF6284-D23B-D749-A94E-2F20C43118CD}"/>
              </a:ext>
            </a:extLst>
          </p:cNvPr>
          <p:cNvSpPr/>
          <p:nvPr userDrawn="1"/>
        </p:nvSpPr>
        <p:spPr>
          <a:xfrm rot="1176639">
            <a:off x="7620587" y="-639559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4A5F4B-1C2B-9C42-A554-566A0BD76533}"/>
              </a:ext>
            </a:extLst>
          </p:cNvPr>
          <p:cNvSpPr/>
          <p:nvPr userDrawn="1"/>
        </p:nvSpPr>
        <p:spPr>
          <a:xfrm rot="1176639">
            <a:off x="6645664" y="-6848006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udience (Accent)">
            <a:extLst>
              <a:ext uri="{FF2B5EF4-FFF2-40B4-BE49-F238E27FC236}">
                <a16:creationId xmlns:a16="http://schemas.microsoft.com/office/drawing/2014/main" id="{E09B97E9-306E-254E-BC7E-CC2897D0EDC5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704686-D1C3-AD4E-A79A-1C6E0881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6B51455-6363-3C54-AB41-5A596E79A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290003"/>
            <a:ext cx="6498921" cy="3684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14D4571-D2D2-3E20-7AE8-5A4533EC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641" y="1237010"/>
            <a:ext cx="5166360" cy="379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47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8B6421-0D27-0B45-9772-35419F20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291BE0-E552-2B70-434C-36372F06A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1895" y="334963"/>
            <a:ext cx="3165669" cy="742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400" b="1">
                <a:solidFill>
                  <a:srgbClr val="CCCCCC"/>
                </a:solidFill>
              </a:defRPr>
            </a:lvl1pPr>
            <a:lvl2pPr marL="457200" indent="0">
              <a:buNone/>
              <a:defRPr sz="3400" b="1">
                <a:solidFill>
                  <a:srgbClr val="CCCCCC"/>
                </a:solidFill>
              </a:defRPr>
            </a:lvl2pPr>
            <a:lvl3pPr marL="914400" indent="0">
              <a:buNone/>
              <a:defRPr sz="3400" b="1">
                <a:solidFill>
                  <a:srgbClr val="CCCCCC"/>
                </a:solidFill>
              </a:defRPr>
            </a:lvl3pPr>
            <a:lvl4pPr marL="1371600" indent="0">
              <a:buNone/>
              <a:defRPr sz="3400" b="1">
                <a:solidFill>
                  <a:srgbClr val="CCCCCC"/>
                </a:solidFill>
              </a:defRPr>
            </a:lvl4pPr>
            <a:lvl5pPr marL="1828800" indent="0">
              <a:buNone/>
              <a:defRPr sz="3400" b="1">
                <a:solidFill>
                  <a:srgbClr val="CCCCCC"/>
                </a:solidFill>
              </a:defRPr>
            </a:lvl5pPr>
          </a:lstStyle>
          <a:p>
            <a:pPr lvl="0"/>
            <a:r>
              <a:rPr lang="en-US"/>
              <a:t>PK-12</a:t>
            </a:r>
          </a:p>
        </p:txBody>
      </p:sp>
    </p:spTree>
    <p:extLst>
      <p:ext uri="{BB962C8B-B14F-4D97-AF65-F5344CB8AC3E}">
        <p14:creationId xmlns:p14="http://schemas.microsoft.com/office/powerpoint/2010/main" val="1142964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8B6421-0D27-0B45-9772-35419F20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15DF507-1C21-8E49-BAAE-F812D9A3DB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8240751"/>
              </p:ext>
            </p:extLst>
          </p:nvPr>
        </p:nvGraphicFramePr>
        <p:xfrm>
          <a:off x="654913" y="1480808"/>
          <a:ext cx="10852875" cy="4101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7625">
                  <a:extLst>
                    <a:ext uri="{9D8B030D-6E8A-4147-A177-3AD203B41FA5}">
                      <a16:colId xmlns:a16="http://schemas.microsoft.com/office/drawing/2014/main" val="1308183255"/>
                    </a:ext>
                  </a:extLst>
                </a:gridCol>
                <a:gridCol w="3617625">
                  <a:extLst>
                    <a:ext uri="{9D8B030D-6E8A-4147-A177-3AD203B41FA5}">
                      <a16:colId xmlns:a16="http://schemas.microsoft.com/office/drawing/2014/main" val="3528176026"/>
                    </a:ext>
                  </a:extLst>
                </a:gridCol>
                <a:gridCol w="3617625">
                  <a:extLst>
                    <a:ext uri="{9D8B030D-6E8A-4147-A177-3AD203B41FA5}">
                      <a16:colId xmlns:a16="http://schemas.microsoft.com/office/drawing/2014/main" val="3487863146"/>
                    </a:ext>
                  </a:extLst>
                </a:gridCol>
              </a:tblGrid>
              <a:tr h="416231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1</a:t>
                      </a:r>
                    </a:p>
                  </a:txBody>
                  <a:tcPr anchor="ctr">
                    <a:solidFill>
                      <a:srgbClr val="84B6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2</a:t>
                      </a:r>
                    </a:p>
                  </a:txBody>
                  <a:tcPr anchor="ctr">
                    <a:solidFill>
                      <a:srgbClr val="0097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715034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69137"/>
                  </a:ext>
                </a:extLst>
              </a:tr>
              <a:tr h="1039002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969554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741979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947537"/>
                  </a:ext>
                </a:extLst>
              </a:tr>
            </a:tbl>
          </a:graphicData>
        </a:graphic>
      </p:graphicFrame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FA14F31-4FBA-62AD-F5A0-E14979E6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1895" y="334963"/>
            <a:ext cx="3165669" cy="742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400" b="1">
                <a:solidFill>
                  <a:srgbClr val="CCCCCC"/>
                </a:solidFill>
              </a:defRPr>
            </a:lvl1pPr>
            <a:lvl2pPr marL="457200" indent="0">
              <a:buNone/>
              <a:defRPr sz="3400" b="1">
                <a:solidFill>
                  <a:srgbClr val="CCCCCC"/>
                </a:solidFill>
              </a:defRPr>
            </a:lvl2pPr>
            <a:lvl3pPr marL="914400" indent="0">
              <a:buNone/>
              <a:defRPr sz="3400" b="1">
                <a:solidFill>
                  <a:srgbClr val="CCCCCC"/>
                </a:solidFill>
              </a:defRPr>
            </a:lvl3pPr>
            <a:lvl4pPr marL="1371600" indent="0">
              <a:buNone/>
              <a:defRPr sz="3400" b="1">
                <a:solidFill>
                  <a:srgbClr val="CCCCCC"/>
                </a:solidFill>
              </a:defRPr>
            </a:lvl4pPr>
            <a:lvl5pPr marL="1828800" indent="0">
              <a:buNone/>
              <a:defRPr sz="3400" b="1">
                <a:solidFill>
                  <a:srgbClr val="CCCCCC"/>
                </a:solidFill>
              </a:defRPr>
            </a:lvl5pPr>
          </a:lstStyle>
          <a:p>
            <a:pPr lvl="0"/>
            <a:r>
              <a:rPr lang="en-US"/>
              <a:t>PK-12</a:t>
            </a:r>
          </a:p>
        </p:txBody>
      </p:sp>
    </p:spTree>
    <p:extLst>
      <p:ext uri="{BB962C8B-B14F-4D97-AF65-F5344CB8AC3E}">
        <p14:creationId xmlns:p14="http://schemas.microsoft.com/office/powerpoint/2010/main" val="3050302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8B6421-0D27-0B45-9772-35419F20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15DF507-1C21-8E49-BAAE-F812D9A3DB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54719531"/>
              </p:ext>
            </p:extLst>
          </p:nvPr>
        </p:nvGraphicFramePr>
        <p:xfrm>
          <a:off x="654913" y="1480808"/>
          <a:ext cx="10852876" cy="3944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219">
                  <a:extLst>
                    <a:ext uri="{9D8B030D-6E8A-4147-A177-3AD203B41FA5}">
                      <a16:colId xmlns:a16="http://schemas.microsoft.com/office/drawing/2014/main" val="1308183255"/>
                    </a:ext>
                  </a:extLst>
                </a:gridCol>
                <a:gridCol w="2713219">
                  <a:extLst>
                    <a:ext uri="{9D8B030D-6E8A-4147-A177-3AD203B41FA5}">
                      <a16:colId xmlns:a16="http://schemas.microsoft.com/office/drawing/2014/main" val="3528176026"/>
                    </a:ext>
                  </a:extLst>
                </a:gridCol>
                <a:gridCol w="2713219">
                  <a:extLst>
                    <a:ext uri="{9D8B030D-6E8A-4147-A177-3AD203B41FA5}">
                      <a16:colId xmlns:a16="http://schemas.microsoft.com/office/drawing/2014/main" val="3487863146"/>
                    </a:ext>
                  </a:extLst>
                </a:gridCol>
                <a:gridCol w="2713219">
                  <a:extLst>
                    <a:ext uri="{9D8B030D-6E8A-4147-A177-3AD203B41FA5}">
                      <a16:colId xmlns:a16="http://schemas.microsoft.com/office/drawing/2014/main" val="1861272213"/>
                    </a:ext>
                  </a:extLst>
                </a:gridCol>
              </a:tblGrid>
              <a:tr h="416231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1</a:t>
                      </a:r>
                    </a:p>
                  </a:txBody>
                  <a:tcPr anchor="ctr">
                    <a:solidFill>
                      <a:srgbClr val="84B6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3</a:t>
                      </a:r>
                    </a:p>
                  </a:txBody>
                  <a:tcPr anchor="ctr">
                    <a:solidFill>
                      <a:srgbClr val="0A3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715034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69137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969554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741979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947537"/>
                  </a:ext>
                </a:extLst>
              </a:tr>
            </a:tbl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C2BCD0-B533-1964-BB9F-B56696A75E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1895" y="334963"/>
            <a:ext cx="3165669" cy="742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400" b="1">
                <a:solidFill>
                  <a:srgbClr val="CCCCCC"/>
                </a:solidFill>
              </a:defRPr>
            </a:lvl1pPr>
            <a:lvl2pPr marL="457200" indent="0">
              <a:buNone/>
              <a:defRPr sz="3400" b="1">
                <a:solidFill>
                  <a:srgbClr val="CCCCCC"/>
                </a:solidFill>
              </a:defRPr>
            </a:lvl2pPr>
            <a:lvl3pPr marL="914400" indent="0">
              <a:buNone/>
              <a:defRPr sz="3400" b="1">
                <a:solidFill>
                  <a:srgbClr val="CCCCCC"/>
                </a:solidFill>
              </a:defRPr>
            </a:lvl3pPr>
            <a:lvl4pPr marL="1371600" indent="0">
              <a:buNone/>
              <a:defRPr sz="3400" b="1">
                <a:solidFill>
                  <a:srgbClr val="CCCCCC"/>
                </a:solidFill>
              </a:defRPr>
            </a:lvl4pPr>
            <a:lvl5pPr marL="1828800" indent="0">
              <a:buNone/>
              <a:defRPr sz="3400" b="1">
                <a:solidFill>
                  <a:srgbClr val="CCCCCC"/>
                </a:solidFill>
              </a:defRPr>
            </a:lvl5pPr>
          </a:lstStyle>
          <a:p>
            <a:pPr lvl="0"/>
            <a:r>
              <a:rPr lang="en-US"/>
              <a:t>PK-12</a:t>
            </a:r>
          </a:p>
        </p:txBody>
      </p:sp>
    </p:spTree>
    <p:extLst>
      <p:ext uri="{BB962C8B-B14F-4D97-AF65-F5344CB8AC3E}">
        <p14:creationId xmlns:p14="http://schemas.microsoft.com/office/powerpoint/2010/main" val="2635751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5FFD-5498-D440-8D3A-53599A7E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2E453-8C9C-9346-8569-A48FA385F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314" y="12493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4CF03-F9FD-5048-85F1-7C2D0DE5C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7314" y="20732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6A8C9-C2DB-CC47-90AA-1143E5789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4600" y="12493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C040D3-276B-6C4C-93A9-666EB6EF06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4600" y="20732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46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5768FC-3C8B-AE4E-A1EF-7A317C9E1C7A}"/>
              </a:ext>
            </a:extLst>
          </p:cNvPr>
          <p:cNvSpPr/>
          <p:nvPr userDrawn="1"/>
        </p:nvSpPr>
        <p:spPr>
          <a:xfrm>
            <a:off x="5462685" y="-2765201"/>
            <a:ext cx="7403055" cy="8131637"/>
          </a:xfrm>
          <a:prstGeom prst="roundRect">
            <a:avLst>
              <a:gd name="adj" fmla="val 9411"/>
            </a:avLst>
          </a:prstGeom>
          <a:solidFill>
            <a:srgbClr val="FAA51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FF207F-39B6-B441-AC24-64F765759E10}"/>
              </a:ext>
            </a:extLst>
          </p:cNvPr>
          <p:cNvCxnSpPr>
            <a:cxnSpLocks/>
          </p:cNvCxnSpPr>
          <p:nvPr userDrawn="1"/>
        </p:nvCxnSpPr>
        <p:spPr>
          <a:xfrm>
            <a:off x="6108500" y="1287942"/>
            <a:ext cx="55301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8C2E2B9-A07E-CD59-6152-FDCFAD7360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2290" y="15550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6D3E85F-8B02-D204-98C0-EA5C7168AA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021" y="3858653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13131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05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5768FC-3C8B-AE4E-A1EF-7A317C9E1C7A}"/>
              </a:ext>
            </a:extLst>
          </p:cNvPr>
          <p:cNvSpPr/>
          <p:nvPr userDrawn="1"/>
        </p:nvSpPr>
        <p:spPr>
          <a:xfrm>
            <a:off x="5462685" y="-2765201"/>
            <a:ext cx="7403055" cy="8131637"/>
          </a:xfrm>
          <a:prstGeom prst="roundRect">
            <a:avLst>
              <a:gd name="adj" fmla="val 9411"/>
            </a:avLst>
          </a:prstGeom>
          <a:solidFill>
            <a:srgbClr val="0A3C5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3C55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FF207F-39B6-B441-AC24-64F765759E10}"/>
              </a:ext>
            </a:extLst>
          </p:cNvPr>
          <p:cNvCxnSpPr>
            <a:cxnSpLocks/>
          </p:cNvCxnSpPr>
          <p:nvPr userDrawn="1"/>
        </p:nvCxnSpPr>
        <p:spPr>
          <a:xfrm>
            <a:off x="6108500" y="1287942"/>
            <a:ext cx="5530186" cy="0"/>
          </a:xfrm>
          <a:prstGeom prst="line">
            <a:avLst/>
          </a:prstGeom>
          <a:ln w="38100">
            <a:solidFill>
              <a:srgbClr val="FAA5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8C2E2B9-A07E-CD59-6152-FDCFAD7360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2290" y="15550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6D3E85F-8B02-D204-98C0-EA5C7168AA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021" y="3858653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64681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E94BA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C7F0D7D-D5EF-8E99-9393-C2067274EF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7890" y="2428874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111A03-EB78-69B2-DD1A-2E36DACA8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96621" y="4673135"/>
            <a:ext cx="6110715" cy="14601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8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A3C55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1921075-BB18-D18D-0C85-4588832FA0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7890" y="2428874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97BF3E0-BF58-739E-F71D-9EE5B75ED4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96621" y="4673135"/>
            <a:ext cx="6110715" cy="14601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68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E94BA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3C03DB8-A493-35E4-E39E-0D42B9163E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090" y="17836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9B7FFFE-DC9D-366F-B14A-8F5778A19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821" y="4027897"/>
            <a:ext cx="6110715" cy="101814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93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A3C55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7F4BB-48BE-2680-1134-D32D3B217B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090" y="17836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9AD69B5-B4FE-473D-37FB-D268AB7035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821" y="4027897"/>
            <a:ext cx="6110715" cy="101814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15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C6BCE6-DBDA-4745-BF17-27075C93E1E6}"/>
              </a:ext>
            </a:extLst>
          </p:cNvPr>
          <p:cNvSpPr/>
          <p:nvPr userDrawn="1"/>
        </p:nvSpPr>
        <p:spPr>
          <a:xfrm>
            <a:off x="7644950" y="-646439"/>
            <a:ext cx="5760720" cy="6236137"/>
          </a:xfrm>
          <a:prstGeom prst="roundRect">
            <a:avLst>
              <a:gd name="adj" fmla="val 6942"/>
            </a:avLst>
          </a:prstGeom>
          <a:solidFill>
            <a:srgbClr val="009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audience (Accent)">
            <a:extLst>
              <a:ext uri="{FF2B5EF4-FFF2-40B4-BE49-F238E27FC236}">
                <a16:creationId xmlns:a16="http://schemas.microsoft.com/office/drawing/2014/main" id="{C4F08BA9-AA50-1648-A255-5CA95DEDD3DF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72A707-E992-0301-F811-C54C2F75F1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59488" y="1299557"/>
            <a:ext cx="4000500" cy="9236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9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/>
            </a:lvl2pPr>
            <a:lvl3pPr marL="914400" indent="0">
              <a:buClr>
                <a:schemeClr val="accent1"/>
              </a:buClr>
              <a:buNone/>
              <a:defRPr/>
            </a:lvl3pPr>
            <a:lvl4pPr marL="1371600" indent="0">
              <a:buClr>
                <a:schemeClr val="accent1"/>
              </a:buClr>
              <a:buNone/>
              <a:defRPr/>
            </a:lvl4pPr>
            <a:lvl5pPr marL="1828800" indent="0"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372E13-B8D1-27CA-DD97-EE4C8FD23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6498921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12887BF-5CE7-B4BB-3B92-5FC75B472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6498921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386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2E00992-0976-C84F-9C8B-9EA7873B8F1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732358" y="5827363"/>
            <a:ext cx="2906328" cy="62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4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57" r:id="rId2"/>
    <p:sldLayoutId id="2147483759" r:id="rId3"/>
    <p:sldLayoutId id="214748377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BAA5A88-6E7D-BADD-19A2-1B99634085FB}"/>
              </a:ext>
            </a:extLst>
          </p:cNvPr>
          <p:cNvGrpSpPr/>
          <p:nvPr userDrawn="1"/>
        </p:nvGrpSpPr>
        <p:grpSpPr>
          <a:xfrm rot="1176639">
            <a:off x="6460007" y="-5941362"/>
            <a:ext cx="8937078" cy="7970773"/>
            <a:chOff x="7302153" y="-3351546"/>
            <a:chExt cx="7008433" cy="619536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86341D3-8361-97FA-3E39-A9EF4CA0FA21}"/>
                </a:ext>
              </a:extLst>
            </p:cNvPr>
            <p:cNvSpPr/>
            <p:nvPr userDrawn="1"/>
          </p:nvSpPr>
          <p:spPr>
            <a:xfrm>
              <a:off x="8167970" y="-3298799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674A4DF-9BF1-09AD-72FD-558A1D3271C1}"/>
                </a:ext>
              </a:extLst>
            </p:cNvPr>
            <p:cNvSpPr/>
            <p:nvPr userDrawn="1"/>
          </p:nvSpPr>
          <p:spPr>
            <a:xfrm>
              <a:off x="7302153" y="-3351546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3284D0-99AC-060F-0A2D-38C57BF26646}"/>
              </a:ext>
            </a:extLst>
          </p:cNvPr>
          <p:cNvGrpSpPr/>
          <p:nvPr userDrawn="1"/>
        </p:nvGrpSpPr>
        <p:grpSpPr>
          <a:xfrm rot="21203185">
            <a:off x="9297592" y="5458419"/>
            <a:ext cx="6309808" cy="5237224"/>
            <a:chOff x="7525255" y="-3447662"/>
            <a:chExt cx="7285616" cy="61426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8C5CF66-8AA0-9C7E-9153-5C6AE36F7DB2}"/>
                </a:ext>
              </a:extLst>
            </p:cNvPr>
            <p:cNvSpPr/>
            <p:nvPr userDrawn="1"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5CB897-6005-11CF-4BDA-504A566FEE0C}"/>
                </a:ext>
              </a:extLst>
            </p:cNvPr>
            <p:cNvSpPr/>
            <p:nvPr userDrawn="1"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9D194F7-47F6-0642-5FE8-4458C17926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81208" y="475861"/>
            <a:ext cx="2581426" cy="55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3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F5576E-B42C-5166-B766-58FEA586ED5E}"/>
              </a:ext>
            </a:extLst>
          </p:cNvPr>
          <p:cNvGrpSpPr/>
          <p:nvPr userDrawn="1"/>
        </p:nvGrpSpPr>
        <p:grpSpPr>
          <a:xfrm rot="21203185">
            <a:off x="9307530" y="5448480"/>
            <a:ext cx="6309808" cy="5237224"/>
            <a:chOff x="7525255" y="-3447662"/>
            <a:chExt cx="7285616" cy="614261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8A4C14C-B014-A9AB-9FCD-594A9E4E0C8E}"/>
                </a:ext>
              </a:extLst>
            </p:cNvPr>
            <p:cNvSpPr/>
            <p:nvPr userDrawn="1"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3E070B-2512-6F84-D5C4-4F096E2535BA}"/>
                </a:ext>
              </a:extLst>
            </p:cNvPr>
            <p:cNvSpPr/>
            <p:nvPr userDrawn="1"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99D76C-6897-A8F0-4A94-3A017B724226}"/>
              </a:ext>
            </a:extLst>
          </p:cNvPr>
          <p:cNvGrpSpPr/>
          <p:nvPr userDrawn="1"/>
        </p:nvGrpSpPr>
        <p:grpSpPr>
          <a:xfrm rot="580964">
            <a:off x="-2855551" y="-5719030"/>
            <a:ext cx="8437916" cy="6822404"/>
            <a:chOff x="7525255" y="-3447662"/>
            <a:chExt cx="7285616" cy="614261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AC2354-FE8E-1F0B-00D5-8E124B9A6D3A}"/>
                </a:ext>
              </a:extLst>
            </p:cNvPr>
            <p:cNvSpPr/>
            <p:nvPr userDrawn="1"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1045B5-18A4-69CD-578F-74C490054B32}"/>
                </a:ext>
              </a:extLst>
            </p:cNvPr>
            <p:cNvSpPr/>
            <p:nvPr userDrawn="1"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86EAFD0-196B-E45D-9A3B-ABFBAFDFA7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5707" y="5595416"/>
            <a:ext cx="2581426" cy="55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1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66F8EC9-9807-7C4D-AE06-A9C2A135294D}"/>
              </a:ext>
            </a:extLst>
          </p:cNvPr>
          <p:cNvGrpSpPr/>
          <p:nvPr userDrawn="1"/>
        </p:nvGrpSpPr>
        <p:grpSpPr>
          <a:xfrm rot="580964">
            <a:off x="6702182" y="-5726085"/>
            <a:ext cx="9290538" cy="8071606"/>
            <a:chOff x="7525255" y="-3447662"/>
            <a:chExt cx="7285616" cy="614261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3777E7-13E7-124E-8D1D-93317A6221B6}"/>
                </a:ext>
              </a:extLst>
            </p:cNvPr>
            <p:cNvSpPr/>
            <p:nvPr userDrawn="1"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62E6E3-40B2-144D-BAC7-FF989BE6A225}"/>
                </a:ext>
              </a:extLst>
            </p:cNvPr>
            <p:cNvSpPr/>
            <p:nvPr userDrawn="1"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6A721-967A-4F4E-A686-3BE3EF60E7A0}"/>
              </a:ext>
            </a:extLst>
          </p:cNvPr>
          <p:cNvGrpSpPr/>
          <p:nvPr userDrawn="1"/>
        </p:nvGrpSpPr>
        <p:grpSpPr>
          <a:xfrm rot="21203185">
            <a:off x="-1950850" y="5226828"/>
            <a:ext cx="6309808" cy="5237224"/>
            <a:chOff x="7525255" y="-3447662"/>
            <a:chExt cx="7285616" cy="614261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469F75A-344F-C944-BFC1-3C95850221B8}"/>
                </a:ext>
              </a:extLst>
            </p:cNvPr>
            <p:cNvSpPr/>
            <p:nvPr userDrawn="1"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FB4D09-759F-6949-A938-9B495E2A6F60}"/>
                </a:ext>
              </a:extLst>
            </p:cNvPr>
            <p:cNvSpPr/>
            <p:nvPr userDrawn="1"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988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6" r:id="rId2"/>
    <p:sldLayoutId id="2147483745" r:id="rId3"/>
    <p:sldLayoutId id="2147483769" r:id="rId4"/>
    <p:sldLayoutId id="214748379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0DC445C-F487-8A47-938D-15553910C200}"/>
              </a:ext>
            </a:extLst>
          </p:cNvPr>
          <p:cNvSpPr/>
          <p:nvPr userDrawn="1"/>
        </p:nvSpPr>
        <p:spPr>
          <a:xfrm>
            <a:off x="0" y="6275487"/>
            <a:ext cx="12192000" cy="387752"/>
          </a:xfrm>
          <a:prstGeom prst="rect">
            <a:avLst/>
          </a:prstGeom>
          <a:solidFill>
            <a:srgbClr val="FAA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45B51-E8ED-5342-9527-7B3E8DB5D9D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811038" y="6351108"/>
            <a:ext cx="1224166" cy="2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9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75" r:id="rId2"/>
    <p:sldLayoutId id="2147483728" r:id="rId3"/>
    <p:sldLayoutId id="2147483774" r:id="rId4"/>
    <p:sldLayoutId id="2147483730" r:id="rId5"/>
    <p:sldLayoutId id="2147483776" r:id="rId6"/>
    <p:sldLayoutId id="2147483720" r:id="rId7"/>
    <p:sldLayoutId id="2147483771" r:id="rId8"/>
    <p:sldLayoutId id="2147483760" r:id="rId9"/>
    <p:sldLayoutId id="2147483729" r:id="rId10"/>
    <p:sldLayoutId id="2147483681" r:id="rId11"/>
    <p:sldLayoutId id="2147483747" r:id="rId12"/>
    <p:sldLayoutId id="2147483682" r:id="rId13"/>
    <p:sldLayoutId id="2147483748" r:id="rId14"/>
    <p:sldLayoutId id="21474837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2"/>
          </a:solidFill>
          <a:latin typeface="Georgia" panose="02040502050405020303" pitchFamily="18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AA519"/>
        </a:buClr>
        <a:buFont typeface="Wingdings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519"/>
        </a:buClr>
        <a:buFont typeface="Wingdings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519"/>
        </a:buClr>
        <a:buFont typeface="Wingdings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519"/>
        </a:buClr>
        <a:buFont typeface="Wingdings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519"/>
        </a:buClr>
        <a:buFont typeface="Wingdings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78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jpe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C50710-963E-5E28-BBDC-C1F48AC1EDBB}"/>
              </a:ext>
            </a:extLst>
          </p:cNvPr>
          <p:cNvSpPr/>
          <p:nvPr/>
        </p:nvSpPr>
        <p:spPr>
          <a:xfrm>
            <a:off x="-108569" y="1"/>
            <a:ext cx="11382233" cy="685799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1023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CD597A-AE74-B747-230E-7CEE69686290}"/>
              </a:ext>
            </a:extLst>
          </p:cNvPr>
          <p:cNvSpPr/>
          <p:nvPr/>
        </p:nvSpPr>
        <p:spPr>
          <a:xfrm rot="16200000" flipV="1">
            <a:off x="5485726" y="137151"/>
            <a:ext cx="6857999" cy="6583693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45000">
                <a:schemeClr val="bg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B321A7F-F4F9-8B14-B5C7-B0B73C6C6C5E}"/>
              </a:ext>
            </a:extLst>
          </p:cNvPr>
          <p:cNvSpPr/>
          <p:nvPr/>
        </p:nvSpPr>
        <p:spPr>
          <a:xfrm>
            <a:off x="5449238" y="-2777877"/>
            <a:ext cx="7403055" cy="8131637"/>
          </a:xfrm>
          <a:prstGeom prst="roundRect">
            <a:avLst>
              <a:gd name="adj" fmla="val 9411"/>
            </a:avLst>
          </a:prstGeom>
          <a:solidFill>
            <a:srgbClr val="0E94B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E94BA"/>
              </a:highlight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43E9DC-131B-E71A-CAAA-9A8D94C6EE0C}"/>
              </a:ext>
            </a:extLst>
          </p:cNvPr>
          <p:cNvCxnSpPr>
            <a:cxnSpLocks/>
          </p:cNvCxnSpPr>
          <p:nvPr/>
        </p:nvCxnSpPr>
        <p:spPr>
          <a:xfrm>
            <a:off x="6108500" y="1287942"/>
            <a:ext cx="55301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CA8254D-E01C-44E8-2083-2B21FB9A0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358" y="5827363"/>
            <a:ext cx="2906328" cy="62576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BD06E9-D657-BAAB-545E-0846B4F3E6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2290" y="1555036"/>
            <a:ext cx="4951366" cy="2000251"/>
          </a:xfrm>
        </p:spPr>
        <p:txBody>
          <a:bodyPr/>
          <a:lstStyle/>
          <a:p>
            <a:r>
              <a:rPr lang="en-US" dirty="0"/>
              <a:t>Welcome to the </a:t>
            </a:r>
            <a:r>
              <a:rPr lang="en-US" i="1" dirty="0"/>
              <a:t>Protecting Our Youth</a:t>
            </a:r>
            <a:r>
              <a:rPr lang="en-US" dirty="0"/>
              <a:t> Workshop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85760-E3E8-3D52-376E-A6CB7AF9C2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1021" y="3858652"/>
            <a:ext cx="6110715" cy="1495103"/>
          </a:xfrm>
        </p:spPr>
        <p:txBody>
          <a:bodyPr/>
          <a:lstStyle/>
          <a:p>
            <a:r>
              <a:rPr lang="en-US" dirty="0"/>
              <a:t>Insert your name</a:t>
            </a:r>
            <a:br>
              <a:rPr lang="en-US" dirty="0"/>
            </a:br>
            <a:r>
              <a:rPr lang="en-US" dirty="0"/>
              <a:t>and contact 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323416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C740301-0E10-B8F1-A714-97C735B70D5D}"/>
              </a:ext>
            </a:extLst>
          </p:cNvPr>
          <p:cNvSpPr/>
          <p:nvPr/>
        </p:nvSpPr>
        <p:spPr>
          <a:xfrm>
            <a:off x="4483012" y="1469937"/>
            <a:ext cx="3202044" cy="4168864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FAA519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88E17D9-7D7C-0FF1-356A-B8E09F6CAA0F}"/>
              </a:ext>
            </a:extLst>
          </p:cNvPr>
          <p:cNvSpPr/>
          <p:nvPr userDrawn="1"/>
        </p:nvSpPr>
        <p:spPr>
          <a:xfrm>
            <a:off x="795962" y="1443650"/>
            <a:ext cx="3183902" cy="4234878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chemeClr val="accent6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48273EA-B7BB-A070-6B1C-19783C6913D3}"/>
              </a:ext>
            </a:extLst>
          </p:cNvPr>
          <p:cNvSpPr/>
          <p:nvPr userDrawn="1"/>
        </p:nvSpPr>
        <p:spPr>
          <a:xfrm>
            <a:off x="8193358" y="1512999"/>
            <a:ext cx="3202044" cy="4111102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0097BE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102E647E-6892-F798-9EC3-DC31283E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/>
              </a:rPr>
              <a:t>Overview of </a:t>
            </a:r>
            <a:r>
              <a:rPr lang="en-US" i="1" dirty="0">
                <a:latin typeface="Georgia"/>
              </a:rPr>
              <a:t>Protecting Our Youth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E5D11-E9ED-B544-CB73-52EAD7A52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1601" y="4072305"/>
            <a:ext cx="2797142" cy="928547"/>
          </a:xfrm>
        </p:spPr>
        <p:txBody>
          <a:bodyPr/>
          <a:lstStyle/>
          <a:p>
            <a:r>
              <a:rPr lang="en-US" sz="2000" b="1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Talk with Marisol, an elementary schooler </a:t>
            </a:r>
            <a:endParaRPr lang="en-US" sz="2000" dirty="0">
              <a:solidFill>
                <a:srgbClr val="0A3C55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D49E1A-E512-B2AE-99CC-AE6EBA21A10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670458" y="4072305"/>
            <a:ext cx="2797142" cy="928547"/>
          </a:xfrm>
        </p:spPr>
        <p:txBody>
          <a:bodyPr/>
          <a:lstStyle/>
          <a:p>
            <a:r>
              <a:rPr lang="en-US" sz="2000" b="1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Talk with Brandon, a high schooler </a:t>
            </a:r>
            <a:endParaRPr lang="en-US" sz="2000" dirty="0">
              <a:solidFill>
                <a:srgbClr val="FAA519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EA1450-D579-314E-8723-F9CB394C7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77938" y="4072305"/>
            <a:ext cx="2797142" cy="928547"/>
          </a:xfrm>
        </p:spPr>
        <p:txBody>
          <a:bodyPr/>
          <a:lstStyle/>
          <a:p>
            <a:r>
              <a:rPr lang="en-US" sz="2000" b="1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Practice trauma-informed conversations</a:t>
            </a:r>
            <a:endParaRPr lang="en-US" sz="2000" dirty="0">
              <a:solidFill>
                <a:srgbClr val="0A3C55"/>
              </a:solidFill>
            </a:endParaRPr>
          </a:p>
        </p:txBody>
      </p:sp>
      <p:pic>
        <p:nvPicPr>
          <p:cNvPr id="21" name="Picture 20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1D50985C-F0B1-9139-0277-A77FF4563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045" y="1787183"/>
            <a:ext cx="2029968" cy="2029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D88902-84E7-186B-8810-99BDB124BE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755188" y="1787183"/>
            <a:ext cx="2029968" cy="2029968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0C71121E-6802-60F9-012A-D1CC85B56D8B}"/>
              </a:ext>
            </a:extLst>
          </p:cNvPr>
          <p:cNvSpPr/>
          <p:nvPr/>
        </p:nvSpPr>
        <p:spPr>
          <a:xfrm>
            <a:off x="1361525" y="1787183"/>
            <a:ext cx="2029968" cy="2029968"/>
          </a:xfrm>
          <a:prstGeom prst="ellipse">
            <a:avLst/>
          </a:prstGeom>
          <a:solidFill>
            <a:srgbClr val="0A3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4AB3CD0B-152B-19A2-08AE-3ABC6A6CF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693" y="2351070"/>
            <a:ext cx="1627632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0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CCDB4-AAFC-944B-C221-0A3835255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i="1" dirty="0">
                <a:latin typeface="Georgia"/>
                <a:cs typeface="Arial"/>
              </a:rPr>
              <a:t>Protecting Our Youth </a:t>
            </a:r>
            <a:r>
              <a:rPr lang="en-US" dirty="0">
                <a:latin typeface="Georgia"/>
                <a:cs typeface="Arial"/>
              </a:rPr>
              <a:t>Learning Goal + Objectives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5A0276-F011-B0BE-56CC-54148938D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5157787" cy="386397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/>
              <a:t>Learning Goal: 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2F65682-4572-8EAF-572D-62314992973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637024" y="1290003"/>
            <a:ext cx="5157787" cy="386397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Learning Objectives: </a:t>
            </a:r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CECC8A5-3740-A2CB-F9F4-49221D52E61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708145" y="1760450"/>
            <a:ext cx="6828942" cy="36845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rgbClr val="0A3C55"/>
                </a:solidFill>
                <a:latin typeface="Arial"/>
                <a:cs typeface="Arial"/>
              </a:rPr>
              <a:t>Assess the situation to effectively have trauma-informed conversation with a child who discloses abuse, letting them know that you have listened and validating their sharing.</a:t>
            </a:r>
          </a:p>
          <a:p>
            <a:r>
              <a:rPr lang="en-US" dirty="0">
                <a:solidFill>
                  <a:srgbClr val="0A3C55"/>
                </a:solidFill>
                <a:latin typeface="Arial"/>
                <a:cs typeface="Arial"/>
              </a:rPr>
              <a:t>Examine for warning signs that assist in identifying abuse and neglect. </a:t>
            </a:r>
          </a:p>
          <a:p>
            <a:r>
              <a:rPr lang="en-US" dirty="0">
                <a:solidFill>
                  <a:srgbClr val="0A3C55"/>
                </a:solidFill>
                <a:latin typeface="Arial"/>
                <a:cs typeface="Arial"/>
              </a:rPr>
              <a:t>Examine when to report concerns and offer students potential referral options. </a:t>
            </a:r>
          </a:p>
          <a:p>
            <a:r>
              <a:rPr lang="en-US" dirty="0">
                <a:solidFill>
                  <a:srgbClr val="0A3C55"/>
                </a:solidFill>
                <a:latin typeface="Arial"/>
                <a:cs typeface="Arial"/>
              </a:rPr>
              <a:t>Identify legal responsibilities related to reporting abuse and neglect. </a:t>
            </a:r>
          </a:p>
          <a:p>
            <a:r>
              <a:rPr lang="en-US" dirty="0">
                <a:solidFill>
                  <a:srgbClr val="0A3C55"/>
                </a:solidFill>
                <a:latin typeface="Arial"/>
                <a:cs typeface="Arial"/>
              </a:rPr>
              <a:t>Define different types of child abuse and maltreatment, including physical abuse, neglect, sexual abuse, and emotional abuse. 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BB66841-BDEC-2D25-4815-D89BFFEAEC77}"/>
              </a:ext>
            </a:extLst>
          </p:cNvPr>
          <p:cNvSpPr txBox="1">
            <a:spLocks/>
          </p:cNvSpPr>
          <p:nvPr/>
        </p:nvSpPr>
        <p:spPr>
          <a:xfrm>
            <a:off x="654913" y="1760450"/>
            <a:ext cx="3651911" cy="336019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  <a:t>Learners gain awareness, knowledge, skill, and self-confidence to identify abuse and neglect, and have trauma-informed disclosure conversation with a student. </a:t>
            </a:r>
          </a:p>
        </p:txBody>
      </p:sp>
    </p:spTree>
    <p:extLst>
      <p:ext uri="{BB962C8B-B14F-4D97-AF65-F5344CB8AC3E}">
        <p14:creationId xmlns:p14="http://schemas.microsoft.com/office/powerpoint/2010/main" val="202498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1125DD-534E-5850-776A-435F9BA74D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Georgia"/>
              </a:rPr>
              <a:t>Take the Simulation:</a:t>
            </a:r>
            <a:br>
              <a:rPr lang="en-US" dirty="0"/>
            </a:br>
            <a:r>
              <a:rPr lang="en-US" dirty="0">
                <a:latin typeface="Georgia"/>
              </a:rPr>
              <a:t>insert access information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CCFC6-452D-649C-E853-E640E33EA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49" y="3866385"/>
            <a:ext cx="9875775" cy="633412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For technical support or any questions about your simulation, please contact Kognito at </a:t>
            </a:r>
            <a:r>
              <a:rPr lang="en-US" u="sng" dirty="0">
                <a:latin typeface="Arial"/>
                <a:cs typeface="Arial"/>
              </a:rPr>
              <a:t>support@kognito.com </a:t>
            </a:r>
            <a:r>
              <a:rPr lang="en-US" dirty="0">
                <a:latin typeface="Arial"/>
                <a:cs typeface="Arial"/>
              </a:rPr>
              <a:t>or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audience (Accent)">
            <a:extLst>
              <a:ext uri="{FF2B5EF4-FFF2-40B4-BE49-F238E27FC236}">
                <a16:creationId xmlns:a16="http://schemas.microsoft.com/office/drawing/2014/main" id="{12076066-FD1E-F445-7C2E-4F5BC34D36FE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33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8E86737-2D93-4689-2087-BA00AC951464}"/>
              </a:ext>
            </a:extLst>
          </p:cNvPr>
          <p:cNvGrpSpPr/>
          <p:nvPr/>
        </p:nvGrpSpPr>
        <p:grpSpPr>
          <a:xfrm rot="3660000" flipH="1">
            <a:off x="6610247" y="-5655419"/>
            <a:ext cx="8807921" cy="8355324"/>
            <a:chOff x="-2948321" y="-6848006"/>
            <a:chExt cx="8807921" cy="835532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9C2A9-0326-1A80-588E-7A11D26A90A5}"/>
                </a:ext>
              </a:extLst>
            </p:cNvPr>
            <p:cNvSpPr/>
            <p:nvPr/>
          </p:nvSpPr>
          <p:spPr>
            <a:xfrm rot="1176639">
              <a:off x="-1973398" y="-6395592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0074404-395D-1F6D-5E51-4FDE99374638}"/>
                </a:ext>
              </a:extLst>
            </p:cNvPr>
            <p:cNvSpPr/>
            <p:nvPr/>
          </p:nvSpPr>
          <p:spPr>
            <a:xfrm rot="1176639">
              <a:off x="-2948321" y="-6848006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88E17D9-7D7C-0FF1-356A-B8E09F6CAA0F}"/>
              </a:ext>
            </a:extLst>
          </p:cNvPr>
          <p:cNvSpPr/>
          <p:nvPr userDrawn="1"/>
        </p:nvSpPr>
        <p:spPr>
          <a:xfrm>
            <a:off x="795962" y="1124712"/>
            <a:ext cx="5177482" cy="4873752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chemeClr val="accent6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48273EA-B7BB-A070-6B1C-19783C6913D3}"/>
              </a:ext>
            </a:extLst>
          </p:cNvPr>
          <p:cNvSpPr/>
          <p:nvPr userDrawn="1"/>
        </p:nvSpPr>
        <p:spPr>
          <a:xfrm>
            <a:off x="6217920" y="1128812"/>
            <a:ext cx="5177482" cy="4869364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0097BE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102E647E-6892-F798-9EC3-DC31283E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Georgia"/>
              </a:rPr>
              <a:t>Protecting Our Youth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EA1450-D579-314E-8723-F9CB394C7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02456" y="1319961"/>
            <a:ext cx="4764494" cy="344247"/>
          </a:xfrm>
        </p:spPr>
        <p:txBody>
          <a:bodyPr/>
          <a:lstStyle/>
          <a:p>
            <a:r>
              <a:rPr lang="en-US" sz="2000" b="1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Marisol</a:t>
            </a:r>
            <a:endParaRPr lang="en-US" sz="2000" dirty="0">
              <a:solidFill>
                <a:srgbClr val="0A3C55"/>
              </a:solidFill>
            </a:endParaRP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AF3B4DA-32C5-23D7-CFBC-9D09919B0417}"/>
              </a:ext>
            </a:extLst>
          </p:cNvPr>
          <p:cNvSpPr txBox="1">
            <a:spLocks/>
          </p:cNvSpPr>
          <p:nvPr/>
        </p:nvSpPr>
        <p:spPr>
          <a:xfrm>
            <a:off x="6425050" y="1319961"/>
            <a:ext cx="4764494" cy="34424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Brandon</a:t>
            </a:r>
            <a:endParaRPr lang="en-US" sz="2000" dirty="0">
              <a:solidFill>
                <a:srgbClr val="0A3C55"/>
              </a:solidFill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E42FDCD-C1E4-AADD-0C06-FA21830742AD}"/>
              </a:ext>
            </a:extLst>
          </p:cNvPr>
          <p:cNvSpPr txBox="1">
            <a:spLocks/>
          </p:cNvSpPr>
          <p:nvPr/>
        </p:nvSpPr>
        <p:spPr>
          <a:xfrm>
            <a:off x="1002456" y="1855357"/>
            <a:ext cx="4764494" cy="23776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n-US" sz="1500" dirty="0">
                <a:solidFill>
                  <a:srgbClr val="0A3C55"/>
                </a:solidFill>
                <a:latin typeface="Arial"/>
                <a:cs typeface="Arial"/>
              </a:rPr>
              <a:t>9 years old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500" dirty="0">
                <a:solidFill>
                  <a:srgbClr val="0A3C55"/>
                </a:solidFill>
                <a:latin typeface="Arial"/>
                <a:cs typeface="Arial"/>
              </a:rPr>
              <a:t>Having frequent stomach aches and asking to go to the nurse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500" dirty="0">
                <a:solidFill>
                  <a:srgbClr val="0A3C55"/>
                </a:solidFill>
                <a:latin typeface="Arial"/>
                <a:cs typeface="Arial"/>
              </a:rPr>
              <a:t>Used to be very talkative, and tell funny stories to friends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500" dirty="0">
                <a:solidFill>
                  <a:srgbClr val="0A3C55"/>
                </a:solidFill>
                <a:latin typeface="Arial"/>
                <a:cs typeface="Arial"/>
              </a:rPr>
              <a:t>Recently been more reserved, and doesn't talk to her friend group as much. 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500" dirty="0">
                <a:solidFill>
                  <a:srgbClr val="0A3C55"/>
                </a:solidFill>
                <a:latin typeface="Arial"/>
                <a:cs typeface="Arial"/>
              </a:rPr>
              <a:t>Didn't participate in Crazy Hair Day, after expressing lots of excitement leading up to </a:t>
            </a:r>
            <a:endParaRPr lang="en-US" sz="1500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4DB1802-85EF-CF8F-6690-2224AC49B869}"/>
              </a:ext>
            </a:extLst>
          </p:cNvPr>
          <p:cNvSpPr txBox="1">
            <a:spLocks/>
          </p:cNvSpPr>
          <p:nvPr/>
        </p:nvSpPr>
        <p:spPr>
          <a:xfrm>
            <a:off x="6461424" y="1855357"/>
            <a:ext cx="4764494" cy="23776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n-US" sz="1500" dirty="0">
                <a:solidFill>
                  <a:srgbClr val="0A3C55"/>
                </a:solidFill>
                <a:latin typeface="Arial"/>
                <a:cs typeface="Arial"/>
              </a:rPr>
              <a:t>15 years old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500" dirty="0">
                <a:solidFill>
                  <a:srgbClr val="0A3C55"/>
                </a:solidFill>
                <a:latin typeface="Arial"/>
                <a:cs typeface="Arial"/>
              </a:rPr>
              <a:t>Displaying hypervigilant behaviors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500" dirty="0">
                <a:solidFill>
                  <a:srgbClr val="0A3C55"/>
                </a:solidFill>
                <a:latin typeface="Arial"/>
                <a:cs typeface="Arial"/>
              </a:rPr>
              <a:t>Easily startled 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500" dirty="0">
                <a:solidFill>
                  <a:srgbClr val="0A3C55"/>
                </a:solidFill>
                <a:latin typeface="Arial"/>
                <a:cs typeface="Arial"/>
              </a:rPr>
              <a:t>Wants to sit facing or near the door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500" dirty="0">
                <a:solidFill>
                  <a:srgbClr val="0A3C55"/>
                </a:solidFill>
                <a:latin typeface="Arial"/>
                <a:cs typeface="Arial"/>
              </a:rPr>
              <a:t>Nonverbal cues include hands shaking, foot taping, wringing hands, and biting lip 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500" dirty="0">
                <a:solidFill>
                  <a:srgbClr val="0A3C55"/>
                </a:solidFill>
                <a:latin typeface="Arial"/>
                <a:cs typeface="Arial"/>
              </a:rPr>
              <a:t>Wearing long sleeves and pants despite warmer weather</a:t>
            </a:r>
            <a:endParaRPr lang="en-US" sz="1500" dirty="0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08466CB-287C-48AB-AAF0-C27773FE07C7}"/>
              </a:ext>
            </a:extLst>
          </p:cNvPr>
          <p:cNvSpPr txBox="1">
            <a:spLocks/>
          </p:cNvSpPr>
          <p:nvPr/>
        </p:nvSpPr>
        <p:spPr>
          <a:xfrm>
            <a:off x="1002456" y="4565776"/>
            <a:ext cx="4764494" cy="95713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0A3C55"/>
                </a:solidFill>
                <a:latin typeface="Arial"/>
                <a:cs typeface="Arial"/>
              </a:rPr>
              <a:t>Today, she asked to go to the nurse for the third time in a few weeks. The nurse sends her back quickly and checks in with you, reporting that she has no medical concerns, but is worried about Marisol's emotional well being. </a:t>
            </a:r>
            <a:endParaRPr lang="en-US" sz="1500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69265F8E-D98F-D876-79BC-D2AA8933CDD9}"/>
              </a:ext>
            </a:extLst>
          </p:cNvPr>
          <p:cNvSpPr txBox="1">
            <a:spLocks/>
          </p:cNvSpPr>
          <p:nvPr/>
        </p:nvSpPr>
        <p:spPr>
          <a:xfrm>
            <a:off x="6461424" y="4565776"/>
            <a:ext cx="4764494" cy="95713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0A3C55"/>
                </a:solidFill>
                <a:latin typeface="Arial"/>
                <a:cs typeface="Arial"/>
              </a:rPr>
              <a:t>Today, while doing independent work, another student came up behind him to prank him. Brandon was startled and dropped his books. After, Brandon had trouble focusing and remained distracted.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6664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8E86737-2D93-4689-2087-BA00AC951464}"/>
              </a:ext>
            </a:extLst>
          </p:cNvPr>
          <p:cNvGrpSpPr/>
          <p:nvPr/>
        </p:nvGrpSpPr>
        <p:grpSpPr>
          <a:xfrm rot="3660000" flipH="1">
            <a:off x="6610247" y="-5655419"/>
            <a:ext cx="8807921" cy="8355324"/>
            <a:chOff x="-2948321" y="-6848006"/>
            <a:chExt cx="8807921" cy="835532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9C2A9-0326-1A80-588E-7A11D26A90A5}"/>
                </a:ext>
              </a:extLst>
            </p:cNvPr>
            <p:cNvSpPr/>
            <p:nvPr/>
          </p:nvSpPr>
          <p:spPr>
            <a:xfrm rot="1176639">
              <a:off x="-1973398" y="-6395592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0074404-395D-1F6D-5E51-4FDE99374638}"/>
                </a:ext>
              </a:extLst>
            </p:cNvPr>
            <p:cNvSpPr/>
            <p:nvPr/>
          </p:nvSpPr>
          <p:spPr>
            <a:xfrm rot="1176639">
              <a:off x="-2948321" y="-6848006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2" name="Title 21">
            <a:extLst>
              <a:ext uri="{FF2B5EF4-FFF2-40B4-BE49-F238E27FC236}">
                <a16:creationId xmlns:a16="http://schemas.microsoft.com/office/drawing/2014/main" id="{102E647E-6892-F798-9EC3-DC31283E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Georgia"/>
              </a:rPr>
              <a:t>Protecting Our Youth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48C5CD8-8E55-2D5E-60E6-A127723C4452}"/>
              </a:ext>
            </a:extLst>
          </p:cNvPr>
          <p:cNvSpPr/>
          <p:nvPr/>
        </p:nvSpPr>
        <p:spPr>
          <a:xfrm>
            <a:off x="795962" y="1443650"/>
            <a:ext cx="5177482" cy="4114800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chemeClr val="accent6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C558C22-2B06-379C-1439-9E497DDAE494}"/>
              </a:ext>
            </a:extLst>
          </p:cNvPr>
          <p:cNvSpPr/>
          <p:nvPr/>
        </p:nvSpPr>
        <p:spPr>
          <a:xfrm>
            <a:off x="6217920" y="1447750"/>
            <a:ext cx="5177482" cy="4111095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0097BE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0444C94-29E6-1C36-5761-E04C434DC904}"/>
              </a:ext>
            </a:extLst>
          </p:cNvPr>
          <p:cNvSpPr/>
          <p:nvPr/>
        </p:nvSpPr>
        <p:spPr>
          <a:xfrm>
            <a:off x="2592314" y="1937426"/>
            <a:ext cx="1572743" cy="1572743"/>
          </a:xfrm>
          <a:prstGeom prst="ellipse">
            <a:avLst/>
          </a:prstGeom>
          <a:solidFill>
            <a:srgbClr val="84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82FD99-4E96-3AB6-78C4-F18FBBF48C3F}"/>
              </a:ext>
            </a:extLst>
          </p:cNvPr>
          <p:cNvSpPr txBox="1"/>
          <p:nvPr/>
        </p:nvSpPr>
        <p:spPr>
          <a:xfrm>
            <a:off x="2747762" y="2298676"/>
            <a:ext cx="12343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noProof="0" dirty="0">
                <a:solidFill>
                  <a:schemeClr val="bg2"/>
                </a:solidFill>
                <a:latin typeface="Georgia" panose="02040502050405020303" pitchFamily="18" charset="0"/>
              </a:rPr>
              <a:t>?</a:t>
            </a:r>
            <a:endParaRPr lang="en-US" sz="4800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1DD60A26-B3BF-3C37-9CB1-525B3B885251}"/>
              </a:ext>
            </a:extLst>
          </p:cNvPr>
          <p:cNvSpPr txBox="1">
            <a:spLocks/>
          </p:cNvSpPr>
          <p:nvPr/>
        </p:nvSpPr>
        <p:spPr>
          <a:xfrm>
            <a:off x="1520773" y="3817046"/>
            <a:ext cx="3651911" cy="147531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  <a:t>How similar did these feel to conversations you’ve had in real life?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0615EF2E-3138-421C-F8D3-A6A57517185F}"/>
              </a:ext>
            </a:extLst>
          </p:cNvPr>
          <p:cNvSpPr txBox="1">
            <a:spLocks/>
          </p:cNvSpPr>
          <p:nvPr/>
        </p:nvSpPr>
        <p:spPr>
          <a:xfrm>
            <a:off x="6904087" y="3817046"/>
            <a:ext cx="3882367" cy="147531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  <a:t>Did you try new things in these conversations that you haven’t tried in real life?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02BFFCB-1F51-34D5-C36A-5CFCDEF3F2FF}"/>
              </a:ext>
            </a:extLst>
          </p:cNvPr>
          <p:cNvSpPr/>
          <p:nvPr/>
        </p:nvSpPr>
        <p:spPr>
          <a:xfrm>
            <a:off x="8026943" y="1937426"/>
            <a:ext cx="1572743" cy="1572743"/>
          </a:xfrm>
          <a:prstGeom prst="ellipse">
            <a:avLst/>
          </a:prstGeom>
          <a:solidFill>
            <a:srgbClr val="FAA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50FF13-99CB-3598-95F5-C638623A0FCA}"/>
              </a:ext>
            </a:extLst>
          </p:cNvPr>
          <p:cNvSpPr txBox="1"/>
          <p:nvPr/>
        </p:nvSpPr>
        <p:spPr>
          <a:xfrm>
            <a:off x="8182391" y="2298676"/>
            <a:ext cx="12343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noProof="0" dirty="0">
                <a:solidFill>
                  <a:schemeClr val="bg2"/>
                </a:solidFill>
                <a:latin typeface="Georgia" panose="02040502050405020303" pitchFamily="18" charset="0"/>
              </a:rPr>
              <a:t>?</a:t>
            </a:r>
            <a:endParaRPr lang="en-US" sz="4800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CCDB4-AAFC-944B-C221-0A3835255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Georgia"/>
                <a:cs typeface="Arial"/>
              </a:rPr>
              <a:t>Warning Signs of Child Abuse and Neglect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3AFDE03-88AA-A7A7-F90D-92D18162F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74" y="1586706"/>
            <a:ext cx="5347614" cy="36845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Not handing in assignments</a:t>
            </a:r>
          </a:p>
          <a:p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Not participating in class</a:t>
            </a:r>
          </a:p>
          <a:p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Changes in friend groups </a:t>
            </a:r>
          </a:p>
          <a:p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Spending more time alone</a:t>
            </a:r>
          </a:p>
          <a:p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Not transitioning to new activities </a:t>
            </a:r>
          </a:p>
          <a:p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Being more withdrawn</a:t>
            </a:r>
          </a:p>
          <a:p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Trouble regulating emotions</a:t>
            </a:r>
          </a:p>
          <a:p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Not wanting to go home at the end of the day </a:t>
            </a:r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CECC8A5-3740-A2CB-F9F4-49221D52E61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00674" y="1586706"/>
            <a:ext cx="5157787" cy="36845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rgbClr val="0A3C55"/>
                </a:solidFill>
                <a:latin typeface="Arial"/>
                <a:cs typeface="Arial"/>
              </a:rPr>
              <a:t>Crying or being upset </a:t>
            </a:r>
          </a:p>
          <a:p>
            <a:r>
              <a:rPr lang="en-US" dirty="0">
                <a:solidFill>
                  <a:srgbClr val="0A3C55"/>
                </a:solidFill>
                <a:latin typeface="Arial"/>
                <a:cs typeface="Arial"/>
              </a:rPr>
              <a:t>Being absent from school </a:t>
            </a:r>
          </a:p>
          <a:p>
            <a:r>
              <a:rPr lang="en-US" dirty="0">
                <a:solidFill>
                  <a:srgbClr val="0A3C55"/>
                </a:solidFill>
                <a:latin typeface="Arial"/>
                <a:cs typeface="Arial"/>
              </a:rPr>
              <a:t>Disengaging during class time </a:t>
            </a:r>
          </a:p>
          <a:p>
            <a:r>
              <a:rPr lang="en-US" dirty="0">
                <a:solidFill>
                  <a:srgbClr val="0A3C55"/>
                </a:solidFill>
                <a:latin typeface="Arial"/>
                <a:cs typeface="Arial"/>
              </a:rPr>
              <a:t>Hood up listening to music</a:t>
            </a:r>
          </a:p>
          <a:p>
            <a:r>
              <a:rPr lang="en-US" dirty="0">
                <a:solidFill>
                  <a:srgbClr val="0A3C55"/>
                </a:solidFill>
                <a:latin typeface="Arial"/>
                <a:cs typeface="Arial"/>
              </a:rPr>
              <a:t>Skipping class</a:t>
            </a:r>
          </a:p>
          <a:p>
            <a:r>
              <a:rPr lang="en-US" dirty="0">
                <a:solidFill>
                  <a:srgbClr val="0A3C55"/>
                </a:solidFill>
                <a:latin typeface="Arial"/>
                <a:cs typeface="Arial"/>
              </a:rPr>
              <a:t>Using substances </a:t>
            </a:r>
          </a:p>
          <a:p>
            <a:r>
              <a:rPr lang="en-US" dirty="0">
                <a:solidFill>
                  <a:srgbClr val="0A3C55"/>
                </a:solidFill>
                <a:latin typeface="Arial"/>
                <a:cs typeface="Arial"/>
              </a:rPr>
              <a:t>Reckless behavior</a:t>
            </a:r>
          </a:p>
          <a:p>
            <a:endParaRPr lang="en-US" dirty="0">
              <a:solidFill>
                <a:srgbClr val="0A3C5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848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102E647E-6892-F798-9EC3-DC31283E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/>
                <a:cs typeface="Arial"/>
              </a:rPr>
              <a:t>Warning Signs of Child Abuse and Neglect</a:t>
            </a:r>
            <a:endParaRPr lang="en-US" i="1" dirty="0">
              <a:latin typeface="Georgia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BB2C5A8-04E3-842D-7B66-46A698DB8DB9}"/>
              </a:ext>
            </a:extLst>
          </p:cNvPr>
          <p:cNvSpPr/>
          <p:nvPr/>
        </p:nvSpPr>
        <p:spPr>
          <a:xfrm>
            <a:off x="795962" y="1443650"/>
            <a:ext cx="2459302" cy="4234878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chemeClr val="accent6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B91AFC2-E7CC-60BD-B6C6-6D5A9984C3F1}"/>
              </a:ext>
            </a:extLst>
          </p:cNvPr>
          <p:cNvSpPr/>
          <p:nvPr/>
        </p:nvSpPr>
        <p:spPr>
          <a:xfrm>
            <a:off x="3508682" y="1443650"/>
            <a:ext cx="2459302" cy="4234878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0E94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5633A4A-6590-A484-6AA1-AB85615DD2D6}"/>
              </a:ext>
            </a:extLst>
          </p:cNvPr>
          <p:cNvSpPr/>
          <p:nvPr/>
        </p:nvSpPr>
        <p:spPr>
          <a:xfrm>
            <a:off x="6221402" y="1443650"/>
            <a:ext cx="2459302" cy="4234878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0A3C55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66F39D7-45A6-0336-B8FD-462152405FA9}"/>
              </a:ext>
            </a:extLst>
          </p:cNvPr>
          <p:cNvSpPr/>
          <p:nvPr/>
        </p:nvSpPr>
        <p:spPr>
          <a:xfrm>
            <a:off x="8934122" y="1443650"/>
            <a:ext cx="2459302" cy="4234878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FAA519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7DA905E-2121-B7F3-047E-6856815245F8}"/>
              </a:ext>
            </a:extLst>
          </p:cNvPr>
          <p:cNvSpPr/>
          <p:nvPr/>
        </p:nvSpPr>
        <p:spPr>
          <a:xfrm>
            <a:off x="1463257" y="1773937"/>
            <a:ext cx="1124712" cy="1124712"/>
          </a:xfrm>
          <a:prstGeom prst="ellipse">
            <a:avLst/>
          </a:prstGeom>
          <a:solidFill>
            <a:srgbClr val="84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FABE34-142C-FF70-1084-2E282EF0DA56}"/>
              </a:ext>
            </a:extLst>
          </p:cNvPr>
          <p:cNvSpPr txBox="1"/>
          <p:nvPr/>
        </p:nvSpPr>
        <p:spPr>
          <a:xfrm>
            <a:off x="1636776" y="1831109"/>
            <a:ext cx="951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0" u="none" strike="noStrike" noProof="0" dirty="0">
                <a:solidFill>
                  <a:schemeClr val="bg2"/>
                </a:solidFill>
                <a:latin typeface="Georgia" panose="02040502050405020303" pitchFamily="18" charset="0"/>
              </a:rPr>
              <a:t>1.</a:t>
            </a:r>
            <a:endParaRPr lang="en-US" sz="4800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0475DA5-201C-24D0-EA25-B480A8BF32D1}"/>
              </a:ext>
            </a:extLst>
          </p:cNvPr>
          <p:cNvSpPr/>
          <p:nvPr/>
        </p:nvSpPr>
        <p:spPr>
          <a:xfrm>
            <a:off x="4179024" y="1773937"/>
            <a:ext cx="1124712" cy="1124712"/>
          </a:xfrm>
          <a:prstGeom prst="ellipse">
            <a:avLst/>
          </a:prstGeom>
          <a:solidFill>
            <a:srgbClr val="0E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53EDAA-E6A4-E762-26BC-EABD6EFFFC32}"/>
              </a:ext>
            </a:extLst>
          </p:cNvPr>
          <p:cNvSpPr txBox="1"/>
          <p:nvPr/>
        </p:nvSpPr>
        <p:spPr>
          <a:xfrm>
            <a:off x="4334256" y="1831109"/>
            <a:ext cx="951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bg2"/>
                </a:solidFill>
                <a:latin typeface="Georgia" panose="02040502050405020303" pitchFamily="18" charset="0"/>
              </a:rPr>
              <a:t>2</a:t>
            </a:r>
            <a:r>
              <a:rPr lang="en-US" sz="4800" i="0" u="none" strike="noStrike" noProof="0" dirty="0">
                <a:solidFill>
                  <a:schemeClr val="bg2"/>
                </a:solidFill>
                <a:latin typeface="Georgia" panose="02040502050405020303" pitchFamily="18" charset="0"/>
              </a:rPr>
              <a:t>.</a:t>
            </a:r>
            <a:endParaRPr lang="en-US" sz="4800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47A3628-BF2B-451C-27F6-1856D41073B1}"/>
              </a:ext>
            </a:extLst>
          </p:cNvPr>
          <p:cNvSpPr/>
          <p:nvPr/>
        </p:nvSpPr>
        <p:spPr>
          <a:xfrm>
            <a:off x="6888697" y="1773937"/>
            <a:ext cx="1124712" cy="1124712"/>
          </a:xfrm>
          <a:prstGeom prst="ellipse">
            <a:avLst/>
          </a:prstGeom>
          <a:solidFill>
            <a:srgbClr val="0A3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D7F750-8614-8414-C4B9-EEB82C1124D9}"/>
              </a:ext>
            </a:extLst>
          </p:cNvPr>
          <p:cNvSpPr txBox="1"/>
          <p:nvPr/>
        </p:nvSpPr>
        <p:spPr>
          <a:xfrm>
            <a:off x="7050024" y="1831109"/>
            <a:ext cx="951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bg2"/>
                </a:solidFill>
                <a:latin typeface="Georgia" panose="02040502050405020303" pitchFamily="18" charset="0"/>
              </a:rPr>
              <a:t>3</a:t>
            </a:r>
            <a:r>
              <a:rPr lang="en-US" sz="4800" i="0" u="none" strike="noStrike" noProof="0" dirty="0">
                <a:solidFill>
                  <a:schemeClr val="bg2"/>
                </a:solidFill>
                <a:latin typeface="Georgia" panose="02040502050405020303" pitchFamily="18" charset="0"/>
              </a:rPr>
              <a:t>.</a:t>
            </a:r>
            <a:endParaRPr lang="en-US" sz="4800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9992D22-213B-C296-9A98-E050A0085F2D}"/>
              </a:ext>
            </a:extLst>
          </p:cNvPr>
          <p:cNvSpPr/>
          <p:nvPr/>
        </p:nvSpPr>
        <p:spPr>
          <a:xfrm>
            <a:off x="9604031" y="1773937"/>
            <a:ext cx="1124712" cy="1124712"/>
          </a:xfrm>
          <a:prstGeom prst="ellipse">
            <a:avLst/>
          </a:prstGeom>
          <a:solidFill>
            <a:srgbClr val="FAA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D4BF65-24DC-27E2-5140-E4B30EE1CCEC}"/>
              </a:ext>
            </a:extLst>
          </p:cNvPr>
          <p:cNvSpPr txBox="1"/>
          <p:nvPr/>
        </p:nvSpPr>
        <p:spPr>
          <a:xfrm>
            <a:off x="9737926" y="1831109"/>
            <a:ext cx="951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bg2"/>
                </a:solidFill>
                <a:latin typeface="Georgia" panose="02040502050405020303" pitchFamily="18" charset="0"/>
              </a:rPr>
              <a:t>4</a:t>
            </a:r>
            <a:r>
              <a:rPr lang="en-US" sz="4800" i="0" u="none" strike="noStrike" noProof="0" dirty="0">
                <a:solidFill>
                  <a:schemeClr val="bg2"/>
                </a:solidFill>
                <a:latin typeface="Georgia" panose="02040502050405020303" pitchFamily="18" charset="0"/>
              </a:rPr>
              <a:t>.</a:t>
            </a:r>
            <a:endParaRPr lang="en-US" sz="4800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36DF6286-C694-8730-5041-8044D4D97490}"/>
              </a:ext>
            </a:extLst>
          </p:cNvPr>
          <p:cNvSpPr txBox="1">
            <a:spLocks/>
          </p:cNvSpPr>
          <p:nvPr/>
        </p:nvSpPr>
        <p:spPr>
          <a:xfrm>
            <a:off x="972325" y="3172832"/>
            <a:ext cx="2106575" cy="14765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A3C55"/>
                </a:solidFill>
                <a:latin typeface="Helvetica Neue"/>
                <a:cs typeface="Arial"/>
              </a:rPr>
              <a:t>What kinds of things do kids your students' age struggle with emotionally?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78C21D3C-98D5-8857-E65B-EC66A6CD2086}"/>
              </a:ext>
            </a:extLst>
          </p:cNvPr>
          <p:cNvSpPr txBox="1">
            <a:spLocks/>
          </p:cNvSpPr>
          <p:nvPr/>
        </p:nvSpPr>
        <p:spPr>
          <a:xfrm>
            <a:off x="3685045" y="3172832"/>
            <a:ext cx="2106575" cy="14765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A3C55"/>
                </a:solidFill>
                <a:latin typeface="Helvetica Neue"/>
                <a:cs typeface="Arial"/>
              </a:rPr>
              <a:t>How do young people typically cope with these kinds of struggles?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A1658412-58E1-104F-654C-F64CD6C59E89}"/>
              </a:ext>
            </a:extLst>
          </p:cNvPr>
          <p:cNvSpPr txBox="1">
            <a:spLocks/>
          </p:cNvSpPr>
          <p:nvPr/>
        </p:nvSpPr>
        <p:spPr>
          <a:xfrm>
            <a:off x="6397765" y="3172832"/>
            <a:ext cx="2106575" cy="14765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A3C55"/>
                </a:solidFill>
                <a:latin typeface="Helvetica Neue"/>
                <a:cs typeface="Arial"/>
              </a:rPr>
              <a:t>Were there any signs on the list that surprise you, or that you hadn't thought to take note of before playing through the simulation? 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332619C5-180E-53FD-0BA2-A47E39383F73}"/>
              </a:ext>
            </a:extLst>
          </p:cNvPr>
          <p:cNvSpPr txBox="1">
            <a:spLocks/>
          </p:cNvSpPr>
          <p:nvPr/>
        </p:nvSpPr>
        <p:spPr>
          <a:xfrm>
            <a:off x="9113100" y="3172832"/>
            <a:ext cx="2106575" cy="14765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A3C55"/>
                </a:solidFill>
                <a:latin typeface="Helvetica Neue"/>
                <a:cs typeface="Arial"/>
              </a:rPr>
              <a:t>Why is it important for teachers to notice these things, reach out to the student, and possibly refer them for support? </a:t>
            </a:r>
          </a:p>
        </p:txBody>
      </p:sp>
    </p:spTree>
    <p:extLst>
      <p:ext uri="{BB962C8B-B14F-4D97-AF65-F5344CB8AC3E}">
        <p14:creationId xmlns:p14="http://schemas.microsoft.com/office/powerpoint/2010/main" val="33425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8E86737-2D93-4689-2087-BA00AC951464}"/>
              </a:ext>
            </a:extLst>
          </p:cNvPr>
          <p:cNvGrpSpPr/>
          <p:nvPr/>
        </p:nvGrpSpPr>
        <p:grpSpPr>
          <a:xfrm rot="3660000" flipH="1">
            <a:off x="6610247" y="-5655419"/>
            <a:ext cx="8807921" cy="8355324"/>
            <a:chOff x="-2948321" y="-6848006"/>
            <a:chExt cx="8807921" cy="835532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9C2A9-0326-1A80-588E-7A11D26A90A5}"/>
                </a:ext>
              </a:extLst>
            </p:cNvPr>
            <p:cNvSpPr/>
            <p:nvPr/>
          </p:nvSpPr>
          <p:spPr>
            <a:xfrm rot="1176639">
              <a:off x="-1973398" y="-6395592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0074404-395D-1F6D-5E51-4FDE99374638}"/>
                </a:ext>
              </a:extLst>
            </p:cNvPr>
            <p:cNvSpPr/>
            <p:nvPr/>
          </p:nvSpPr>
          <p:spPr>
            <a:xfrm rot="1176639">
              <a:off x="-2948321" y="-6848006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2" name="Title 21">
            <a:extLst>
              <a:ext uri="{FF2B5EF4-FFF2-40B4-BE49-F238E27FC236}">
                <a16:creationId xmlns:a16="http://schemas.microsoft.com/office/drawing/2014/main" id="{102E647E-6892-F798-9EC3-DC31283E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/>
              </a:rPr>
              <a:t>Checking In with Students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97C2F25-039D-EFE8-918B-CB979FBAFA2D}"/>
              </a:ext>
            </a:extLst>
          </p:cNvPr>
          <p:cNvSpPr/>
          <p:nvPr/>
        </p:nvSpPr>
        <p:spPr>
          <a:xfrm>
            <a:off x="795962" y="1443650"/>
            <a:ext cx="5177482" cy="4005072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chemeClr val="accent6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A955B76-61AA-B11E-6E54-86FC9FD0869B}"/>
              </a:ext>
            </a:extLst>
          </p:cNvPr>
          <p:cNvSpPr/>
          <p:nvPr/>
        </p:nvSpPr>
        <p:spPr>
          <a:xfrm>
            <a:off x="6217920" y="1447750"/>
            <a:ext cx="5177482" cy="4001466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0097BE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252E96DF-ECF4-C4D5-D7C1-EA9FA05E9B99}"/>
              </a:ext>
            </a:extLst>
          </p:cNvPr>
          <p:cNvSpPr txBox="1">
            <a:spLocks/>
          </p:cNvSpPr>
          <p:nvPr/>
        </p:nvSpPr>
        <p:spPr>
          <a:xfrm>
            <a:off x="1002456" y="1830048"/>
            <a:ext cx="4764494" cy="21090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Have you ever been concerned about a student, but you weren't sure how to ask them about what was going on? </a:t>
            </a:r>
            <a:endParaRPr lang="en-US" sz="2200" dirty="0">
              <a:solidFill>
                <a:srgbClr val="0A3C55"/>
              </a:solidFill>
            </a:endParaRPr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38175129-FA5F-8A59-B130-B2773A1B20C7}"/>
              </a:ext>
            </a:extLst>
          </p:cNvPr>
          <p:cNvSpPr txBox="1">
            <a:spLocks/>
          </p:cNvSpPr>
          <p:nvPr/>
        </p:nvSpPr>
        <p:spPr>
          <a:xfrm>
            <a:off x="6425050" y="1830048"/>
            <a:ext cx="4764494" cy="21090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 you have had concerns about one or more of your students in the past and have initiated conversations like this, what worked well for you? </a:t>
            </a:r>
            <a:endParaRPr lang="en-US" sz="2200" dirty="0">
              <a:solidFill>
                <a:srgbClr val="0A3C55"/>
              </a:solidFill>
            </a:endParaRP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F0080099-C2E6-81A6-AB2A-71BF26014874}"/>
              </a:ext>
            </a:extLst>
          </p:cNvPr>
          <p:cNvSpPr txBox="1">
            <a:spLocks/>
          </p:cNvSpPr>
          <p:nvPr/>
        </p:nvSpPr>
        <p:spPr>
          <a:xfrm>
            <a:off x="1002456" y="3446889"/>
            <a:ext cx="4764494" cy="6839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rgbClr val="0A3C55"/>
                </a:solidFill>
                <a:latin typeface="Arial"/>
                <a:cs typeface="Arial"/>
              </a:rPr>
              <a:t>If so, can you share what you would do differently today? </a:t>
            </a:r>
            <a:endParaRPr lang="en-US" sz="1800" dirty="0"/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7D2C7A5F-0C13-86A2-FFE0-7B7DD2526D36}"/>
              </a:ext>
            </a:extLst>
          </p:cNvPr>
          <p:cNvSpPr txBox="1">
            <a:spLocks/>
          </p:cNvSpPr>
          <p:nvPr/>
        </p:nvSpPr>
        <p:spPr>
          <a:xfrm>
            <a:off x="6461424" y="3812044"/>
            <a:ext cx="4764494" cy="10956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rgbClr val="0A3C55"/>
                </a:solidFill>
                <a:latin typeface="Arial"/>
                <a:cs typeface="Arial"/>
              </a:rPr>
              <a:t>How did you decide to approach that student? </a:t>
            </a: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rgbClr val="0A3C55"/>
                </a:solidFill>
                <a:latin typeface="Arial"/>
                <a:cs typeface="Arial"/>
              </a:rPr>
              <a:t>What happened? 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1466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CCDB4-AAFC-944B-C221-0A3835255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Georgia"/>
                <a:cs typeface="Arial"/>
              </a:rPr>
              <a:t>Checking In with Students When You Suspect Something’s Wrong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77635D8-80EE-BFD2-A5B8-9AB28340C699}"/>
              </a:ext>
            </a:extLst>
          </p:cNvPr>
          <p:cNvSpPr txBox="1">
            <a:spLocks/>
          </p:cNvSpPr>
          <p:nvPr/>
        </p:nvSpPr>
        <p:spPr>
          <a:xfrm>
            <a:off x="654913" y="1913497"/>
            <a:ext cx="3651911" cy="336019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solidFill>
                  <a:srgbClr val="0A3C55"/>
                </a:solidFill>
                <a:latin typeface="Helvetica Neue"/>
                <a:cs typeface="Arial"/>
              </a:rPr>
              <a:t>Techniques: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AB0DE10-935C-7B6A-ADF4-01CCF66922A2}"/>
              </a:ext>
            </a:extLst>
          </p:cNvPr>
          <p:cNvSpPr txBox="1">
            <a:spLocks/>
          </p:cNvSpPr>
          <p:nvPr/>
        </p:nvSpPr>
        <p:spPr>
          <a:xfrm>
            <a:off x="4306824" y="2345666"/>
            <a:ext cx="6259981" cy="36845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A3C55"/>
                </a:solidFill>
                <a:latin typeface="Helvetica Neue"/>
                <a:cs typeface="Arial"/>
              </a:rPr>
              <a:t>Make neutral observations</a:t>
            </a:r>
            <a:br>
              <a:rPr lang="en-US" sz="2400" dirty="0">
                <a:solidFill>
                  <a:srgbClr val="0A3C55"/>
                </a:solidFill>
                <a:latin typeface="Helvetica Neue"/>
                <a:cs typeface="Arial"/>
              </a:rPr>
            </a:br>
            <a:endParaRPr lang="en-US" sz="2400" dirty="0">
              <a:solidFill>
                <a:srgbClr val="0A3C55"/>
              </a:solidFill>
              <a:latin typeface="Helvetica Neue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A3C55"/>
                </a:solidFill>
                <a:latin typeface="Helvetica Neue"/>
                <a:cs typeface="Arial"/>
              </a:rPr>
              <a:t>Ask open-ended questions</a:t>
            </a:r>
            <a:br>
              <a:rPr lang="en-US" sz="2400" dirty="0">
                <a:solidFill>
                  <a:srgbClr val="0A3C55"/>
                </a:solidFill>
                <a:latin typeface="Helvetica Neue"/>
                <a:cs typeface="Arial"/>
              </a:rPr>
            </a:br>
            <a:endParaRPr lang="en-US" sz="2400" dirty="0">
              <a:solidFill>
                <a:srgbClr val="0A3C55"/>
              </a:solidFill>
              <a:latin typeface="Helvetica Neue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A3C55"/>
                </a:solidFill>
                <a:latin typeface="Helvetica Neue"/>
                <a:cs typeface="Arial"/>
              </a:rPr>
              <a:t>Show empathy</a:t>
            </a:r>
            <a:br>
              <a:rPr lang="en-US" sz="2400" dirty="0">
                <a:solidFill>
                  <a:srgbClr val="0A3C55"/>
                </a:solidFill>
                <a:latin typeface="Helvetica Neue"/>
                <a:cs typeface="Arial"/>
              </a:rPr>
            </a:br>
            <a:endParaRPr lang="en-US" sz="2400" dirty="0">
              <a:solidFill>
                <a:srgbClr val="0A3C55"/>
              </a:solidFill>
              <a:latin typeface="Helvetica Neue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A3C55"/>
                </a:solidFill>
                <a:latin typeface="Helvetica Neue"/>
                <a:cs typeface="Arial"/>
              </a:rPr>
              <a:t>Summarize what the student is saying</a:t>
            </a:r>
            <a:endParaRPr lang="en-US" sz="2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560286-B295-19C5-5EC2-E33C74769B53}"/>
              </a:ext>
            </a:extLst>
          </p:cNvPr>
          <p:cNvGrpSpPr/>
          <p:nvPr/>
        </p:nvGrpSpPr>
        <p:grpSpPr>
          <a:xfrm>
            <a:off x="4366157" y="2148840"/>
            <a:ext cx="6569455" cy="3191256"/>
            <a:chOff x="5622545" y="2011680"/>
            <a:chExt cx="5074514" cy="319125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F3C1027-44BB-D020-BE5A-443F05B3BA37}"/>
                </a:ext>
              </a:extLst>
            </p:cNvPr>
            <p:cNvCxnSpPr>
              <a:cxnSpLocks/>
            </p:cNvCxnSpPr>
            <p:nvPr/>
          </p:nvCxnSpPr>
          <p:spPr>
            <a:xfrm>
              <a:off x="5622545" y="2011680"/>
              <a:ext cx="5074514" cy="0"/>
            </a:xfrm>
            <a:prstGeom prst="line">
              <a:avLst/>
            </a:prstGeom>
            <a:ln w="19050">
              <a:solidFill>
                <a:schemeClr val="bg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D58DA4-879B-86A7-8429-BB519F1BF45E}"/>
                </a:ext>
              </a:extLst>
            </p:cNvPr>
            <p:cNvCxnSpPr>
              <a:cxnSpLocks/>
            </p:cNvCxnSpPr>
            <p:nvPr/>
          </p:nvCxnSpPr>
          <p:spPr>
            <a:xfrm>
              <a:off x="5622545" y="2798064"/>
              <a:ext cx="5074514" cy="0"/>
            </a:xfrm>
            <a:prstGeom prst="line">
              <a:avLst/>
            </a:prstGeom>
            <a:ln w="19050">
              <a:solidFill>
                <a:schemeClr val="bg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E142686-9558-59EA-D4E6-FAE1F6DF49FC}"/>
                </a:ext>
              </a:extLst>
            </p:cNvPr>
            <p:cNvCxnSpPr>
              <a:cxnSpLocks/>
            </p:cNvCxnSpPr>
            <p:nvPr/>
          </p:nvCxnSpPr>
          <p:spPr>
            <a:xfrm>
              <a:off x="5622545" y="3611880"/>
              <a:ext cx="5074514" cy="0"/>
            </a:xfrm>
            <a:prstGeom prst="line">
              <a:avLst/>
            </a:prstGeom>
            <a:ln w="19050">
              <a:solidFill>
                <a:schemeClr val="bg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B2B496E-01D1-FF46-1FAF-EBDFCE0B223E}"/>
                </a:ext>
              </a:extLst>
            </p:cNvPr>
            <p:cNvCxnSpPr>
              <a:cxnSpLocks/>
            </p:cNvCxnSpPr>
            <p:nvPr/>
          </p:nvCxnSpPr>
          <p:spPr>
            <a:xfrm>
              <a:off x="5622545" y="4389120"/>
              <a:ext cx="5074514" cy="0"/>
            </a:xfrm>
            <a:prstGeom prst="line">
              <a:avLst/>
            </a:prstGeom>
            <a:ln w="19050">
              <a:solidFill>
                <a:schemeClr val="bg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BA6971E-BFC1-D8C6-0E44-C278B8B6FEBC}"/>
                </a:ext>
              </a:extLst>
            </p:cNvPr>
            <p:cNvCxnSpPr>
              <a:cxnSpLocks/>
            </p:cNvCxnSpPr>
            <p:nvPr/>
          </p:nvCxnSpPr>
          <p:spPr>
            <a:xfrm>
              <a:off x="5622545" y="5202936"/>
              <a:ext cx="5074514" cy="0"/>
            </a:xfrm>
            <a:prstGeom prst="line">
              <a:avLst/>
            </a:prstGeom>
            <a:ln w="19050">
              <a:solidFill>
                <a:schemeClr val="bg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7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102E647E-6892-F798-9EC3-DC31283E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/>
                <a:cs typeface="Arial"/>
              </a:rPr>
              <a:t>Conversation Techniques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BB2C5A8-04E3-842D-7B66-46A698DB8DB9}"/>
              </a:ext>
            </a:extLst>
          </p:cNvPr>
          <p:cNvSpPr/>
          <p:nvPr/>
        </p:nvSpPr>
        <p:spPr>
          <a:xfrm>
            <a:off x="795962" y="1699682"/>
            <a:ext cx="2459302" cy="3658702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chemeClr val="accent6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B91AFC2-E7CC-60BD-B6C6-6D5A9984C3F1}"/>
              </a:ext>
            </a:extLst>
          </p:cNvPr>
          <p:cNvSpPr/>
          <p:nvPr/>
        </p:nvSpPr>
        <p:spPr>
          <a:xfrm>
            <a:off x="3508682" y="1699682"/>
            <a:ext cx="2459302" cy="3658702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0E94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5633A4A-6590-A484-6AA1-AB85615DD2D6}"/>
              </a:ext>
            </a:extLst>
          </p:cNvPr>
          <p:cNvSpPr/>
          <p:nvPr/>
        </p:nvSpPr>
        <p:spPr>
          <a:xfrm>
            <a:off x="6221402" y="1699682"/>
            <a:ext cx="2459302" cy="3658702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0A3C55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66F39D7-45A6-0336-B8FD-462152405FA9}"/>
              </a:ext>
            </a:extLst>
          </p:cNvPr>
          <p:cNvSpPr/>
          <p:nvPr/>
        </p:nvSpPr>
        <p:spPr>
          <a:xfrm>
            <a:off x="8934122" y="1699682"/>
            <a:ext cx="2459302" cy="3658702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FAA519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36DF6286-C694-8730-5041-8044D4D97490}"/>
              </a:ext>
            </a:extLst>
          </p:cNvPr>
          <p:cNvSpPr txBox="1">
            <a:spLocks/>
          </p:cNvSpPr>
          <p:nvPr/>
        </p:nvSpPr>
        <p:spPr>
          <a:xfrm>
            <a:off x="972325" y="3205254"/>
            <a:ext cx="2106575" cy="14765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A3C55"/>
                </a:solidFill>
                <a:latin typeface="Helvetica Neue"/>
                <a:cs typeface="Arial"/>
              </a:rPr>
              <a:t>Ex. “I see that your reading log wasn’t updated on Monday.”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78C21D3C-98D5-8857-E65B-EC66A6CD2086}"/>
              </a:ext>
            </a:extLst>
          </p:cNvPr>
          <p:cNvSpPr txBox="1">
            <a:spLocks/>
          </p:cNvSpPr>
          <p:nvPr/>
        </p:nvSpPr>
        <p:spPr>
          <a:xfrm>
            <a:off x="3685045" y="2637061"/>
            <a:ext cx="2106575" cy="14765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A3C55"/>
                </a:solidFill>
                <a:latin typeface="Helvetica Neue"/>
                <a:cs typeface="Arial"/>
              </a:rPr>
              <a:t>Ex. “It sounds like you would like to talk about something but haven't found a person who was good at listening yet.”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A1658412-58E1-104F-654C-F64CD6C59E89}"/>
              </a:ext>
            </a:extLst>
          </p:cNvPr>
          <p:cNvSpPr txBox="1">
            <a:spLocks/>
          </p:cNvSpPr>
          <p:nvPr/>
        </p:nvSpPr>
        <p:spPr>
          <a:xfrm>
            <a:off x="6397765" y="2898648"/>
            <a:ext cx="2106575" cy="14765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A3C55"/>
                </a:solidFill>
                <a:latin typeface="Helvetica Neue"/>
                <a:cs typeface="Arial"/>
              </a:rPr>
              <a:t>Ex. “What has your experience in my class been like so far?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332619C5-180E-53FD-0BA2-A47E39383F73}"/>
              </a:ext>
            </a:extLst>
          </p:cNvPr>
          <p:cNvSpPr txBox="1">
            <a:spLocks/>
          </p:cNvSpPr>
          <p:nvPr/>
        </p:nvSpPr>
        <p:spPr>
          <a:xfrm>
            <a:off x="9113100" y="2898648"/>
            <a:ext cx="2106575" cy="14765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A3C55"/>
                </a:solidFill>
                <a:latin typeface="Helvetica Neue"/>
                <a:cs typeface="Arial"/>
              </a:rPr>
              <a:t>Ex. “The counselor has helped students with similar issues. Let's walk down together. I'll introduce you.”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424E4CAC-D591-E6F3-7C83-BFC7A53A5EFB}"/>
              </a:ext>
            </a:extLst>
          </p:cNvPr>
          <p:cNvSpPr txBox="1">
            <a:spLocks/>
          </p:cNvSpPr>
          <p:nvPr/>
        </p:nvSpPr>
        <p:spPr>
          <a:xfrm>
            <a:off x="1002456" y="2119442"/>
            <a:ext cx="2076444" cy="966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Neutral Observable Behaviors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33718CE-9583-2D77-6344-81FC4AD67C0C}"/>
              </a:ext>
            </a:extLst>
          </p:cNvPr>
          <p:cNvSpPr txBox="1">
            <a:spLocks/>
          </p:cNvSpPr>
          <p:nvPr/>
        </p:nvSpPr>
        <p:spPr>
          <a:xfrm>
            <a:off x="3685045" y="2119442"/>
            <a:ext cx="2076444" cy="11083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Reflections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FB43E0BB-77B9-821F-36F6-31EBE053CED5}"/>
              </a:ext>
            </a:extLst>
          </p:cNvPr>
          <p:cNvSpPr txBox="1">
            <a:spLocks/>
          </p:cNvSpPr>
          <p:nvPr/>
        </p:nvSpPr>
        <p:spPr>
          <a:xfrm>
            <a:off x="6397765" y="2119442"/>
            <a:ext cx="2076444" cy="7974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Open-ended Questions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93FB6A41-871B-E46A-DD13-DF44633C4F20}"/>
              </a:ext>
            </a:extLst>
          </p:cNvPr>
          <p:cNvSpPr txBox="1">
            <a:spLocks/>
          </p:cNvSpPr>
          <p:nvPr/>
        </p:nvSpPr>
        <p:spPr>
          <a:xfrm>
            <a:off x="9143231" y="2119442"/>
            <a:ext cx="2076444" cy="11083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Warm Hand</a:t>
            </a:r>
            <a:br>
              <a:rPr lang="en-US" sz="2000" b="1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b="1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331976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8CB98D-722D-44BD-49FF-CF6F08057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i="1" dirty="0"/>
              <a:t>Protecting Our Youth</a:t>
            </a:r>
            <a:br>
              <a:rPr lang="en-US" dirty="0"/>
            </a:br>
            <a:r>
              <a:rPr lang="en-US" dirty="0"/>
              <a:t>Workshop Overview</a:t>
            </a:r>
          </a:p>
        </p:txBody>
      </p:sp>
      <p:sp>
        <p:nvSpPr>
          <p:cNvPr id="3" name="audience (Accent)">
            <a:extLst>
              <a:ext uri="{FF2B5EF4-FFF2-40B4-BE49-F238E27FC236}">
                <a16:creationId xmlns:a16="http://schemas.microsoft.com/office/drawing/2014/main" id="{210B9755-6105-B085-69C8-166C2DBE58BC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2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CCDB4-AAFC-944B-C221-0A3835255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Georgia"/>
                <a:cs typeface="Arial"/>
              </a:rPr>
              <a:t>Neutral Observable Statements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8A0FF75-512B-4741-ACB3-A01DEB8EA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74" y="1760450"/>
            <a:ext cx="5064150" cy="3684588"/>
          </a:xfrm>
        </p:spPr>
        <p:txBody>
          <a:bodyPr lIns="91440" tIns="45720" rIns="91440" bIns="45720" anchor="t"/>
          <a:lstStyle/>
          <a:p>
            <a: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  <a:t>Share what is observable to you. It's how you perceive the behavior. </a:t>
            </a:r>
            <a:b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</a:br>
            <a:b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</a:br>
            <a:r>
              <a:rPr lang="en-US" sz="2200" b="1" dirty="0">
                <a:solidFill>
                  <a:srgbClr val="0A3C55"/>
                </a:solidFill>
                <a:latin typeface="Helvetica Neue"/>
                <a:cs typeface="Arial"/>
              </a:rPr>
              <a:t>Key components:</a:t>
            </a:r>
            <a:br>
              <a:rPr lang="en-US" sz="2200" b="1" dirty="0">
                <a:solidFill>
                  <a:srgbClr val="0A3C55"/>
                </a:solidFill>
                <a:latin typeface="Helvetica Neue"/>
                <a:cs typeface="Arial"/>
              </a:rPr>
            </a:br>
            <a:r>
              <a:rPr lang="en-US" sz="2200" b="1" dirty="0">
                <a:solidFill>
                  <a:srgbClr val="0A3C55"/>
                </a:solidFill>
                <a:latin typeface="Helvetica Neue"/>
                <a:cs typeface="Arial"/>
              </a:rPr>
              <a:t> </a:t>
            </a:r>
          </a:p>
          <a:p>
            <a:pPr lvl="2"/>
            <a: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  <a:t>"I" statements </a:t>
            </a:r>
          </a:p>
          <a:p>
            <a:pPr lvl="2"/>
            <a: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  <a:t>Stay grounded </a:t>
            </a:r>
          </a:p>
          <a:p>
            <a:pPr lvl="2"/>
            <a: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  <a:t>Stay focused</a:t>
            </a:r>
          </a:p>
          <a:p>
            <a:pPr lvl="2"/>
            <a: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  <a:t>Be specific</a:t>
            </a:r>
            <a:endParaRPr lang="en-US" sz="2200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3CD71BC-F7E2-DC1D-5E0C-C481CAF49BC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00674" y="1760450"/>
            <a:ext cx="5157787" cy="3684588"/>
          </a:xfrm>
        </p:spPr>
        <p:txBody>
          <a:bodyPr lIns="91440" tIns="45720" rIns="91440" bIns="45720" anchor="t"/>
          <a:lstStyle/>
          <a:p>
            <a:r>
              <a:rPr lang="en-US" sz="2200" dirty="0">
                <a:solidFill>
                  <a:srgbClr val="0A3C55"/>
                </a:solidFill>
                <a:latin typeface="Arial"/>
                <a:cs typeface="Arial"/>
              </a:rPr>
              <a:t>What's an example of a neutral observable statement you might use in a check-in conversation? </a:t>
            </a:r>
            <a:br>
              <a:rPr lang="en-US" sz="2200" dirty="0">
                <a:solidFill>
                  <a:srgbClr val="0A3C55"/>
                </a:solidFill>
                <a:latin typeface="Arial"/>
                <a:cs typeface="Arial"/>
              </a:rPr>
            </a:br>
            <a:endParaRPr lang="en-US" sz="2200" dirty="0">
              <a:solidFill>
                <a:srgbClr val="0A3C55"/>
              </a:solidFill>
              <a:latin typeface="Arial"/>
              <a:cs typeface="Arial"/>
            </a:endParaRPr>
          </a:p>
          <a:p>
            <a:r>
              <a:rPr lang="en-US" sz="2200" dirty="0">
                <a:solidFill>
                  <a:srgbClr val="0A3C55"/>
                </a:solidFill>
                <a:latin typeface="Arial"/>
                <a:cs typeface="Arial"/>
              </a:rPr>
              <a:t>How do neutral observable statements help build trust and a supportive relationship with the student?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815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C740301-0E10-B8F1-A714-97C735B70D5D}"/>
              </a:ext>
            </a:extLst>
          </p:cNvPr>
          <p:cNvSpPr/>
          <p:nvPr/>
        </p:nvSpPr>
        <p:spPr>
          <a:xfrm>
            <a:off x="4483012" y="1469936"/>
            <a:ext cx="3202044" cy="4382223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FAA519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88E17D9-7D7C-0FF1-356A-B8E09F6CAA0F}"/>
              </a:ext>
            </a:extLst>
          </p:cNvPr>
          <p:cNvSpPr/>
          <p:nvPr userDrawn="1"/>
        </p:nvSpPr>
        <p:spPr>
          <a:xfrm>
            <a:off x="795962" y="1443650"/>
            <a:ext cx="3183902" cy="4451616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chemeClr val="accent6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48273EA-B7BB-A070-6B1C-19783C6913D3}"/>
              </a:ext>
            </a:extLst>
          </p:cNvPr>
          <p:cNvSpPr/>
          <p:nvPr userDrawn="1"/>
        </p:nvSpPr>
        <p:spPr>
          <a:xfrm>
            <a:off x="8193358" y="1530654"/>
            <a:ext cx="3202044" cy="4321505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0097BE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102E647E-6892-F798-9EC3-DC31283E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/>
              </a:rPr>
              <a:t>Open-Ended Questions 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C77EE75A-7575-6577-09D5-07F1142D58D7}"/>
              </a:ext>
            </a:extLst>
          </p:cNvPr>
          <p:cNvSpPr txBox="1">
            <a:spLocks/>
          </p:cNvSpPr>
          <p:nvPr/>
        </p:nvSpPr>
        <p:spPr>
          <a:xfrm>
            <a:off x="1019193" y="2714493"/>
            <a:ext cx="2737440" cy="21090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Questions that doesn't have a "yes" or "no" answer are usually better at getting at how the student might be feeling. </a:t>
            </a:r>
            <a:endParaRPr lang="en-US" sz="2000" dirty="0">
              <a:solidFill>
                <a:srgbClr val="0A3C55"/>
              </a:solidFill>
            </a:endParaRP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C9AF5AFE-2A58-BA2F-3417-EC0143A14C95}"/>
              </a:ext>
            </a:extLst>
          </p:cNvPr>
          <p:cNvSpPr txBox="1">
            <a:spLocks/>
          </p:cNvSpPr>
          <p:nvPr/>
        </p:nvSpPr>
        <p:spPr>
          <a:xfrm>
            <a:off x="4727280" y="2714493"/>
            <a:ext cx="2737440" cy="21090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What's an example of an open ended question you might use in a conversation like this?</a:t>
            </a:r>
            <a:endParaRPr lang="en-US" sz="2000" dirty="0">
              <a:solidFill>
                <a:srgbClr val="0A3C55"/>
              </a:solidFill>
            </a:endParaRP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E3F96E51-C29E-87C8-A75D-1FD9B3EE4DB1}"/>
              </a:ext>
            </a:extLst>
          </p:cNvPr>
          <p:cNvSpPr txBox="1">
            <a:spLocks/>
          </p:cNvSpPr>
          <p:nvPr/>
        </p:nvSpPr>
        <p:spPr>
          <a:xfrm>
            <a:off x="8433074" y="2714493"/>
            <a:ext cx="2737440" cy="26322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do open ended questions help you assess a student's level of distress? </a:t>
            </a:r>
            <a:endParaRPr lang="en-US" sz="2000" dirty="0">
              <a:solidFill>
                <a:srgbClr val="0A3C55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EE9F933-6C14-6BE9-A2CA-DE51706DDBF5}"/>
              </a:ext>
            </a:extLst>
          </p:cNvPr>
          <p:cNvSpPr/>
          <p:nvPr/>
        </p:nvSpPr>
        <p:spPr>
          <a:xfrm>
            <a:off x="1994170" y="1727884"/>
            <a:ext cx="787486" cy="787486"/>
          </a:xfrm>
          <a:prstGeom prst="ellipse">
            <a:avLst/>
          </a:prstGeom>
          <a:solidFill>
            <a:srgbClr val="84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7E6BF46-CA40-B24A-E4DF-D351EA10158B}"/>
              </a:ext>
            </a:extLst>
          </p:cNvPr>
          <p:cNvSpPr/>
          <p:nvPr/>
        </p:nvSpPr>
        <p:spPr>
          <a:xfrm>
            <a:off x="5702257" y="1727884"/>
            <a:ext cx="787486" cy="787486"/>
          </a:xfrm>
          <a:prstGeom prst="ellipse">
            <a:avLst/>
          </a:prstGeom>
          <a:solidFill>
            <a:srgbClr val="FAA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AA519"/>
              </a:solidFill>
              <a:highlight>
                <a:srgbClr val="FAA519"/>
              </a:highligh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002AFF-0991-A17A-1CCB-8D56A4154911}"/>
              </a:ext>
            </a:extLst>
          </p:cNvPr>
          <p:cNvSpPr txBox="1"/>
          <p:nvPr/>
        </p:nvSpPr>
        <p:spPr>
          <a:xfrm>
            <a:off x="5798379" y="1835613"/>
            <a:ext cx="6180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noProof="0" dirty="0">
                <a:solidFill>
                  <a:schemeClr val="bg2"/>
                </a:solidFill>
                <a:latin typeface="Georgia" panose="02040502050405020303" pitchFamily="18" charset="0"/>
              </a:rPr>
              <a:t>?</a:t>
            </a:r>
            <a:endParaRPr lang="en-US" sz="3200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09670B4-842B-991E-97FF-FB6276453D03}"/>
              </a:ext>
            </a:extLst>
          </p:cNvPr>
          <p:cNvSpPr/>
          <p:nvPr/>
        </p:nvSpPr>
        <p:spPr>
          <a:xfrm>
            <a:off x="9400637" y="1727884"/>
            <a:ext cx="787486" cy="787486"/>
          </a:xfrm>
          <a:prstGeom prst="ellipse">
            <a:avLst/>
          </a:prstGeom>
          <a:solidFill>
            <a:srgbClr val="0E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463794-920B-18B5-3DD3-BC50CB60E1E7}"/>
              </a:ext>
            </a:extLst>
          </p:cNvPr>
          <p:cNvSpPr txBox="1"/>
          <p:nvPr/>
        </p:nvSpPr>
        <p:spPr>
          <a:xfrm>
            <a:off x="9496759" y="1835613"/>
            <a:ext cx="6180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noProof="0" dirty="0">
                <a:solidFill>
                  <a:schemeClr val="bg2"/>
                </a:solidFill>
                <a:latin typeface="Georgia" panose="02040502050405020303" pitchFamily="18" charset="0"/>
              </a:rPr>
              <a:t>?</a:t>
            </a:r>
            <a:endParaRPr lang="en-US" sz="3200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E4B298-695F-B9B0-E52C-43B0098FF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401" y="1981326"/>
            <a:ext cx="386063" cy="3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6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ECD562B-A50D-D8AD-BD02-1CB842D4687A}"/>
              </a:ext>
            </a:extLst>
          </p:cNvPr>
          <p:cNvGrpSpPr/>
          <p:nvPr/>
        </p:nvGrpSpPr>
        <p:grpSpPr>
          <a:xfrm rot="3660000" flipH="1">
            <a:off x="6610247" y="-5655419"/>
            <a:ext cx="8807921" cy="8355324"/>
            <a:chOff x="-2948321" y="-6848006"/>
            <a:chExt cx="8807921" cy="835532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4368CB2-75E3-E9E7-0481-0053FD3979D1}"/>
                </a:ext>
              </a:extLst>
            </p:cNvPr>
            <p:cNvSpPr/>
            <p:nvPr/>
          </p:nvSpPr>
          <p:spPr>
            <a:xfrm rot="1176639">
              <a:off x="-1973398" y="-6395592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AC3FA2A-EDDC-5AC0-560E-46318530A9F5}"/>
                </a:ext>
              </a:extLst>
            </p:cNvPr>
            <p:cNvSpPr/>
            <p:nvPr/>
          </p:nvSpPr>
          <p:spPr>
            <a:xfrm rot="1176639">
              <a:off x="-2948321" y="-6848006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2" name="Title 21">
            <a:extLst>
              <a:ext uri="{FF2B5EF4-FFF2-40B4-BE49-F238E27FC236}">
                <a16:creationId xmlns:a16="http://schemas.microsoft.com/office/drawing/2014/main" id="{102E647E-6892-F798-9EC3-DC31283E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/>
                <a:cs typeface="Arial"/>
              </a:rPr>
              <a:t>Reflections</a:t>
            </a:r>
            <a:endParaRPr lang="en-US" i="1" dirty="0">
              <a:latin typeface="Georgia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F701B2-65E6-5172-5393-65FEFFA72F46}"/>
              </a:ext>
            </a:extLst>
          </p:cNvPr>
          <p:cNvSpPr/>
          <p:nvPr/>
        </p:nvSpPr>
        <p:spPr>
          <a:xfrm>
            <a:off x="795962" y="1443650"/>
            <a:ext cx="2459302" cy="4317070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chemeClr val="accent6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276D32A-B45E-4186-E3EB-AA1D55503BD2}"/>
              </a:ext>
            </a:extLst>
          </p:cNvPr>
          <p:cNvSpPr/>
          <p:nvPr/>
        </p:nvSpPr>
        <p:spPr>
          <a:xfrm>
            <a:off x="3508682" y="1443650"/>
            <a:ext cx="2459302" cy="4317070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0E94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A1F132A-1162-E5EA-D92C-1497540BAC4A}"/>
              </a:ext>
            </a:extLst>
          </p:cNvPr>
          <p:cNvSpPr/>
          <p:nvPr/>
        </p:nvSpPr>
        <p:spPr>
          <a:xfrm>
            <a:off x="6221402" y="1443650"/>
            <a:ext cx="2459302" cy="4317070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0A3C55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68C154F-8692-8B03-2336-FC1C19C23473}"/>
              </a:ext>
            </a:extLst>
          </p:cNvPr>
          <p:cNvSpPr/>
          <p:nvPr/>
        </p:nvSpPr>
        <p:spPr>
          <a:xfrm>
            <a:off x="8934122" y="1443650"/>
            <a:ext cx="2459302" cy="4317070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FAA519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7EF735A-A782-50D0-C89E-BBED449574BB}"/>
              </a:ext>
            </a:extLst>
          </p:cNvPr>
          <p:cNvSpPr txBox="1">
            <a:spLocks/>
          </p:cNvSpPr>
          <p:nvPr/>
        </p:nvSpPr>
        <p:spPr>
          <a:xfrm>
            <a:off x="972325" y="3000120"/>
            <a:ext cx="2106575" cy="14765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A3C55"/>
                </a:solidFill>
                <a:latin typeface="Helvetica Neue"/>
                <a:cs typeface="Arial"/>
              </a:rPr>
              <a:t>Involve careful attention to what the student is saying and paraphrasing it back.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4443942-20A9-0417-B598-3A30907F3614}"/>
              </a:ext>
            </a:extLst>
          </p:cNvPr>
          <p:cNvSpPr txBox="1">
            <a:spLocks/>
          </p:cNvSpPr>
          <p:nvPr/>
        </p:nvSpPr>
        <p:spPr>
          <a:xfrm>
            <a:off x="3685045" y="3000120"/>
            <a:ext cx="2106575" cy="14765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A3C55"/>
                </a:solidFill>
                <a:latin typeface="Helvetica Neue"/>
                <a:cs typeface="Arial"/>
              </a:rPr>
              <a:t>What's an example of a reflection you might use in a conversation like this? 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9DFC795-FD97-D644-E205-4C49D7CD5630}"/>
              </a:ext>
            </a:extLst>
          </p:cNvPr>
          <p:cNvSpPr txBox="1">
            <a:spLocks/>
          </p:cNvSpPr>
          <p:nvPr/>
        </p:nvSpPr>
        <p:spPr>
          <a:xfrm>
            <a:off x="6397765" y="3000120"/>
            <a:ext cx="2106575" cy="14765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A3C55"/>
                </a:solidFill>
                <a:latin typeface="Helvetica Neue"/>
                <a:cs typeface="Arial"/>
              </a:rPr>
              <a:t>How do reflections encourage the other person to keep opening up? 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57A7A56-BA83-98EF-0D01-1AF4AED80D77}"/>
              </a:ext>
            </a:extLst>
          </p:cNvPr>
          <p:cNvSpPr txBox="1">
            <a:spLocks/>
          </p:cNvSpPr>
          <p:nvPr/>
        </p:nvSpPr>
        <p:spPr>
          <a:xfrm>
            <a:off x="9113100" y="3000120"/>
            <a:ext cx="2106575" cy="14765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A3C55"/>
                </a:solidFill>
                <a:latin typeface="Helvetica Neue"/>
                <a:cs typeface="Arial"/>
              </a:rPr>
              <a:t>How can you use a combination of neutral observable statements, open ended questions, and reflections together in a conversation? 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DC3E1F-5912-81C5-BCBD-C7FD2A881467}"/>
              </a:ext>
            </a:extLst>
          </p:cNvPr>
          <p:cNvSpPr/>
          <p:nvPr/>
        </p:nvSpPr>
        <p:spPr>
          <a:xfrm>
            <a:off x="1637554" y="1904328"/>
            <a:ext cx="787486" cy="787486"/>
          </a:xfrm>
          <a:prstGeom prst="ellipse">
            <a:avLst/>
          </a:prstGeom>
          <a:solidFill>
            <a:srgbClr val="84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8EBDE6-5E27-6161-66CD-86BDF5B47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641" y="2157770"/>
            <a:ext cx="386063" cy="30322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27ADED4-F85C-AFE1-2CB5-011152253A50}"/>
              </a:ext>
            </a:extLst>
          </p:cNvPr>
          <p:cNvSpPr/>
          <p:nvPr/>
        </p:nvSpPr>
        <p:spPr>
          <a:xfrm>
            <a:off x="4344589" y="1904328"/>
            <a:ext cx="787486" cy="787486"/>
          </a:xfrm>
          <a:prstGeom prst="ellipse">
            <a:avLst/>
          </a:prstGeom>
          <a:solidFill>
            <a:srgbClr val="0E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684E00-E405-E466-B413-169C3ED65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676" y="2157770"/>
            <a:ext cx="386063" cy="30322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A67AA9B-C273-7A8B-5151-D488EE2FD7FC}"/>
              </a:ext>
            </a:extLst>
          </p:cNvPr>
          <p:cNvSpPr/>
          <p:nvPr/>
        </p:nvSpPr>
        <p:spPr>
          <a:xfrm>
            <a:off x="7051213" y="1904328"/>
            <a:ext cx="787486" cy="787486"/>
          </a:xfrm>
          <a:prstGeom prst="ellipse">
            <a:avLst/>
          </a:prstGeom>
          <a:solidFill>
            <a:srgbClr val="0A3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5C5C0C-972D-7790-1D3B-10F9EC2D2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300" y="2157770"/>
            <a:ext cx="386063" cy="303223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AF21A8FE-0368-F3F3-C67B-0F4EF0570F71}"/>
              </a:ext>
            </a:extLst>
          </p:cNvPr>
          <p:cNvSpPr/>
          <p:nvPr/>
        </p:nvSpPr>
        <p:spPr>
          <a:xfrm>
            <a:off x="9766960" y="1904328"/>
            <a:ext cx="787486" cy="787486"/>
          </a:xfrm>
          <a:prstGeom prst="ellipse">
            <a:avLst/>
          </a:prstGeom>
          <a:solidFill>
            <a:srgbClr val="FAA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B3A0A8-1D27-D41C-AF94-FE54A5249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047" y="2157770"/>
            <a:ext cx="386063" cy="3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1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DB66AD-8C4E-0006-D207-8BB44D42154B}"/>
              </a:ext>
            </a:extLst>
          </p:cNvPr>
          <p:cNvGrpSpPr/>
          <p:nvPr/>
        </p:nvGrpSpPr>
        <p:grpSpPr>
          <a:xfrm rot="3660000" flipH="1">
            <a:off x="3839615" y="-6625823"/>
            <a:ext cx="8807921" cy="8355324"/>
            <a:chOff x="-2948321" y="-6848006"/>
            <a:chExt cx="8807921" cy="835532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035AA8C-2187-5007-C3F4-7FAEED7F0D5A}"/>
                </a:ext>
              </a:extLst>
            </p:cNvPr>
            <p:cNvSpPr/>
            <p:nvPr/>
          </p:nvSpPr>
          <p:spPr>
            <a:xfrm rot="1176639">
              <a:off x="-1973398" y="-6395592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8980EED-389D-78EA-E2C3-E922DB8D5986}"/>
                </a:ext>
              </a:extLst>
            </p:cNvPr>
            <p:cNvSpPr/>
            <p:nvPr/>
          </p:nvSpPr>
          <p:spPr>
            <a:xfrm rot="1176639">
              <a:off x="-2948321" y="-6848006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6FC0B71-8F27-B663-CA65-962184875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5394" y="-498021"/>
            <a:ext cx="4828617" cy="608772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35FF269-9184-456A-65F6-5E7D4EB7706B}"/>
              </a:ext>
            </a:extLst>
          </p:cNvPr>
          <p:cNvSpPr txBox="1">
            <a:spLocks/>
          </p:cNvSpPr>
          <p:nvPr/>
        </p:nvSpPr>
        <p:spPr>
          <a:xfrm>
            <a:off x="614273" y="1446580"/>
            <a:ext cx="5576215" cy="259618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tx2"/>
                </a:solidFill>
                <a:latin typeface="Helvetica Neue"/>
                <a:cs typeface="Arial"/>
              </a:rPr>
              <a:t>Referring a student is so much more than handing them off to someone else. Showing children support is what make it a warm hand-off.  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tx2"/>
                </a:solidFill>
                <a:latin typeface="Helvetica Neue"/>
                <a:cs typeface="Arial"/>
              </a:rPr>
              <a:t>Why is it important to use techniques like these, instead of just telling the student they should see the counselor? 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tx2"/>
                </a:solidFill>
                <a:latin typeface="Helvetica Neue"/>
                <a:cs typeface="Arial"/>
              </a:rPr>
              <a:t>What do you do if the student says "no"?</a:t>
            </a:r>
            <a:endParaRPr lang="en-US" sz="2200" dirty="0">
              <a:solidFill>
                <a:srgbClr val="0A3C55"/>
              </a:solidFill>
              <a:latin typeface="Helvetica Neue"/>
              <a:cs typeface="Arial"/>
            </a:endParaRPr>
          </a:p>
        </p:txBody>
      </p:sp>
      <p:sp>
        <p:nvSpPr>
          <p:cNvPr id="4" name="Title 21">
            <a:extLst>
              <a:ext uri="{FF2B5EF4-FFF2-40B4-BE49-F238E27FC236}">
                <a16:creationId xmlns:a16="http://schemas.microsoft.com/office/drawing/2014/main" id="{A149487A-E145-B0DF-521D-97391AF1A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5441086" cy="597577"/>
          </a:xfrm>
        </p:spPr>
        <p:txBody>
          <a:bodyPr/>
          <a:lstStyle/>
          <a:p>
            <a:r>
              <a:rPr lang="en-US" dirty="0">
                <a:latin typeface="Georgia"/>
                <a:cs typeface="Arial"/>
              </a:rPr>
              <a:t>Referring Students</a:t>
            </a:r>
            <a:endParaRPr lang="en-US" i="1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6159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C740301-0E10-B8F1-A714-97C735B70D5D}"/>
              </a:ext>
            </a:extLst>
          </p:cNvPr>
          <p:cNvSpPr/>
          <p:nvPr/>
        </p:nvSpPr>
        <p:spPr>
          <a:xfrm>
            <a:off x="4483012" y="1469936"/>
            <a:ext cx="3202044" cy="4382223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FAA519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88E17D9-7D7C-0FF1-356A-B8E09F6CAA0F}"/>
              </a:ext>
            </a:extLst>
          </p:cNvPr>
          <p:cNvSpPr/>
          <p:nvPr userDrawn="1"/>
        </p:nvSpPr>
        <p:spPr>
          <a:xfrm>
            <a:off x="795962" y="1443650"/>
            <a:ext cx="3183902" cy="4451616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chemeClr val="accent6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48273EA-B7BB-A070-6B1C-19783C6913D3}"/>
              </a:ext>
            </a:extLst>
          </p:cNvPr>
          <p:cNvSpPr/>
          <p:nvPr userDrawn="1"/>
        </p:nvSpPr>
        <p:spPr>
          <a:xfrm>
            <a:off x="8193358" y="1530654"/>
            <a:ext cx="3202044" cy="4321505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0097BE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102E647E-6892-F798-9EC3-DC31283E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/>
              </a:rPr>
              <a:t>Continuing a Supportive Relationship with Students 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C77EE75A-7575-6577-09D5-07F1142D58D7}"/>
              </a:ext>
            </a:extLst>
          </p:cNvPr>
          <p:cNvSpPr txBox="1">
            <a:spLocks/>
          </p:cNvSpPr>
          <p:nvPr/>
        </p:nvSpPr>
        <p:spPr>
          <a:xfrm>
            <a:off x="1019193" y="2714493"/>
            <a:ext cx="2737440" cy="21090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is a check in conversation about emotional and mental wellness different from other conversation you may have with your students, for example: a disciplinary conversation? </a:t>
            </a:r>
            <a:endParaRPr lang="en-US" sz="2000" dirty="0">
              <a:solidFill>
                <a:srgbClr val="0A3C55"/>
              </a:solidFill>
            </a:endParaRP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C9AF5AFE-2A58-BA2F-3417-EC0143A14C95}"/>
              </a:ext>
            </a:extLst>
          </p:cNvPr>
          <p:cNvSpPr txBox="1">
            <a:spLocks/>
          </p:cNvSpPr>
          <p:nvPr/>
        </p:nvSpPr>
        <p:spPr>
          <a:xfrm>
            <a:off x="4727280" y="2714493"/>
            <a:ext cx="2737440" cy="21090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words/tone do we often use when we're approaching a student as an authority figure? </a:t>
            </a:r>
            <a:endParaRPr lang="en-US" sz="2000" dirty="0">
              <a:solidFill>
                <a:srgbClr val="0A3C55"/>
              </a:solidFill>
            </a:endParaRP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E3F96E51-C29E-87C8-A75D-1FD9B3EE4DB1}"/>
              </a:ext>
            </a:extLst>
          </p:cNvPr>
          <p:cNvSpPr txBox="1">
            <a:spLocks/>
          </p:cNvSpPr>
          <p:nvPr/>
        </p:nvSpPr>
        <p:spPr>
          <a:xfrm>
            <a:off x="8433074" y="2714493"/>
            <a:ext cx="2737440" cy="26322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A3C5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do these conversation techniques help us assume the role of a supportive adult, instead of approaching as an authority figure? </a:t>
            </a:r>
            <a:endParaRPr lang="en-US" sz="2000" dirty="0">
              <a:solidFill>
                <a:srgbClr val="0A3C55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EE9F933-6C14-6BE9-A2CA-DE51706DDBF5}"/>
              </a:ext>
            </a:extLst>
          </p:cNvPr>
          <p:cNvSpPr/>
          <p:nvPr/>
        </p:nvSpPr>
        <p:spPr>
          <a:xfrm>
            <a:off x="1994170" y="1727884"/>
            <a:ext cx="787486" cy="787486"/>
          </a:xfrm>
          <a:prstGeom prst="ellipse">
            <a:avLst/>
          </a:prstGeom>
          <a:solidFill>
            <a:srgbClr val="84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C0A054-0C97-CBDC-1267-2AB0D5716817}"/>
              </a:ext>
            </a:extLst>
          </p:cNvPr>
          <p:cNvSpPr txBox="1"/>
          <p:nvPr/>
        </p:nvSpPr>
        <p:spPr>
          <a:xfrm>
            <a:off x="2090292" y="1835613"/>
            <a:ext cx="6180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noProof="0" dirty="0">
                <a:solidFill>
                  <a:schemeClr val="bg2"/>
                </a:solidFill>
                <a:latin typeface="Georgia" panose="02040502050405020303" pitchFamily="18" charset="0"/>
              </a:rPr>
              <a:t>?</a:t>
            </a:r>
            <a:endParaRPr lang="en-US" sz="3200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7E6BF46-CA40-B24A-E4DF-D351EA10158B}"/>
              </a:ext>
            </a:extLst>
          </p:cNvPr>
          <p:cNvSpPr/>
          <p:nvPr/>
        </p:nvSpPr>
        <p:spPr>
          <a:xfrm>
            <a:off x="5702257" y="1727884"/>
            <a:ext cx="787486" cy="787486"/>
          </a:xfrm>
          <a:prstGeom prst="ellipse">
            <a:avLst/>
          </a:prstGeom>
          <a:solidFill>
            <a:srgbClr val="FAA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AA519"/>
              </a:solidFill>
              <a:highlight>
                <a:srgbClr val="FAA519"/>
              </a:highligh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002AFF-0991-A17A-1CCB-8D56A4154911}"/>
              </a:ext>
            </a:extLst>
          </p:cNvPr>
          <p:cNvSpPr txBox="1"/>
          <p:nvPr/>
        </p:nvSpPr>
        <p:spPr>
          <a:xfrm>
            <a:off x="5798379" y="1835613"/>
            <a:ext cx="6180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noProof="0" dirty="0">
                <a:solidFill>
                  <a:schemeClr val="bg2"/>
                </a:solidFill>
                <a:latin typeface="Georgia" panose="02040502050405020303" pitchFamily="18" charset="0"/>
              </a:rPr>
              <a:t>?</a:t>
            </a:r>
            <a:endParaRPr lang="en-US" sz="3200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09670B4-842B-991E-97FF-FB6276453D03}"/>
              </a:ext>
            </a:extLst>
          </p:cNvPr>
          <p:cNvSpPr/>
          <p:nvPr/>
        </p:nvSpPr>
        <p:spPr>
          <a:xfrm>
            <a:off x="9400637" y="1727884"/>
            <a:ext cx="787486" cy="787486"/>
          </a:xfrm>
          <a:prstGeom prst="ellipse">
            <a:avLst/>
          </a:prstGeom>
          <a:solidFill>
            <a:srgbClr val="0E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463794-920B-18B5-3DD3-BC50CB60E1E7}"/>
              </a:ext>
            </a:extLst>
          </p:cNvPr>
          <p:cNvSpPr txBox="1"/>
          <p:nvPr/>
        </p:nvSpPr>
        <p:spPr>
          <a:xfrm>
            <a:off x="9496759" y="1835613"/>
            <a:ext cx="6180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noProof="0" dirty="0">
                <a:solidFill>
                  <a:schemeClr val="bg2"/>
                </a:solidFill>
                <a:latin typeface="Georgia" panose="02040502050405020303" pitchFamily="18" charset="0"/>
              </a:rPr>
              <a:t>?</a:t>
            </a:r>
            <a:endParaRPr lang="en-US" sz="3200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3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622973-F659-568C-FF61-1B679593C6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Roleplay #1</a:t>
            </a:r>
          </a:p>
          <a:p>
            <a:r>
              <a:rPr lang="en-US" dirty="0"/>
              <a:t>Talk with Adrian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76B9E-9E1F-C49F-B505-7086056AF2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Discussion Questions to Follow</a:t>
            </a:r>
          </a:p>
        </p:txBody>
      </p:sp>
      <p:sp>
        <p:nvSpPr>
          <p:cNvPr id="4" name="audience (Accent)">
            <a:extLst>
              <a:ext uri="{FF2B5EF4-FFF2-40B4-BE49-F238E27FC236}">
                <a16:creationId xmlns:a16="http://schemas.microsoft.com/office/drawing/2014/main" id="{AB6F1EB7-A287-F765-0494-77D644325050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00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E6A4A4-4276-E705-2FA6-3950D352D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Roleplay #2</a:t>
            </a:r>
          </a:p>
          <a:p>
            <a:r>
              <a:rPr lang="en-US" dirty="0"/>
              <a:t>Talk with Cleo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86E51-1EC5-F04B-D025-4B08EAC4C1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Discussion Questions to Follow</a:t>
            </a:r>
          </a:p>
        </p:txBody>
      </p:sp>
      <p:sp>
        <p:nvSpPr>
          <p:cNvPr id="4" name="audience (Accent)">
            <a:extLst>
              <a:ext uri="{FF2B5EF4-FFF2-40B4-BE49-F238E27FC236}">
                <a16:creationId xmlns:a16="http://schemas.microsoft.com/office/drawing/2014/main" id="{9F13DE79-5F0A-7043-4830-293033B3C454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9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CCDB4-AAFC-944B-C221-0A3835255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Georgia"/>
                <a:cs typeface="Arial"/>
              </a:rPr>
              <a:t>Local Resources</a:t>
            </a:r>
            <a:br>
              <a:rPr lang="en-US" dirty="0">
                <a:latin typeface="Georgia"/>
                <a:cs typeface="Arial"/>
              </a:rPr>
            </a:b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789718D-DC19-A27D-2106-C06177572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73" y="1760450"/>
            <a:ext cx="10644188" cy="3684588"/>
          </a:xfrm>
        </p:spPr>
        <p:txBody>
          <a:bodyPr lIns="91440" tIns="45720" rIns="91440" bIns="45720" anchor="t"/>
          <a:lstStyle/>
          <a:p>
            <a: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  <a:t>[ Insert Here ]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773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3FFF18F-08EB-0029-604D-7C04991E69BC}"/>
              </a:ext>
            </a:extLst>
          </p:cNvPr>
          <p:cNvGrpSpPr/>
          <p:nvPr/>
        </p:nvGrpSpPr>
        <p:grpSpPr>
          <a:xfrm rot="3660000" flipH="1">
            <a:off x="3839615" y="-6625823"/>
            <a:ext cx="8807921" cy="8355324"/>
            <a:chOff x="-2948321" y="-6848006"/>
            <a:chExt cx="8807921" cy="835532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132972-092F-8594-C024-219A89D0500F}"/>
                </a:ext>
              </a:extLst>
            </p:cNvPr>
            <p:cNvSpPr/>
            <p:nvPr/>
          </p:nvSpPr>
          <p:spPr>
            <a:xfrm rot="1176639">
              <a:off x="-1973398" y="-6395592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585D6F-00B0-4614-23BA-CC82BE73783C}"/>
                </a:ext>
              </a:extLst>
            </p:cNvPr>
            <p:cNvSpPr/>
            <p:nvPr/>
          </p:nvSpPr>
          <p:spPr>
            <a:xfrm rot="1176639">
              <a:off x="-2948321" y="-6848006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F7DE564-128C-B435-9A5A-87026AAA5CBA}"/>
              </a:ext>
            </a:extLst>
          </p:cNvPr>
          <p:cNvSpPr txBox="1">
            <a:spLocks/>
          </p:cNvSpPr>
          <p:nvPr/>
        </p:nvSpPr>
        <p:spPr>
          <a:xfrm>
            <a:off x="614273" y="1446580"/>
            <a:ext cx="5978551" cy="259618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rgbClr val="0E94BA"/>
                </a:solidFill>
                <a:latin typeface="Helvetica Neue"/>
                <a:cs typeface="Arial"/>
              </a:rPr>
              <a:t>Q.  </a:t>
            </a:r>
            <a:r>
              <a:rPr lang="en-US" sz="2600" dirty="0">
                <a:solidFill>
                  <a:schemeClr val="tx2"/>
                </a:solidFill>
                <a:latin typeface="Helvetica Neue"/>
                <a:cs typeface="Arial"/>
              </a:rPr>
              <a:t>What are 3 things you learned?</a:t>
            </a:r>
            <a:br>
              <a:rPr lang="en-US" sz="2600" dirty="0">
                <a:solidFill>
                  <a:schemeClr val="tx2"/>
                </a:solidFill>
                <a:latin typeface="Helvetica Neue"/>
                <a:cs typeface="Arial"/>
              </a:rPr>
            </a:br>
            <a:endParaRPr lang="en-US" sz="2600" dirty="0">
              <a:solidFill>
                <a:schemeClr val="tx2"/>
              </a:solidFill>
              <a:latin typeface="Helvetica Neue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rgbClr val="0E94BA"/>
                </a:solidFill>
                <a:latin typeface="Helvetica Neue"/>
                <a:cs typeface="Arial"/>
              </a:rPr>
              <a:t>Q. </a:t>
            </a:r>
            <a:r>
              <a:rPr lang="en-US" sz="2600" dirty="0">
                <a:solidFill>
                  <a:schemeClr val="tx2"/>
                </a:solidFill>
                <a:latin typeface="Helvetica Neue"/>
                <a:cs typeface="Arial"/>
              </a:rPr>
              <a:t>What are 2 questions you have?</a:t>
            </a:r>
            <a:br>
              <a:rPr lang="en-US" sz="2600" dirty="0">
                <a:solidFill>
                  <a:schemeClr val="tx2"/>
                </a:solidFill>
                <a:latin typeface="Helvetica Neue"/>
                <a:cs typeface="Arial"/>
              </a:rPr>
            </a:br>
            <a:endParaRPr lang="en-US" sz="2600" dirty="0">
              <a:solidFill>
                <a:schemeClr val="tx2"/>
              </a:solidFill>
              <a:latin typeface="Helvetica Neue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rgbClr val="0E94BA"/>
                </a:solidFill>
                <a:latin typeface="Helvetica Neue"/>
                <a:cs typeface="Arial"/>
              </a:rPr>
              <a:t>Q. </a:t>
            </a:r>
            <a:r>
              <a:rPr lang="en-US" sz="2600" dirty="0">
                <a:solidFill>
                  <a:schemeClr val="tx2"/>
                </a:solidFill>
                <a:latin typeface="Helvetica Neue"/>
                <a:cs typeface="Arial"/>
              </a:rPr>
              <a:t>What is 1 way you’re going to change your practice?</a:t>
            </a:r>
          </a:p>
          <a:p>
            <a:pPr>
              <a:lnSpc>
                <a:spcPct val="100000"/>
              </a:lnSpc>
            </a:pPr>
            <a:endParaRPr lang="en-US" sz="2600" dirty="0">
              <a:solidFill>
                <a:schemeClr val="tx2"/>
              </a:solidFill>
              <a:latin typeface="Helvetica Neue"/>
              <a:cs typeface="Arial"/>
            </a:endParaRPr>
          </a:p>
        </p:txBody>
      </p:sp>
      <p:sp>
        <p:nvSpPr>
          <p:cNvPr id="13" name="Title 21">
            <a:extLst>
              <a:ext uri="{FF2B5EF4-FFF2-40B4-BE49-F238E27FC236}">
                <a16:creationId xmlns:a16="http://schemas.microsoft.com/office/drawing/2014/main" id="{8FD5FDAF-49D5-511C-69FE-3FD78ACEF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5441086" cy="597577"/>
          </a:xfrm>
        </p:spPr>
        <p:txBody>
          <a:bodyPr/>
          <a:lstStyle/>
          <a:p>
            <a:r>
              <a:rPr lang="en-US" dirty="0">
                <a:latin typeface="Georgia"/>
                <a:cs typeface="Arial"/>
              </a:rPr>
              <a:t>3, 2, 1 Activity</a:t>
            </a:r>
            <a:endParaRPr lang="en-US" i="1" dirty="0">
              <a:latin typeface="Georgi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9D5690-F492-5FFE-73BD-FEDD3ED2A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9427" y="-498021"/>
            <a:ext cx="4828617" cy="608772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65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A3DAC5-60D1-B4F3-9E34-0EE2928C1E76}"/>
              </a:ext>
            </a:extLst>
          </p:cNvPr>
          <p:cNvGrpSpPr/>
          <p:nvPr/>
        </p:nvGrpSpPr>
        <p:grpSpPr>
          <a:xfrm rot="3660000" flipH="1">
            <a:off x="3839615" y="-6625823"/>
            <a:ext cx="8807921" cy="8355324"/>
            <a:chOff x="-2948321" y="-6848006"/>
            <a:chExt cx="8807921" cy="835532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54D290C-69DA-FFD6-B519-9BA62474A4C7}"/>
                </a:ext>
              </a:extLst>
            </p:cNvPr>
            <p:cNvSpPr/>
            <p:nvPr/>
          </p:nvSpPr>
          <p:spPr>
            <a:xfrm rot="1176639">
              <a:off x="-1973398" y="-6395592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54E61D5-4162-9FE7-C6E4-E7A4197010C3}"/>
                </a:ext>
              </a:extLst>
            </p:cNvPr>
            <p:cNvSpPr/>
            <p:nvPr/>
          </p:nvSpPr>
          <p:spPr>
            <a:xfrm rot="1176639">
              <a:off x="-2948321" y="-6848006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F7DE564-128C-B435-9A5A-87026AAA5CBA}"/>
              </a:ext>
            </a:extLst>
          </p:cNvPr>
          <p:cNvSpPr txBox="1">
            <a:spLocks/>
          </p:cNvSpPr>
          <p:nvPr/>
        </p:nvSpPr>
        <p:spPr>
          <a:xfrm>
            <a:off x="614273" y="1446580"/>
            <a:ext cx="6252871" cy="436900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b="1" dirty="0">
                <a:solidFill>
                  <a:srgbClr val="0E94BA"/>
                </a:solidFill>
                <a:latin typeface="Helvetica Neue"/>
                <a:cs typeface="Arial"/>
              </a:rPr>
              <a:t>Q. </a:t>
            </a:r>
            <a:r>
              <a:rPr lang="en-US" sz="2200" dirty="0">
                <a:solidFill>
                  <a:schemeClr val="tx2"/>
                </a:solidFill>
                <a:latin typeface="Helvetica Neue"/>
                <a:cs typeface="Arial"/>
              </a:rPr>
              <a:t>Where You Are: List some of your observations.</a:t>
            </a:r>
            <a:br>
              <a:rPr lang="en-US" sz="2200" dirty="0">
                <a:solidFill>
                  <a:schemeClr val="tx2"/>
                </a:solidFill>
                <a:latin typeface="Helvetica Neue"/>
                <a:cs typeface="Arial"/>
              </a:rPr>
            </a:br>
            <a:endParaRPr lang="en-US" sz="2200" dirty="0">
              <a:solidFill>
                <a:schemeClr val="tx2"/>
              </a:solidFill>
              <a:latin typeface="Helvetica Neue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200" b="1" dirty="0">
                <a:solidFill>
                  <a:srgbClr val="0E94BA"/>
                </a:solidFill>
                <a:latin typeface="Helvetica Neue"/>
                <a:cs typeface="Arial"/>
              </a:rPr>
              <a:t>Q. </a:t>
            </a:r>
            <a:r>
              <a:rPr lang="en-US" sz="2200" dirty="0">
                <a:solidFill>
                  <a:schemeClr val="tx2"/>
                </a:solidFill>
                <a:latin typeface="Helvetica Neue"/>
                <a:cs typeface="Arial"/>
              </a:rPr>
              <a:t>Where You’d Like To Be: List some of the qualities you'd like to have when supporting children.</a:t>
            </a:r>
            <a:br>
              <a:rPr lang="en-US" sz="2200" dirty="0">
                <a:solidFill>
                  <a:schemeClr val="tx2"/>
                </a:solidFill>
                <a:latin typeface="Helvetica Neue"/>
                <a:cs typeface="Arial"/>
              </a:rPr>
            </a:br>
            <a:endParaRPr lang="en-US" sz="2200" dirty="0">
              <a:solidFill>
                <a:schemeClr val="tx2"/>
              </a:solidFill>
              <a:latin typeface="Helvetica Neue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200" b="1" dirty="0">
                <a:solidFill>
                  <a:srgbClr val="0E94BA"/>
                </a:solidFill>
                <a:latin typeface="Helvetica Neue"/>
                <a:cs typeface="Arial"/>
              </a:rPr>
              <a:t>Q. </a:t>
            </a:r>
            <a:r>
              <a:rPr lang="en-US" sz="2200" dirty="0">
                <a:solidFill>
                  <a:schemeClr val="tx2"/>
                </a:solidFill>
                <a:latin typeface="Helvetica Neue"/>
                <a:cs typeface="Arial"/>
              </a:rPr>
              <a:t>What It Takes: List some ideas that might bridge the gap between where you are and where you’d like to be. What can you do to be one step closer to your ideal?</a:t>
            </a:r>
          </a:p>
        </p:txBody>
      </p:sp>
      <p:sp>
        <p:nvSpPr>
          <p:cNvPr id="13" name="Title 21">
            <a:extLst>
              <a:ext uri="{FF2B5EF4-FFF2-40B4-BE49-F238E27FC236}">
                <a16:creationId xmlns:a16="http://schemas.microsoft.com/office/drawing/2014/main" id="{8FD5FDAF-49D5-511C-69FE-3FD78ACEF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5441086" cy="597577"/>
          </a:xfrm>
        </p:spPr>
        <p:txBody>
          <a:bodyPr/>
          <a:lstStyle/>
          <a:p>
            <a:r>
              <a:rPr lang="en-US" dirty="0">
                <a:latin typeface="Georgia"/>
                <a:cs typeface="Arial"/>
              </a:rPr>
              <a:t>Bridging the Gap</a:t>
            </a:r>
            <a:endParaRPr lang="en-US" i="1" dirty="0">
              <a:latin typeface="Georgi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5ED7D1-EF14-2B20-B94A-986C6FCFF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9427" y="-498021"/>
            <a:ext cx="4828617" cy="608772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781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CCDB4-AAFC-944B-C221-0A3835255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Georgia"/>
                <a:cs typeface="Arial"/>
              </a:rPr>
              <a:t>Workshop Overview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12D303-B02E-CD64-1687-491C52912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74" y="2034770"/>
            <a:ext cx="5157787" cy="3684588"/>
          </a:xfrm>
        </p:spPr>
        <p:txBody>
          <a:bodyPr lIns="91440" tIns="45720" rIns="91440" bIns="45720" anchor="t"/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A3C55"/>
                </a:solidFill>
                <a:latin typeface="Helvetica Neue"/>
                <a:cs typeface="Arial"/>
              </a:rPr>
              <a:t>Workshop purpose</a:t>
            </a:r>
            <a:br>
              <a:rPr lang="en-US" sz="2400" dirty="0">
                <a:solidFill>
                  <a:srgbClr val="0A3C55"/>
                </a:solidFill>
                <a:latin typeface="Helvetica Neue"/>
                <a:cs typeface="Arial"/>
              </a:rPr>
            </a:br>
            <a:endParaRPr lang="en-US" sz="2400" dirty="0">
              <a:solidFill>
                <a:srgbClr val="0A3C55"/>
              </a:solidFill>
              <a:latin typeface="Helvetica Neue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A3C55"/>
                </a:solidFill>
                <a:latin typeface="Helvetica Neue"/>
                <a:cs typeface="Arial"/>
              </a:rPr>
              <a:t>Protecting Our Youth</a:t>
            </a:r>
            <a:br>
              <a:rPr lang="en-US" sz="2400" dirty="0">
                <a:solidFill>
                  <a:srgbClr val="0A3C55"/>
                </a:solidFill>
                <a:latin typeface="Helvetica Neue"/>
                <a:cs typeface="Arial"/>
              </a:rPr>
            </a:br>
            <a:endParaRPr lang="en-US" sz="2400" dirty="0">
              <a:solidFill>
                <a:srgbClr val="0A3C55"/>
              </a:solidFill>
              <a:latin typeface="Helvetica Neue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A3C55"/>
                </a:solidFill>
                <a:latin typeface="Helvetica Neue"/>
                <a:cs typeface="Arial"/>
              </a:rPr>
              <a:t>Take simulation</a:t>
            </a:r>
            <a:br>
              <a:rPr lang="en-US" sz="2400" dirty="0">
                <a:solidFill>
                  <a:srgbClr val="0A3C55"/>
                </a:solidFill>
                <a:latin typeface="Helvetica Neue"/>
                <a:cs typeface="Arial"/>
              </a:rPr>
            </a:br>
            <a:endParaRPr lang="en-US" sz="2400" dirty="0">
              <a:solidFill>
                <a:srgbClr val="0A3C55"/>
              </a:solidFill>
              <a:latin typeface="Helvetica Neue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A3C55"/>
                </a:solidFill>
                <a:latin typeface="Helvetica Neue"/>
                <a:cs typeface="Arial"/>
              </a:rPr>
              <a:t>15-minute break</a:t>
            </a:r>
            <a:endParaRPr lang="en-US" sz="2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2DB903-19BC-69E3-2054-6BFE70AF066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00674" y="2034770"/>
            <a:ext cx="5157787" cy="3684588"/>
          </a:xfrm>
        </p:spPr>
        <p:txBody>
          <a:bodyPr lIns="91440" tIns="45720" rIns="91440" bIns="45720" anchor="t"/>
          <a:lstStyle/>
          <a:p>
            <a:pPr marL="457200" indent="-457200">
              <a:buFont typeface="+mj-lt"/>
              <a:buAutoNum type="arabicPeriod" startAt="5"/>
            </a:pPr>
            <a:r>
              <a:rPr lang="en-US" sz="2400" dirty="0">
                <a:solidFill>
                  <a:srgbClr val="0A3C55"/>
                </a:solidFill>
                <a:latin typeface="Arial"/>
                <a:cs typeface="Arial"/>
              </a:rPr>
              <a:t>Discuss: Conversation techniques, role of teacher, and personal experience.</a:t>
            </a:r>
            <a:br>
              <a:rPr lang="en-US" sz="2400" dirty="0">
                <a:solidFill>
                  <a:srgbClr val="0A3C55"/>
                </a:solidFill>
                <a:latin typeface="Arial"/>
                <a:cs typeface="Arial"/>
              </a:rPr>
            </a:br>
            <a:endParaRPr lang="en-US" sz="2400" dirty="0">
              <a:solidFill>
                <a:srgbClr val="0A3C55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>
                <a:solidFill>
                  <a:srgbClr val="0A3C55"/>
                </a:solidFill>
                <a:latin typeface="Arial"/>
                <a:cs typeface="Arial"/>
              </a:rPr>
              <a:t>Teacher/student role plays</a:t>
            </a:r>
            <a:br>
              <a:rPr lang="en-US" sz="2400" dirty="0">
                <a:solidFill>
                  <a:srgbClr val="0A3C55"/>
                </a:solidFill>
                <a:latin typeface="Arial"/>
                <a:cs typeface="Arial"/>
              </a:rPr>
            </a:br>
            <a:endParaRPr lang="en-US" sz="2400" dirty="0">
              <a:solidFill>
                <a:srgbClr val="0A3C55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>
                <a:solidFill>
                  <a:srgbClr val="0A3C55"/>
                </a:solidFill>
                <a:latin typeface="Arial"/>
                <a:cs typeface="Arial"/>
              </a:rPr>
              <a:t>Takeaways</a:t>
            </a:r>
            <a:endParaRPr lang="en-US" sz="2400" dirty="0">
              <a:solidFill>
                <a:srgbClr val="0A3C55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endParaRPr lang="en-US" sz="2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EEC200-A940-41DF-A449-D247B68E5506}"/>
              </a:ext>
            </a:extLst>
          </p:cNvPr>
          <p:cNvCxnSpPr>
            <a:cxnSpLocks/>
          </p:cNvCxnSpPr>
          <p:nvPr/>
        </p:nvCxnSpPr>
        <p:spPr>
          <a:xfrm>
            <a:off x="6096000" y="1837944"/>
            <a:ext cx="5074514" cy="0"/>
          </a:xfrm>
          <a:prstGeom prst="line">
            <a:avLst/>
          </a:prstGeom>
          <a:ln w="1905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3F8C30-7E95-E902-FF4A-BD67F4B50FA1}"/>
              </a:ext>
            </a:extLst>
          </p:cNvPr>
          <p:cNvCxnSpPr>
            <a:cxnSpLocks/>
          </p:cNvCxnSpPr>
          <p:nvPr/>
        </p:nvCxnSpPr>
        <p:spPr>
          <a:xfrm>
            <a:off x="673608" y="1837944"/>
            <a:ext cx="5074514" cy="0"/>
          </a:xfrm>
          <a:prstGeom prst="line">
            <a:avLst/>
          </a:prstGeom>
          <a:ln w="1905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83563B-6119-24E7-3DB5-F3A39DCCADA0}"/>
              </a:ext>
            </a:extLst>
          </p:cNvPr>
          <p:cNvCxnSpPr>
            <a:cxnSpLocks/>
          </p:cNvCxnSpPr>
          <p:nvPr/>
        </p:nvCxnSpPr>
        <p:spPr>
          <a:xfrm>
            <a:off x="673608" y="2624328"/>
            <a:ext cx="5074514" cy="0"/>
          </a:xfrm>
          <a:prstGeom prst="line">
            <a:avLst/>
          </a:prstGeom>
          <a:ln w="1905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C297D-BA41-5733-9D94-233B94DA5859}"/>
              </a:ext>
            </a:extLst>
          </p:cNvPr>
          <p:cNvCxnSpPr>
            <a:cxnSpLocks/>
          </p:cNvCxnSpPr>
          <p:nvPr/>
        </p:nvCxnSpPr>
        <p:spPr>
          <a:xfrm>
            <a:off x="673608" y="3438144"/>
            <a:ext cx="5074514" cy="0"/>
          </a:xfrm>
          <a:prstGeom prst="line">
            <a:avLst/>
          </a:prstGeom>
          <a:ln w="1905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6733A0-C26E-BBD1-0261-67D0864D5F42}"/>
              </a:ext>
            </a:extLst>
          </p:cNvPr>
          <p:cNvCxnSpPr>
            <a:cxnSpLocks/>
          </p:cNvCxnSpPr>
          <p:nvPr/>
        </p:nvCxnSpPr>
        <p:spPr>
          <a:xfrm>
            <a:off x="673608" y="4215384"/>
            <a:ext cx="5074514" cy="0"/>
          </a:xfrm>
          <a:prstGeom prst="line">
            <a:avLst/>
          </a:prstGeom>
          <a:ln w="1905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C7C35D-84BE-A15C-2513-234126ABE1DF}"/>
              </a:ext>
            </a:extLst>
          </p:cNvPr>
          <p:cNvCxnSpPr>
            <a:cxnSpLocks/>
          </p:cNvCxnSpPr>
          <p:nvPr/>
        </p:nvCxnSpPr>
        <p:spPr>
          <a:xfrm>
            <a:off x="673608" y="5029200"/>
            <a:ext cx="5074514" cy="0"/>
          </a:xfrm>
          <a:prstGeom prst="line">
            <a:avLst/>
          </a:prstGeom>
          <a:ln w="1905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35FC42-7D46-DC83-E793-1199A2F8BF44}"/>
              </a:ext>
            </a:extLst>
          </p:cNvPr>
          <p:cNvCxnSpPr>
            <a:cxnSpLocks/>
          </p:cNvCxnSpPr>
          <p:nvPr/>
        </p:nvCxnSpPr>
        <p:spPr>
          <a:xfrm>
            <a:off x="6096000" y="3300984"/>
            <a:ext cx="5074514" cy="0"/>
          </a:xfrm>
          <a:prstGeom prst="line">
            <a:avLst/>
          </a:prstGeom>
          <a:ln w="1905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50AD82-00EA-7B05-6671-C271AFC0A53A}"/>
              </a:ext>
            </a:extLst>
          </p:cNvPr>
          <p:cNvCxnSpPr>
            <a:cxnSpLocks/>
          </p:cNvCxnSpPr>
          <p:nvPr/>
        </p:nvCxnSpPr>
        <p:spPr>
          <a:xfrm>
            <a:off x="6096000" y="4096512"/>
            <a:ext cx="5074514" cy="0"/>
          </a:xfrm>
          <a:prstGeom prst="line">
            <a:avLst/>
          </a:prstGeom>
          <a:ln w="1905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8F83559-12E6-0A53-2AEA-EEB804BEF9CA}"/>
              </a:ext>
            </a:extLst>
          </p:cNvPr>
          <p:cNvCxnSpPr>
            <a:cxnSpLocks/>
          </p:cNvCxnSpPr>
          <p:nvPr/>
        </p:nvCxnSpPr>
        <p:spPr>
          <a:xfrm>
            <a:off x="6096000" y="4873752"/>
            <a:ext cx="5074514" cy="0"/>
          </a:xfrm>
          <a:prstGeom prst="line">
            <a:avLst/>
          </a:prstGeom>
          <a:ln w="19050"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57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CCDB4-AAFC-944B-C221-0A3835255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i="1" dirty="0">
                <a:latin typeface="Georgia"/>
                <a:cs typeface="Arial"/>
              </a:rPr>
              <a:t>Conclusion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2F65682-4572-8EAF-572D-62314992973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637025" y="1290003"/>
            <a:ext cx="4415536" cy="597577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Arial"/>
                <a:cs typeface="Arial"/>
              </a:rPr>
              <a:t>To make a difference, it is only necessary for them to:</a:t>
            </a:r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CECC8A5-3740-A2CB-F9F4-49221D52E61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708145" y="2244659"/>
            <a:ext cx="5798311" cy="36845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rgbClr val="0A3C55"/>
                </a:solidFill>
                <a:latin typeface="Arial"/>
                <a:cs typeface="Arial"/>
              </a:rPr>
              <a:t>Commit to keeping a respectful classroom and school environment.</a:t>
            </a:r>
          </a:p>
          <a:p>
            <a:endParaRPr lang="en-US" dirty="0">
              <a:solidFill>
                <a:srgbClr val="0A3C55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0A3C55"/>
                </a:solidFill>
                <a:latin typeface="Arial"/>
                <a:cs typeface="Arial"/>
              </a:rPr>
              <a:t>Use their powers of observation and follow through by talking to their students, and colleagues, using effective conversation techniques. 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BB66841-BDEC-2D25-4815-D89BFFEAEC77}"/>
              </a:ext>
            </a:extLst>
          </p:cNvPr>
          <p:cNvSpPr txBox="1">
            <a:spLocks/>
          </p:cNvSpPr>
          <p:nvPr/>
        </p:nvSpPr>
        <p:spPr>
          <a:xfrm>
            <a:off x="654913" y="1290003"/>
            <a:ext cx="3651911" cy="336019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  <a:t>Faculty and staff don’t necessarily have to become well-versed in the most current psychological studies or to feel completely comfortable and knowledgeable about bullying in order to make school safer and more inclusive for students.</a:t>
            </a:r>
          </a:p>
        </p:txBody>
      </p:sp>
    </p:spTree>
    <p:extLst>
      <p:ext uri="{BB962C8B-B14F-4D97-AF65-F5344CB8AC3E}">
        <p14:creationId xmlns:p14="http://schemas.microsoft.com/office/powerpoint/2010/main" val="29903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8E86737-2D93-4689-2087-BA00AC951464}"/>
              </a:ext>
            </a:extLst>
          </p:cNvPr>
          <p:cNvGrpSpPr/>
          <p:nvPr/>
        </p:nvGrpSpPr>
        <p:grpSpPr>
          <a:xfrm rot="3660000" flipH="1">
            <a:off x="6610247" y="-5655419"/>
            <a:ext cx="8807921" cy="8355324"/>
            <a:chOff x="-2948321" y="-6848006"/>
            <a:chExt cx="8807921" cy="835532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9C2A9-0326-1A80-588E-7A11D26A90A5}"/>
                </a:ext>
              </a:extLst>
            </p:cNvPr>
            <p:cNvSpPr/>
            <p:nvPr/>
          </p:nvSpPr>
          <p:spPr>
            <a:xfrm rot="1176639">
              <a:off x="-1973398" y="-6395592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0074404-395D-1F6D-5E51-4FDE99374638}"/>
                </a:ext>
              </a:extLst>
            </p:cNvPr>
            <p:cNvSpPr/>
            <p:nvPr/>
          </p:nvSpPr>
          <p:spPr>
            <a:xfrm rot="1176639">
              <a:off x="-2948321" y="-6848006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2" name="Title 21">
            <a:extLst>
              <a:ext uri="{FF2B5EF4-FFF2-40B4-BE49-F238E27FC236}">
                <a16:creationId xmlns:a16="http://schemas.microsoft.com/office/drawing/2014/main" id="{102E647E-6892-F798-9EC3-DC31283E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/>
              </a:rPr>
              <a:t>Final Questions</a:t>
            </a:r>
            <a:endParaRPr lang="en-US" i="1" dirty="0">
              <a:latin typeface="Georgia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48C5CD8-8E55-2D5E-60E6-A127723C4452}"/>
              </a:ext>
            </a:extLst>
          </p:cNvPr>
          <p:cNvSpPr/>
          <p:nvPr/>
        </p:nvSpPr>
        <p:spPr>
          <a:xfrm>
            <a:off x="795962" y="1443650"/>
            <a:ext cx="5177482" cy="4114800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chemeClr val="accent6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C558C22-2B06-379C-1439-9E497DDAE494}"/>
              </a:ext>
            </a:extLst>
          </p:cNvPr>
          <p:cNvSpPr/>
          <p:nvPr/>
        </p:nvSpPr>
        <p:spPr>
          <a:xfrm>
            <a:off x="6217920" y="1447750"/>
            <a:ext cx="5177482" cy="4111095"/>
          </a:xfrm>
          <a:prstGeom prst="roundRect">
            <a:avLst>
              <a:gd name="adj" fmla="val 4508"/>
            </a:avLst>
          </a:prstGeom>
          <a:solidFill>
            <a:schemeClr val="bg2"/>
          </a:solidFill>
          <a:ln w="22225">
            <a:solidFill>
              <a:srgbClr val="0097BE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0444C94-29E6-1C36-5761-E04C434DC904}"/>
              </a:ext>
            </a:extLst>
          </p:cNvPr>
          <p:cNvSpPr/>
          <p:nvPr/>
        </p:nvSpPr>
        <p:spPr>
          <a:xfrm>
            <a:off x="2592314" y="1937426"/>
            <a:ext cx="1572743" cy="1572743"/>
          </a:xfrm>
          <a:prstGeom prst="ellipse">
            <a:avLst/>
          </a:prstGeom>
          <a:solidFill>
            <a:srgbClr val="84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82FD99-4E96-3AB6-78C4-F18FBBF48C3F}"/>
              </a:ext>
            </a:extLst>
          </p:cNvPr>
          <p:cNvSpPr txBox="1"/>
          <p:nvPr/>
        </p:nvSpPr>
        <p:spPr>
          <a:xfrm>
            <a:off x="2747762" y="2298676"/>
            <a:ext cx="12343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noProof="0" dirty="0">
                <a:solidFill>
                  <a:schemeClr val="bg2"/>
                </a:solidFill>
                <a:latin typeface="Georgia" panose="02040502050405020303" pitchFamily="18" charset="0"/>
              </a:rPr>
              <a:t>?</a:t>
            </a:r>
            <a:endParaRPr lang="en-US" sz="4800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1DD60A26-B3BF-3C37-9CB1-525B3B885251}"/>
              </a:ext>
            </a:extLst>
          </p:cNvPr>
          <p:cNvSpPr txBox="1">
            <a:spLocks/>
          </p:cNvSpPr>
          <p:nvPr/>
        </p:nvSpPr>
        <p:spPr>
          <a:xfrm>
            <a:off x="1121551" y="3817046"/>
            <a:ext cx="4514267" cy="147531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  <a:t>How confident do you feel in your abilities to address child abuse and neglect and reach out to students, and why?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0615EF2E-3138-421C-F8D3-A6A57517185F}"/>
              </a:ext>
            </a:extLst>
          </p:cNvPr>
          <p:cNvSpPr txBox="1">
            <a:spLocks/>
          </p:cNvSpPr>
          <p:nvPr/>
        </p:nvSpPr>
        <p:spPr>
          <a:xfrm>
            <a:off x="6271410" y="3817046"/>
            <a:ext cx="5056265" cy="147531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  <a:t>If you had to state one thing you took away from this experience, what would it be? How does it relate to your role as a faculty or staff member?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02BFFCB-1F51-34D5-C36A-5CFCDEF3F2FF}"/>
              </a:ext>
            </a:extLst>
          </p:cNvPr>
          <p:cNvSpPr/>
          <p:nvPr/>
        </p:nvSpPr>
        <p:spPr>
          <a:xfrm>
            <a:off x="8026943" y="1937426"/>
            <a:ext cx="1572743" cy="1572743"/>
          </a:xfrm>
          <a:prstGeom prst="ellipse">
            <a:avLst/>
          </a:prstGeom>
          <a:solidFill>
            <a:srgbClr val="FAA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50FF13-99CB-3598-95F5-C638623A0FCA}"/>
              </a:ext>
            </a:extLst>
          </p:cNvPr>
          <p:cNvSpPr txBox="1"/>
          <p:nvPr/>
        </p:nvSpPr>
        <p:spPr>
          <a:xfrm>
            <a:off x="8182391" y="2298676"/>
            <a:ext cx="12343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noProof="0" dirty="0">
                <a:solidFill>
                  <a:schemeClr val="bg2"/>
                </a:solidFill>
                <a:latin typeface="Georgia" panose="02040502050405020303" pitchFamily="18" charset="0"/>
              </a:rPr>
              <a:t>?</a:t>
            </a:r>
            <a:endParaRPr lang="en-US" sz="4800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8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2FF846-98AD-17E0-7DA5-B4B6ACDD09FE}"/>
              </a:ext>
            </a:extLst>
          </p:cNvPr>
          <p:cNvGrpSpPr/>
          <p:nvPr/>
        </p:nvGrpSpPr>
        <p:grpSpPr>
          <a:xfrm rot="3660000" flipH="1">
            <a:off x="3848758" y="-6625823"/>
            <a:ext cx="8807921" cy="8355324"/>
            <a:chOff x="-2948321" y="-6848006"/>
            <a:chExt cx="8807921" cy="835532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5936A8A-12EF-88B7-7907-BED32AB391C9}"/>
                </a:ext>
              </a:extLst>
            </p:cNvPr>
            <p:cNvSpPr/>
            <p:nvPr/>
          </p:nvSpPr>
          <p:spPr>
            <a:xfrm rot="1176639">
              <a:off x="-1973398" y="-6395592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8FA3A26-0CF8-872B-77A0-205BE3D8A631}"/>
                </a:ext>
              </a:extLst>
            </p:cNvPr>
            <p:cNvSpPr/>
            <p:nvPr/>
          </p:nvSpPr>
          <p:spPr>
            <a:xfrm rot="1176639">
              <a:off x="-2948321" y="-6848006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6FC0B71-8F27-B663-CA65-962184875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97"/>
          <a:stretch/>
        </p:blipFill>
        <p:spPr>
          <a:xfrm>
            <a:off x="7695394" y="-498021"/>
            <a:ext cx="4828617" cy="608772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0B3AF9-4ED4-586E-8CF6-F258B210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Georgia"/>
                <a:cs typeface="Arial"/>
              </a:rPr>
              <a:t>Thank you!</a:t>
            </a:r>
            <a:endParaRPr lang="en-US" sz="3400" dirty="0">
              <a:solidFill>
                <a:srgbClr val="0A3C55"/>
              </a:solidFill>
              <a:latin typeface="Georgia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3D191DC7-70BB-91AB-3B04-66A7FFB76BA7}"/>
              </a:ext>
            </a:extLst>
          </p:cNvPr>
          <p:cNvSpPr txBox="1">
            <a:spLocks/>
          </p:cNvSpPr>
          <p:nvPr/>
        </p:nvSpPr>
        <p:spPr>
          <a:xfrm>
            <a:off x="614274" y="1586706"/>
            <a:ext cx="5704230" cy="280241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600" dirty="0">
                <a:solidFill>
                  <a:srgbClr val="0A3C55"/>
                </a:solidFill>
                <a:latin typeface="Helvetica Neue"/>
                <a:cs typeface="Arial"/>
              </a:rPr>
              <a:t>The conversations you have with students can open the door to them getting the help they need. </a:t>
            </a:r>
            <a:br>
              <a:rPr lang="en-US" sz="2600" dirty="0">
                <a:solidFill>
                  <a:srgbClr val="0A3C55"/>
                </a:solidFill>
                <a:latin typeface="Helvetica Neue"/>
                <a:cs typeface="Arial"/>
              </a:rPr>
            </a:br>
            <a:br>
              <a:rPr lang="en-US" sz="2600" dirty="0">
                <a:solidFill>
                  <a:srgbClr val="0A3C55"/>
                </a:solidFill>
                <a:latin typeface="Helvetica Neue"/>
                <a:cs typeface="Arial"/>
              </a:rPr>
            </a:br>
            <a:r>
              <a:rPr lang="en-US" sz="2600" dirty="0">
                <a:solidFill>
                  <a:srgbClr val="0A3C55"/>
                </a:solidFill>
                <a:latin typeface="Helvetica Neue"/>
                <a:cs typeface="Arial"/>
              </a:rPr>
              <a:t>If you do this for just </a:t>
            </a:r>
            <a:r>
              <a:rPr lang="en-US" sz="2600" b="1" dirty="0">
                <a:solidFill>
                  <a:srgbClr val="0E94BA"/>
                </a:solidFill>
                <a:latin typeface="Helvetica Neue"/>
                <a:cs typeface="Arial"/>
              </a:rPr>
              <a:t>one</a:t>
            </a:r>
            <a:r>
              <a:rPr lang="en-US" sz="2600" dirty="0">
                <a:solidFill>
                  <a:srgbClr val="0A3C55"/>
                </a:solidFill>
                <a:latin typeface="Helvetica Neue"/>
                <a:cs typeface="Arial"/>
              </a:rPr>
              <a:t> student, you will have made a </a:t>
            </a:r>
            <a:r>
              <a:rPr lang="en-US" sz="2600" b="1" dirty="0">
                <a:solidFill>
                  <a:srgbClr val="0E94BA"/>
                </a:solidFill>
                <a:latin typeface="Helvetica Neue"/>
                <a:cs typeface="Arial"/>
              </a:rPr>
              <a:t>difference</a:t>
            </a:r>
            <a:r>
              <a:rPr lang="en-US" sz="2600" dirty="0">
                <a:solidFill>
                  <a:srgbClr val="0A3C55"/>
                </a:solidFill>
                <a:latin typeface="Helvetica Neue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6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2FF846-98AD-17E0-7DA5-B4B6ACDD09FE}"/>
              </a:ext>
            </a:extLst>
          </p:cNvPr>
          <p:cNvGrpSpPr/>
          <p:nvPr/>
        </p:nvGrpSpPr>
        <p:grpSpPr>
          <a:xfrm rot="3660000" flipH="1">
            <a:off x="3848758" y="-6625823"/>
            <a:ext cx="8807921" cy="8355324"/>
            <a:chOff x="-2948321" y="-6848006"/>
            <a:chExt cx="8807921" cy="835532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5936A8A-12EF-88B7-7907-BED32AB391C9}"/>
                </a:ext>
              </a:extLst>
            </p:cNvPr>
            <p:cNvSpPr/>
            <p:nvPr/>
          </p:nvSpPr>
          <p:spPr>
            <a:xfrm rot="1176639">
              <a:off x="-1973398" y="-6395592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8FA3A26-0CF8-872B-77A0-205BE3D8A631}"/>
                </a:ext>
              </a:extLst>
            </p:cNvPr>
            <p:cNvSpPr/>
            <p:nvPr/>
          </p:nvSpPr>
          <p:spPr>
            <a:xfrm rot="1176639">
              <a:off x="-2948321" y="-6848006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50DB5B-95B7-BB4E-00BC-33E39032A41A}"/>
              </a:ext>
            </a:extLst>
          </p:cNvPr>
          <p:cNvCxnSpPr/>
          <p:nvPr/>
        </p:nvCxnSpPr>
        <p:spPr>
          <a:xfrm flipH="1">
            <a:off x="2110316" y="4629148"/>
            <a:ext cx="21404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6FC0B71-8F27-B663-CA65-962184875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97"/>
          <a:stretch/>
        </p:blipFill>
        <p:spPr>
          <a:xfrm>
            <a:off x="7695394" y="-498021"/>
            <a:ext cx="4828617" cy="608772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0B3AF9-4ED4-586E-8CF6-F258B210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Georgia"/>
                <a:cs typeface="Arial"/>
              </a:rPr>
              <a:t>Group Norms</a:t>
            </a:r>
            <a:endParaRPr lang="en-US" sz="3400" dirty="0">
              <a:solidFill>
                <a:srgbClr val="0A3C55"/>
              </a:solidFill>
              <a:latin typeface="Georgia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3D191DC7-70BB-91AB-3B04-66A7FFB76BA7}"/>
              </a:ext>
            </a:extLst>
          </p:cNvPr>
          <p:cNvSpPr txBox="1">
            <a:spLocks/>
          </p:cNvSpPr>
          <p:nvPr/>
        </p:nvSpPr>
        <p:spPr>
          <a:xfrm>
            <a:off x="614274" y="1586706"/>
            <a:ext cx="6179718" cy="36845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E94BA"/>
                </a:solidFill>
                <a:latin typeface="Helvetica Neue"/>
                <a:cs typeface="Arial"/>
              </a:rPr>
              <a:t>Actively participate.</a:t>
            </a:r>
          </a:p>
          <a:p>
            <a:r>
              <a:rPr lang="en-US" b="1" dirty="0">
                <a:solidFill>
                  <a:srgbClr val="0E94BA"/>
                </a:solidFill>
                <a:latin typeface="Helvetica Neue"/>
                <a:cs typeface="Arial"/>
              </a:rPr>
              <a:t>Be respectful.</a:t>
            </a:r>
          </a:p>
          <a:p>
            <a:r>
              <a:rPr lang="en-US" b="1" dirty="0">
                <a:solidFill>
                  <a:srgbClr val="0E94BA"/>
                </a:solidFill>
                <a:latin typeface="Helvetica Neue"/>
                <a:cs typeface="Arial"/>
              </a:rPr>
              <a:t>When sharing stories, </a:t>
            </a:r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do NOT share names or other identifying information of students or staff. </a:t>
            </a:r>
          </a:p>
          <a:p>
            <a:r>
              <a:rPr lang="en-US" b="1" dirty="0">
                <a:solidFill>
                  <a:srgbClr val="0E94BA"/>
                </a:solidFill>
                <a:latin typeface="Helvetica Neue"/>
                <a:cs typeface="Arial"/>
              </a:rPr>
              <a:t>Seek help </a:t>
            </a:r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if you would like to discuss personal mental-health issues.</a:t>
            </a:r>
          </a:p>
          <a:p>
            <a:r>
              <a:rPr lang="en-US" b="1" dirty="0">
                <a:solidFill>
                  <a:srgbClr val="0E94BA"/>
                </a:solidFill>
                <a:latin typeface="Helvetica Neue"/>
                <a:cs typeface="Arial"/>
              </a:rPr>
              <a:t>If you find any material triggering, </a:t>
            </a:r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take a break and rejoin later. Reach out to let me know.</a:t>
            </a:r>
          </a:p>
          <a:p>
            <a:r>
              <a:rPr lang="en-US" b="1" dirty="0">
                <a:solidFill>
                  <a:srgbClr val="0E94BA"/>
                </a:solidFill>
                <a:latin typeface="Helvetica Neue"/>
                <a:cs typeface="Arial"/>
              </a:rPr>
              <a:t>Talk to me after the workshop if you are concerned about a student </a:t>
            </a:r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and have questions.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5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5A5B7D3B-B87A-B48D-E744-1778B7D28345}"/>
              </a:ext>
            </a:extLst>
          </p:cNvPr>
          <p:cNvSpPr/>
          <p:nvPr/>
        </p:nvSpPr>
        <p:spPr>
          <a:xfrm>
            <a:off x="614274" y="1577562"/>
            <a:ext cx="370110" cy="370110"/>
          </a:xfrm>
          <a:prstGeom prst="ellipse">
            <a:avLst/>
          </a:prstGeom>
          <a:solidFill>
            <a:srgbClr val="FAA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838CEB-559D-2FA3-DE57-2365E47ED5D0}"/>
              </a:ext>
            </a:extLst>
          </p:cNvPr>
          <p:cNvGrpSpPr/>
          <p:nvPr/>
        </p:nvGrpSpPr>
        <p:grpSpPr>
          <a:xfrm rot="3660000" flipH="1">
            <a:off x="3839615" y="-6625823"/>
            <a:ext cx="8807921" cy="8355324"/>
            <a:chOff x="-2948321" y="-6848006"/>
            <a:chExt cx="8807921" cy="835532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AB47069-E60B-3AE7-D1D9-84DBDFBAB1F9}"/>
                </a:ext>
              </a:extLst>
            </p:cNvPr>
            <p:cNvSpPr/>
            <p:nvPr/>
          </p:nvSpPr>
          <p:spPr>
            <a:xfrm rot="1176639">
              <a:off x="-1973398" y="-6395592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E1B9A3F-26D3-0220-A5FC-7D0767FE85B0}"/>
                </a:ext>
              </a:extLst>
            </p:cNvPr>
            <p:cNvSpPr/>
            <p:nvPr/>
          </p:nvSpPr>
          <p:spPr>
            <a:xfrm rot="1176639">
              <a:off x="-2948321" y="-6848006"/>
              <a:ext cx="7832998" cy="7902910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10F0E598-026B-DA5F-327E-5E8417B3A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Georgia"/>
                <a:cs typeface="Arial"/>
              </a:rPr>
              <a:t>Self-Assessment Activity</a:t>
            </a:r>
            <a:endParaRPr lang="en-US" sz="3400" dirty="0">
              <a:solidFill>
                <a:srgbClr val="0A3C55"/>
              </a:solidFill>
              <a:latin typeface="Georg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2D3086-AE96-5F18-FE80-49DF73E40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5394" y="-498021"/>
            <a:ext cx="4828617" cy="608772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575EE8F-A180-8A6F-E9A8-DE5D5C5340C1}"/>
              </a:ext>
            </a:extLst>
          </p:cNvPr>
          <p:cNvSpPr txBox="1">
            <a:spLocks/>
          </p:cNvSpPr>
          <p:nvPr/>
        </p:nvSpPr>
        <p:spPr>
          <a:xfrm>
            <a:off x="614274" y="1586706"/>
            <a:ext cx="5481726" cy="31955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A3C55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b="1" dirty="0">
                <a:solidFill>
                  <a:schemeClr val="bg2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!</a:t>
            </a:r>
            <a:r>
              <a:rPr lang="en-US" dirty="0">
                <a:solidFill>
                  <a:srgbClr val="0A3C55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   This is a non-graded, reflection exercise.</a:t>
            </a:r>
          </a:p>
          <a:p>
            <a:pPr marL="0" indent="0">
              <a:buNone/>
            </a:pPr>
            <a:endParaRPr lang="en-US" sz="2400" dirty="0">
              <a:solidFill>
                <a:srgbClr val="0A3C55"/>
              </a:solidFill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lnSpc>
                <a:spcPts val="3320"/>
              </a:lnSpc>
              <a:buNone/>
            </a:pPr>
            <a:r>
              <a:rPr lang="en-US" sz="2600" b="1" dirty="0">
                <a:solidFill>
                  <a:srgbClr val="0E94BA"/>
                </a:solidFill>
              </a:rPr>
              <a:t>Rate yourself on a scale of 1 – 10</a:t>
            </a:r>
            <a:r>
              <a:rPr lang="en-US" sz="2600" dirty="0">
                <a:solidFill>
                  <a:srgbClr val="0A3C55"/>
                </a:solidFill>
              </a:rPr>
              <a:t>, 1 being 'needs improvement' and 10 being 'excellent', for the following questions...  </a:t>
            </a:r>
          </a:p>
          <a:p>
            <a:pPr marL="0" indent="0">
              <a:buNone/>
            </a:pPr>
            <a:endParaRPr lang="en-US" sz="2400" dirty="0">
              <a:solidFill>
                <a:srgbClr val="0A3C55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A3C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95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CCDB4-AAFC-944B-C221-0A3835255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Georgia"/>
                <a:cs typeface="Arial"/>
              </a:rPr>
              <a:t>Self-Assessment Activity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5A0276-F011-B0BE-56CC-54148938D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5157787" cy="386397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Questions: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3AFDE03-88AA-A7A7-F90D-92D18162F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74" y="1760450"/>
            <a:ext cx="5347614" cy="3684588"/>
          </a:xfrm>
        </p:spPr>
        <p:txBody>
          <a:bodyPr lIns="91440" tIns="45720" rIns="91440" bIns="45720" anchor="t"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How confident do you feel connecting with your students? 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How would you describe your effectiveness when checking-in with a student?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How would you describe the level of receptiveness from your students when you check in with them?  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How would you describe your comfort level identifying the warning signs of abuse and neglect in your students?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A3C55"/>
                </a:solidFill>
                <a:latin typeface="Helvetica Neue"/>
                <a:cs typeface="Arial"/>
              </a:rPr>
              <a:t>How would your confidence when supporting students who are experiencing abuse or neglect?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2F65682-4572-8EAF-572D-62314992973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029553" y="1290003"/>
            <a:ext cx="5157787" cy="386397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Goal Questions:</a:t>
            </a:r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CECC8A5-3740-A2CB-F9F4-49221D52E61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00674" y="1760450"/>
            <a:ext cx="5157787" cy="36845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rgbClr val="0A3C55"/>
                </a:solidFill>
                <a:latin typeface="Arial"/>
                <a:cs typeface="Arial"/>
              </a:rPr>
              <a:t>What are some professional goals you have related to your relationship with students? </a:t>
            </a:r>
          </a:p>
          <a:p>
            <a:r>
              <a:rPr lang="en-US" dirty="0">
                <a:solidFill>
                  <a:srgbClr val="0A3C55"/>
                </a:solidFill>
                <a:latin typeface="Arial"/>
                <a:cs typeface="Arial"/>
              </a:rPr>
              <a:t>What things would you like to do differently to strengthen your relationship with students?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03636-E564-D361-4B63-00D2D9E43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Georgia"/>
                <a:cs typeface="Arial"/>
              </a:rPr>
              <a:t>What is Kognito?</a:t>
            </a:r>
            <a:endParaRPr lang="en-US" sz="3400" dirty="0">
              <a:solidFill>
                <a:srgbClr val="0A3C55"/>
              </a:solidFill>
              <a:latin typeface="Georgia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7ED1EB0-6149-19B8-D164-8AF9AD1388DC}"/>
              </a:ext>
            </a:extLst>
          </p:cNvPr>
          <p:cNvSpPr txBox="1">
            <a:spLocks/>
          </p:cNvSpPr>
          <p:nvPr/>
        </p:nvSpPr>
        <p:spPr>
          <a:xfrm>
            <a:off x="614273" y="1446580"/>
            <a:ext cx="6335167" cy="259618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0E94BA"/>
                </a:solidFill>
                <a:latin typeface="Helvetica Neue"/>
                <a:cs typeface="Arial"/>
              </a:rPr>
              <a:t>Kognito is a health simulation company </a:t>
            </a:r>
            <a: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  <a:t>that comprises learning experts, designers, technologists and implementation professionals.</a:t>
            </a:r>
            <a:b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</a:br>
            <a:b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</a:br>
            <a:r>
              <a:rPr lang="en-US" sz="2200" dirty="0">
                <a:solidFill>
                  <a:srgbClr val="0A3C55"/>
                </a:solidFill>
                <a:latin typeface="Helvetica Neue"/>
                <a:cs typeface="Arial"/>
              </a:rPr>
              <a:t>Our evidence-based simulations build a variety of competencies and shape attitudes through role-play conversations with virtual people.</a:t>
            </a:r>
          </a:p>
        </p:txBody>
      </p:sp>
      <p:pic>
        <p:nvPicPr>
          <p:cNvPr id="5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60BCA24-760B-C36D-3631-6FB6BDBB7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838"/>
          <a:stretch/>
        </p:blipFill>
        <p:spPr>
          <a:xfrm>
            <a:off x="6020790" y="530352"/>
            <a:ext cx="7345846" cy="574166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96BD39-F2E4-808E-0A34-CC0E3F5F78D0}"/>
              </a:ext>
            </a:extLst>
          </p:cNvPr>
          <p:cNvGrpSpPr/>
          <p:nvPr/>
        </p:nvGrpSpPr>
        <p:grpSpPr>
          <a:xfrm>
            <a:off x="648271" y="4228949"/>
            <a:ext cx="4665517" cy="1275739"/>
            <a:chOff x="648271" y="4302101"/>
            <a:chExt cx="5284790" cy="1445073"/>
          </a:xfrm>
        </p:grpSpPr>
        <p:pic>
          <p:nvPicPr>
            <p:cNvPr id="9" name="Google Shape;85;p2" descr="Image result for cdc logo png black">
              <a:extLst>
                <a:ext uri="{FF2B5EF4-FFF2-40B4-BE49-F238E27FC236}">
                  <a16:creationId xmlns:a16="http://schemas.microsoft.com/office/drawing/2014/main" id="{AEDB691F-0D35-8AB0-5E35-321DB5E47FA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47370" y="4528549"/>
              <a:ext cx="645563" cy="3202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89;p2">
              <a:extLst>
                <a:ext uri="{FF2B5EF4-FFF2-40B4-BE49-F238E27FC236}">
                  <a16:creationId xmlns:a16="http://schemas.microsoft.com/office/drawing/2014/main" id="{5FCDD355-A126-0FD4-F2D0-145AAB22EA5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6870" y="5184224"/>
              <a:ext cx="1644491" cy="485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90;p2">
              <a:extLst>
                <a:ext uri="{FF2B5EF4-FFF2-40B4-BE49-F238E27FC236}">
                  <a16:creationId xmlns:a16="http://schemas.microsoft.com/office/drawing/2014/main" id="{19810054-4697-AC29-F81B-288EC9EFB76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94546" y="5366427"/>
              <a:ext cx="1171529" cy="380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1;p2" descr="https://lh6.googleusercontent.com/DtmQ5LwR8VJF8gZNFRgQbM3XDuNPUlZsal47HUr4578MYHpgyKwqw7s-fwIK1tW6MT1ybLHt1lIr1jyjX59bpQlSUerF8_iaZxjVrTcm0NXN_6dGIlqZvcfVrwW4bD5SrprEUyaKfw">
              <a:extLst>
                <a:ext uri="{FF2B5EF4-FFF2-40B4-BE49-F238E27FC236}">
                  <a16:creationId xmlns:a16="http://schemas.microsoft.com/office/drawing/2014/main" id="{F4DF1D86-EA82-40F5-FB15-5A9DAA7829C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649505" y="5330108"/>
              <a:ext cx="1275986" cy="390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2;p2" descr="Image result for nyc ed">
              <a:extLst>
                <a:ext uri="{FF2B5EF4-FFF2-40B4-BE49-F238E27FC236}">
                  <a16:creationId xmlns:a16="http://schemas.microsoft.com/office/drawing/2014/main" id="{1591E25C-E1A8-09FD-989A-104DAC7CB04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457749" y="4405021"/>
              <a:ext cx="986273" cy="593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93;p2">
              <a:extLst>
                <a:ext uri="{FF2B5EF4-FFF2-40B4-BE49-F238E27FC236}">
                  <a16:creationId xmlns:a16="http://schemas.microsoft.com/office/drawing/2014/main" id="{6B27A00C-4124-4D83-66B3-B34813D82251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8271" y="4463769"/>
              <a:ext cx="1356505" cy="449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5;p2">
              <a:extLst>
                <a:ext uri="{FF2B5EF4-FFF2-40B4-BE49-F238E27FC236}">
                  <a16:creationId xmlns:a16="http://schemas.microsoft.com/office/drawing/2014/main" id="{47441DF9-4399-BDD8-1DAF-7D3920245790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287498" y="4302101"/>
              <a:ext cx="645563" cy="76866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1182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03636-E564-D361-4B63-00D2D9E43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Georgia"/>
                <a:cs typeface="Arial"/>
              </a:rPr>
              <a:t>What is Kognito?</a:t>
            </a:r>
            <a:endParaRPr lang="en-US" sz="3400" dirty="0">
              <a:solidFill>
                <a:srgbClr val="0A3C55"/>
              </a:solidFill>
              <a:latin typeface="Georgia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7ED1EB0-6149-19B8-D164-8AF9AD1388DC}"/>
              </a:ext>
            </a:extLst>
          </p:cNvPr>
          <p:cNvSpPr txBox="1">
            <a:spLocks/>
          </p:cNvSpPr>
          <p:nvPr/>
        </p:nvSpPr>
        <p:spPr>
          <a:xfrm>
            <a:off x="614273" y="1446580"/>
            <a:ext cx="4744111" cy="259618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AA519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AA519"/>
              </a:buClr>
              <a:buFont typeface="Wingdings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200" b="1" dirty="0">
                <a:solidFill>
                  <a:srgbClr val="0E94BA"/>
                </a:solidFill>
                <a:latin typeface="Helvetica Neue"/>
                <a:cs typeface="Arial"/>
              </a:rPr>
              <a:t>Over 1+ million </a:t>
            </a:r>
            <a:r>
              <a:rPr lang="en-US" sz="2200" dirty="0">
                <a:solidFill>
                  <a:schemeClr val="tx2"/>
                </a:solidFill>
                <a:latin typeface="Helvetica Neue"/>
                <a:cs typeface="Arial"/>
              </a:rPr>
              <a:t>educators, students, and health care professionals have used Kognito simulations to change lives, including over 500,000 K-12 educators.</a:t>
            </a:r>
            <a:br>
              <a:rPr lang="en-US" sz="2200" dirty="0">
                <a:solidFill>
                  <a:schemeClr val="tx2"/>
                </a:solidFill>
                <a:latin typeface="Helvetica Neue"/>
                <a:cs typeface="Arial"/>
              </a:rPr>
            </a:br>
            <a:br>
              <a:rPr lang="en-US" sz="2200" dirty="0">
                <a:solidFill>
                  <a:schemeClr val="tx2"/>
                </a:solidFill>
                <a:latin typeface="Helvetica Neue"/>
                <a:cs typeface="Arial"/>
              </a:rPr>
            </a:br>
            <a:r>
              <a:rPr lang="en-US" sz="2200" b="1" dirty="0">
                <a:solidFill>
                  <a:srgbClr val="0E94BA"/>
                </a:solidFill>
                <a:latin typeface="Helvetica Neue"/>
                <a:cs typeface="Arial"/>
              </a:rPr>
              <a:t>Our innovative approach </a:t>
            </a:r>
            <a:r>
              <a:rPr lang="en-US" sz="2200" dirty="0">
                <a:solidFill>
                  <a:schemeClr val="tx2"/>
                </a:solidFill>
                <a:latin typeface="Helvetica Neue"/>
                <a:cs typeface="Arial"/>
              </a:rPr>
              <a:t>has resulted in partnerships with government agencies and NGOs.</a:t>
            </a:r>
            <a:endParaRPr lang="en-US" sz="2200" dirty="0">
              <a:solidFill>
                <a:srgbClr val="0A3C55"/>
              </a:solidFill>
              <a:latin typeface="Helvetica Neue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BFF68-655A-68BE-DC63-301455741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8023" y="2869824"/>
            <a:ext cx="4421033" cy="2703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8DE6E-8E3F-504C-5ACA-64E53FC62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7925" y="393096"/>
            <a:ext cx="4421033" cy="2703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A2E7B7-DB80-1921-C283-5DA2F79367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5414" y="2672484"/>
            <a:ext cx="3078481" cy="3309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63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03636-E564-D361-4B63-00D2D9E43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7768981" cy="742826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Georgia"/>
                <a:cs typeface="Arial"/>
              </a:rPr>
              <a:t>How Does A Kognito Simulation Work?</a:t>
            </a:r>
            <a:endParaRPr lang="en-US" sz="3400" dirty="0">
              <a:solidFill>
                <a:srgbClr val="0A3C55"/>
              </a:solidFill>
              <a:latin typeface="Georgi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4B77C-E501-23A4-9770-9A2AEFFD434E}"/>
              </a:ext>
            </a:extLst>
          </p:cNvPr>
          <p:cNvSpPr txBox="1"/>
          <p:nvPr/>
        </p:nvSpPr>
        <p:spPr>
          <a:xfrm>
            <a:off x="620129" y="1508274"/>
            <a:ext cx="3883291" cy="41352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96545" marR="3810" indent="-285750">
              <a:lnSpc>
                <a:spcPct val="101099"/>
              </a:lnSpc>
              <a:spcBef>
                <a:spcPts val="78"/>
              </a:spcBef>
              <a:buClr>
                <a:srgbClr val="FAA519"/>
              </a:buClr>
              <a:buFont typeface="Wingdings" pitchFamily="2" charset="2"/>
              <a:buChar char="§"/>
              <a:tabLst>
                <a:tab pos="391039" algn="l"/>
                <a:tab pos="391569" algn="l"/>
              </a:tabLst>
            </a:pPr>
            <a:r>
              <a:rPr lang="en-US" sz="1600" b="1" spc="4" dirty="0">
                <a:solidFill>
                  <a:srgbClr val="0E94BA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User </a:t>
            </a:r>
            <a:r>
              <a:rPr lang="en-US" sz="1600" b="1" dirty="0">
                <a:solidFill>
                  <a:srgbClr val="0E94BA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interacts </a:t>
            </a:r>
            <a:r>
              <a:rPr lang="en-US" sz="1600" spc="-4" dirty="0">
                <a:solidFill>
                  <a:srgbClr val="0A3C55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with </a:t>
            </a:r>
            <a:r>
              <a:rPr lang="en-US" sz="1600" spc="4" dirty="0">
                <a:solidFill>
                  <a:srgbClr val="0A3C55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 </a:t>
            </a:r>
            <a:r>
              <a:rPr lang="en-US" sz="1600" dirty="0">
                <a:solidFill>
                  <a:srgbClr val="0A3C55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fully </a:t>
            </a:r>
            <a:r>
              <a:rPr lang="en-US" sz="1600" dirty="0">
                <a:solidFill>
                  <a:srgbClr val="0A3C55"/>
                </a:solidFill>
                <a:latin typeface="Helvetica Neue"/>
                <a:ea typeface="+mn-lt"/>
                <a:cs typeface="+mn-lt"/>
              </a:rPr>
              <a:t>animated virtual student </a:t>
            </a:r>
            <a:br>
              <a:rPr lang="en-US" sz="1600" dirty="0">
                <a:latin typeface="Helvetica Neue"/>
                <a:ea typeface="+mn-lt"/>
                <a:cs typeface="+mn-lt"/>
              </a:rPr>
            </a:br>
            <a:endParaRPr lang="en-US" sz="1600" dirty="0">
              <a:latin typeface="Helvetica Neue"/>
            </a:endParaRPr>
          </a:p>
          <a:p>
            <a:pPr marL="296545" marR="3810" indent="-285750">
              <a:lnSpc>
                <a:spcPct val="101099"/>
              </a:lnSpc>
              <a:spcBef>
                <a:spcPts val="78"/>
              </a:spcBef>
              <a:buClr>
                <a:srgbClr val="FAA519"/>
              </a:buClr>
              <a:buFont typeface="Wingdings" pitchFamily="2" charset="2"/>
              <a:buChar char="§"/>
              <a:tabLst>
                <a:tab pos="391039" algn="l"/>
                <a:tab pos="391569" algn="l"/>
              </a:tabLst>
            </a:pPr>
            <a:r>
              <a:rPr lang="en-US" sz="1600" b="1" dirty="0">
                <a:solidFill>
                  <a:srgbClr val="0E94BA"/>
                </a:solidFill>
                <a:latin typeface="Helvetica Neue"/>
                <a:ea typeface="+mn-lt"/>
                <a:cs typeface="+mn-lt"/>
              </a:rPr>
              <a:t>Navigate</a:t>
            </a:r>
            <a:r>
              <a:rPr lang="en-US" sz="1600" b="1" dirty="0">
                <a:latin typeface="Helvetica Neue"/>
                <a:ea typeface="+mn-lt"/>
                <a:cs typeface="+mn-lt"/>
              </a:rPr>
              <a:t> </a:t>
            </a:r>
            <a:r>
              <a:rPr lang="en-US" sz="1600" dirty="0">
                <a:solidFill>
                  <a:srgbClr val="033A63"/>
                </a:solidFill>
                <a:latin typeface="Helvetica Neue"/>
                <a:ea typeface="+mn-lt"/>
                <a:cs typeface="+mn-lt"/>
              </a:rPr>
              <a:t>through the scenarios by selecting what to say to the virtual student</a:t>
            </a:r>
            <a:br>
              <a:rPr lang="en-US" sz="1600" dirty="0">
                <a:latin typeface="Helvetica Neue"/>
                <a:ea typeface="+mn-lt"/>
                <a:cs typeface="+mn-lt"/>
              </a:rPr>
            </a:br>
            <a:endParaRPr lang="en-US" sz="1600" dirty="0">
              <a:latin typeface="Helvetica Neue"/>
              <a:ea typeface="+mn-lt"/>
              <a:cs typeface="+mn-lt"/>
            </a:endParaRPr>
          </a:p>
          <a:p>
            <a:pPr marL="296545" marR="3810" indent="-285750">
              <a:lnSpc>
                <a:spcPct val="101099"/>
              </a:lnSpc>
              <a:spcBef>
                <a:spcPts val="78"/>
              </a:spcBef>
              <a:buClr>
                <a:srgbClr val="FAA519"/>
              </a:buClr>
              <a:buFont typeface="Wingdings" pitchFamily="2" charset="2"/>
              <a:buChar char="§"/>
              <a:tabLst>
                <a:tab pos="391039" algn="l"/>
                <a:tab pos="391569" algn="l"/>
              </a:tabLst>
            </a:pPr>
            <a:r>
              <a:rPr lang="en-US" sz="1600" b="1" dirty="0">
                <a:solidFill>
                  <a:srgbClr val="0E94BA"/>
                </a:solidFill>
                <a:latin typeface="Helvetica Neue"/>
                <a:ea typeface="+mn-lt"/>
                <a:cs typeface="+mn-lt"/>
              </a:rPr>
              <a:t>Receive instant feedback </a:t>
            </a:r>
            <a:r>
              <a:rPr lang="en-US" sz="1600" dirty="0">
                <a:solidFill>
                  <a:srgbClr val="033A63"/>
                </a:solidFill>
                <a:latin typeface="Helvetica Neue"/>
                <a:ea typeface="+mn-lt"/>
                <a:cs typeface="+mn-lt"/>
              </a:rPr>
              <a:t>from the virtual coach and engagement meter</a:t>
            </a:r>
            <a:endParaRPr lang="en-US" sz="1600" dirty="0">
              <a:latin typeface="Helvetica Neue"/>
              <a:ea typeface="+mn-lt"/>
              <a:cs typeface="+mn-lt"/>
            </a:endParaRPr>
          </a:p>
          <a:p>
            <a:pPr marL="285750" indent="-285750">
              <a:spcBef>
                <a:spcPts val="4"/>
              </a:spcBef>
              <a:buClr>
                <a:srgbClr val="FAA519"/>
              </a:buClr>
              <a:buFont typeface="Wingdings" pitchFamily="2" charset="2"/>
              <a:buChar char="§"/>
              <a:tabLst>
                <a:tab pos="391039" algn="l"/>
                <a:tab pos="391569" algn="l"/>
              </a:tabLst>
            </a:pPr>
            <a:endParaRPr lang="en-US" sz="1600" dirty="0">
              <a:latin typeface="Helvetica Neue"/>
              <a:ea typeface="+mn-lt"/>
              <a:cs typeface="+mn-lt"/>
            </a:endParaRPr>
          </a:p>
          <a:p>
            <a:pPr marL="296545" marR="227330" indent="-285750">
              <a:lnSpc>
                <a:spcPct val="101099"/>
              </a:lnSpc>
              <a:buClr>
                <a:srgbClr val="FAA519"/>
              </a:buClr>
              <a:buFont typeface="Wingdings" pitchFamily="2" charset="2"/>
              <a:buChar char="§"/>
              <a:tabLst>
                <a:tab pos="391039" algn="l"/>
                <a:tab pos="391569" algn="l"/>
              </a:tabLst>
            </a:pPr>
            <a:r>
              <a:rPr lang="en-US" sz="1600" b="1" dirty="0">
                <a:solidFill>
                  <a:srgbClr val="0E94BA"/>
                </a:solidFill>
                <a:latin typeface="Helvetica Neue"/>
                <a:ea typeface="+mn-lt"/>
                <a:cs typeface="+mn-lt"/>
              </a:rPr>
              <a:t>Can undo decisions </a:t>
            </a:r>
            <a:r>
              <a:rPr lang="en-US" sz="1600" dirty="0">
                <a:solidFill>
                  <a:srgbClr val="033A63"/>
                </a:solidFill>
                <a:latin typeface="Helvetica Neue"/>
                <a:ea typeface="+mn-lt"/>
                <a:cs typeface="+mn-lt"/>
              </a:rPr>
              <a:t>and explore </a:t>
            </a:r>
            <a:br>
              <a:rPr lang="en-US" sz="1600" dirty="0">
                <a:latin typeface="Helvetica Neue"/>
                <a:ea typeface="+mn-lt"/>
                <a:cs typeface="+mn-lt"/>
              </a:rPr>
            </a:br>
            <a:r>
              <a:rPr lang="en-US" sz="1600" dirty="0">
                <a:solidFill>
                  <a:srgbClr val="033A63"/>
                </a:solidFill>
                <a:latin typeface="Helvetica Neue"/>
                <a:ea typeface="+mn-lt"/>
                <a:cs typeface="+mn-lt"/>
              </a:rPr>
              <a:t>different conversation approaches</a:t>
            </a:r>
            <a:br>
              <a:rPr lang="en-US" sz="1600" dirty="0">
                <a:latin typeface="Helvetica Neue"/>
                <a:ea typeface="+mn-lt"/>
                <a:cs typeface="+mn-lt"/>
              </a:rPr>
            </a:br>
            <a:endParaRPr lang="en-US" sz="1600" dirty="0">
              <a:latin typeface="Helvetica Neue"/>
              <a:ea typeface="+mn-lt"/>
              <a:cs typeface="+mn-lt"/>
            </a:endParaRPr>
          </a:p>
          <a:p>
            <a:pPr marL="296545" marR="3810" indent="-285750">
              <a:lnSpc>
                <a:spcPct val="101000"/>
              </a:lnSpc>
              <a:spcBef>
                <a:spcPts val="78"/>
              </a:spcBef>
              <a:buClr>
                <a:srgbClr val="FAA519"/>
              </a:buClr>
              <a:buFont typeface="Wingdings" pitchFamily="2" charset="2"/>
              <a:buChar char="§"/>
              <a:tabLst>
                <a:tab pos="391039" algn="l"/>
                <a:tab pos="391569" algn="l"/>
              </a:tabLst>
            </a:pPr>
            <a:r>
              <a:rPr lang="en-US" sz="1600" b="1" dirty="0">
                <a:solidFill>
                  <a:srgbClr val="0E94BA"/>
                </a:solidFill>
                <a:latin typeface="Helvetica Neue"/>
                <a:ea typeface="+mn-lt"/>
                <a:cs typeface="+mn-lt"/>
              </a:rPr>
              <a:t>Receive personalized performance</a:t>
            </a:r>
            <a:r>
              <a:rPr lang="en-US" sz="1600" b="1" dirty="0">
                <a:solidFill>
                  <a:srgbClr val="FAA519"/>
                </a:solidFill>
                <a:latin typeface="Helvetica Neue"/>
                <a:ea typeface="+mn-lt"/>
                <a:cs typeface="+mn-lt"/>
              </a:rPr>
              <a:t> </a:t>
            </a:r>
            <a:r>
              <a:rPr lang="en-US" sz="1600" dirty="0">
                <a:solidFill>
                  <a:srgbClr val="033A63"/>
                </a:solidFill>
                <a:latin typeface="Helvetica Neue"/>
                <a:ea typeface="+mn-lt"/>
                <a:cs typeface="+mn-lt"/>
              </a:rPr>
              <a:t>summary upon completion</a:t>
            </a:r>
            <a:endParaRPr lang="en-US" sz="1600" dirty="0">
              <a:latin typeface="Helvetica Neue"/>
              <a:ea typeface="+mn-lt"/>
              <a:cs typeface="+mn-lt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196C16-2DEF-7936-99A0-1E8948D776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736159"/>
            <a:ext cx="5410200" cy="2993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01600">
            <a:solidFill>
              <a:srgbClr val="CCCCCC">
                <a:alpha val="40585"/>
              </a:srgbClr>
            </a:solidFill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A69EA828-F73C-6741-ECA1-91874A135BC5}"/>
              </a:ext>
            </a:extLst>
          </p:cNvPr>
          <p:cNvSpPr/>
          <p:nvPr/>
        </p:nvSpPr>
        <p:spPr>
          <a:xfrm>
            <a:off x="8662670" y="4148470"/>
            <a:ext cx="1624331" cy="368298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6C2C9709-33E7-822F-6E8E-54B4F2A9677C}"/>
              </a:ext>
            </a:extLst>
          </p:cNvPr>
          <p:cNvSpPr/>
          <p:nvPr/>
        </p:nvSpPr>
        <p:spPr>
          <a:xfrm>
            <a:off x="7760971" y="4148471"/>
            <a:ext cx="821689" cy="384809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BDE1AAE5-4E75-B9D4-F42E-A45EB6A93CD8}"/>
              </a:ext>
            </a:extLst>
          </p:cNvPr>
          <p:cNvSpPr/>
          <p:nvPr/>
        </p:nvSpPr>
        <p:spPr>
          <a:xfrm>
            <a:off x="6372860" y="2014870"/>
            <a:ext cx="760731" cy="76200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85F9ADB2-ED34-F02B-77ED-C2705373E1F2}"/>
              </a:ext>
            </a:extLst>
          </p:cNvPr>
          <p:cNvSpPr/>
          <p:nvPr/>
        </p:nvSpPr>
        <p:spPr>
          <a:xfrm>
            <a:off x="4822190" y="1791350"/>
            <a:ext cx="1131571" cy="68580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8C295518-7AB5-F2C8-AD75-D6137E16C317}"/>
              </a:ext>
            </a:extLst>
          </p:cNvPr>
          <p:cNvSpPr/>
          <p:nvPr/>
        </p:nvSpPr>
        <p:spPr>
          <a:xfrm>
            <a:off x="4766311" y="2322210"/>
            <a:ext cx="1130300" cy="685800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14" name="object 17">
            <a:extLst>
              <a:ext uri="{FF2B5EF4-FFF2-40B4-BE49-F238E27FC236}">
                <a16:creationId xmlns:a16="http://schemas.microsoft.com/office/drawing/2014/main" id="{F109E958-80ED-E05D-60F5-E6B7E9A83149}"/>
              </a:ext>
            </a:extLst>
          </p:cNvPr>
          <p:cNvSpPr txBox="1"/>
          <p:nvPr/>
        </p:nvSpPr>
        <p:spPr>
          <a:xfrm>
            <a:off x="4889750" y="1842221"/>
            <a:ext cx="1601153" cy="999612"/>
          </a:xfrm>
          <a:prstGeom prst="rect">
            <a:avLst/>
          </a:prstGeom>
        </p:spPr>
        <p:txBody>
          <a:bodyPr vert="horz" wrap="square" lIns="0" tIns="10584" rIns="0" bIns="0" rtlCol="0">
            <a:spAutoFit/>
          </a:bodyPr>
          <a:lstStyle/>
          <a:p>
            <a:pPr marL="111651" marR="663548" indent="-46036">
              <a:lnSpc>
                <a:spcPct val="100600"/>
              </a:lnSpc>
              <a:spcBef>
                <a:spcPts val="84"/>
              </a:spcBef>
            </a:pPr>
            <a:r>
              <a:rPr sz="1458" b="1" dirty="0"/>
              <a:t>Dial</a:t>
            </a:r>
            <a:r>
              <a:rPr sz="1458" b="1" spc="4" dirty="0"/>
              <a:t>o</a:t>
            </a:r>
            <a:r>
              <a:rPr sz="1458" b="1" dirty="0"/>
              <a:t>g</a:t>
            </a:r>
            <a:r>
              <a:rPr sz="1458" b="1" spc="-4" dirty="0"/>
              <a:t>u</a:t>
            </a:r>
            <a:r>
              <a:rPr sz="1458" b="1" dirty="0"/>
              <a:t>e  Options</a:t>
            </a:r>
          </a:p>
          <a:p>
            <a:pPr marL="37040" marR="4233" indent="-26986">
              <a:lnSpc>
                <a:spcPct val="100600"/>
              </a:lnSpc>
              <a:spcBef>
                <a:spcPts val="658"/>
              </a:spcBef>
              <a:tabLst>
                <a:tab pos="926005" algn="l"/>
                <a:tab pos="1462557" algn="l"/>
              </a:tabLst>
            </a:pPr>
            <a:r>
              <a:rPr sz="1458" b="1" dirty="0"/>
              <a:t>Undo</a:t>
            </a:r>
            <a:r>
              <a:rPr sz="1458" b="1" spc="-84" dirty="0"/>
              <a:t> </a:t>
            </a:r>
            <a:r>
              <a:rPr sz="1458" b="1" dirty="0"/>
              <a:t>last 	</a:t>
            </a:r>
            <a:r>
              <a:rPr sz="1458" b="1" u="heavy" dirty="0">
                <a:uFill>
                  <a:solidFill>
                    <a:srgbClr val="76AF43"/>
                  </a:solidFill>
                </a:uFill>
              </a:rPr>
              <a:t> 	</a:t>
            </a:r>
            <a:r>
              <a:rPr sz="1458" b="1" dirty="0"/>
              <a:t> selection</a:t>
            </a:r>
          </a:p>
        </p:txBody>
      </p:sp>
      <p:sp>
        <p:nvSpPr>
          <p:cNvPr id="15" name="object 19">
            <a:extLst>
              <a:ext uri="{FF2B5EF4-FFF2-40B4-BE49-F238E27FC236}">
                <a16:creationId xmlns:a16="http://schemas.microsoft.com/office/drawing/2014/main" id="{4329FB5B-066E-918E-31CE-F8655FC184A5}"/>
              </a:ext>
            </a:extLst>
          </p:cNvPr>
          <p:cNvSpPr txBox="1"/>
          <p:nvPr/>
        </p:nvSpPr>
        <p:spPr>
          <a:xfrm>
            <a:off x="6328283" y="4918658"/>
            <a:ext cx="1036111" cy="456643"/>
          </a:xfrm>
          <a:prstGeom prst="rect">
            <a:avLst/>
          </a:prstGeom>
        </p:spPr>
        <p:txBody>
          <a:bodyPr vert="horz" wrap="square" lIns="0" tIns="10584" rIns="0" bIns="0" rtlCol="0">
            <a:spAutoFit/>
          </a:bodyPr>
          <a:lstStyle/>
          <a:p>
            <a:pPr marL="10584" marR="4233" indent="14817">
              <a:lnSpc>
                <a:spcPct val="100600"/>
              </a:lnSpc>
              <a:spcBef>
                <a:spcPts val="84"/>
              </a:spcBef>
            </a:pPr>
            <a:r>
              <a:rPr sz="1458" b="1"/>
              <a:t>Coachin</a:t>
            </a:r>
            <a:r>
              <a:rPr lang="en-US" sz="1458" b="1"/>
              <a:t>g  Fee</a:t>
            </a:r>
            <a:r>
              <a:rPr lang="en-US" sz="1458" b="1" spc="4"/>
              <a:t>d</a:t>
            </a:r>
            <a:r>
              <a:rPr lang="en-US" sz="1458" b="1"/>
              <a:t>b</a:t>
            </a:r>
            <a:r>
              <a:rPr lang="en-US" sz="1458" b="1" spc="-4"/>
              <a:t>ac</a:t>
            </a:r>
            <a:r>
              <a:rPr lang="en-US" sz="1458" b="1"/>
              <a:t>k</a:t>
            </a:r>
            <a:endParaRPr sz="1458" b="1"/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F2F3FBF8-276F-FEB8-C32B-CFE6B5324355}"/>
              </a:ext>
            </a:extLst>
          </p:cNvPr>
          <p:cNvSpPr txBox="1"/>
          <p:nvPr/>
        </p:nvSpPr>
        <p:spPr>
          <a:xfrm>
            <a:off x="10418108" y="4918658"/>
            <a:ext cx="1187343" cy="456643"/>
          </a:xfrm>
          <a:prstGeom prst="rect">
            <a:avLst/>
          </a:prstGeom>
        </p:spPr>
        <p:txBody>
          <a:bodyPr vert="horz" wrap="square" lIns="0" tIns="10584" rIns="0" bIns="0" rtlCol="0">
            <a:spAutoFit/>
          </a:bodyPr>
          <a:lstStyle/>
          <a:p>
            <a:pPr marL="300025" marR="4233" indent="-289973">
              <a:lnSpc>
                <a:spcPct val="100600"/>
              </a:lnSpc>
              <a:spcBef>
                <a:spcPts val="84"/>
              </a:spcBef>
            </a:pPr>
            <a:r>
              <a:rPr sz="1458" b="1"/>
              <a:t>Enga</a:t>
            </a:r>
            <a:r>
              <a:rPr sz="1458" b="1" spc="4"/>
              <a:t>g</a:t>
            </a:r>
            <a:r>
              <a:rPr sz="1458" b="1" spc="-4"/>
              <a:t>e</a:t>
            </a:r>
            <a:r>
              <a:rPr sz="1458" b="1"/>
              <a:t>m</a:t>
            </a:r>
            <a:r>
              <a:rPr sz="1458" b="1" spc="-4"/>
              <a:t>e</a:t>
            </a:r>
            <a:r>
              <a:rPr sz="1458" b="1"/>
              <a:t>nt  Meter</a:t>
            </a:r>
          </a:p>
        </p:txBody>
      </p:sp>
      <p:sp>
        <p:nvSpPr>
          <p:cNvPr id="17" name="object 22">
            <a:extLst>
              <a:ext uri="{FF2B5EF4-FFF2-40B4-BE49-F238E27FC236}">
                <a16:creationId xmlns:a16="http://schemas.microsoft.com/office/drawing/2014/main" id="{7C6DE3B5-4428-0DD1-0236-EB317C0D724E}"/>
              </a:ext>
            </a:extLst>
          </p:cNvPr>
          <p:cNvSpPr/>
          <p:nvPr/>
        </p:nvSpPr>
        <p:spPr>
          <a:xfrm>
            <a:off x="6285230" y="1958991"/>
            <a:ext cx="937258" cy="502918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18" name="object 23">
            <a:extLst>
              <a:ext uri="{FF2B5EF4-FFF2-40B4-BE49-F238E27FC236}">
                <a16:creationId xmlns:a16="http://schemas.microsoft.com/office/drawing/2014/main" id="{0DF25561-5F1B-5ABB-B44C-F221C7B24B2C}"/>
              </a:ext>
            </a:extLst>
          </p:cNvPr>
          <p:cNvSpPr/>
          <p:nvPr/>
        </p:nvSpPr>
        <p:spPr>
          <a:xfrm>
            <a:off x="6329045" y="1983756"/>
            <a:ext cx="849842" cy="415396"/>
          </a:xfrm>
          <a:custGeom>
            <a:avLst/>
            <a:gdLst/>
            <a:ahLst/>
            <a:cxnLst/>
            <a:rect l="l" t="t" r="r" b="b"/>
            <a:pathLst>
              <a:path w="1019809" h="498475">
                <a:moveTo>
                  <a:pt x="0" y="83058"/>
                </a:moveTo>
                <a:lnTo>
                  <a:pt x="6530" y="50738"/>
                </a:lnTo>
                <a:lnTo>
                  <a:pt x="24336" y="24336"/>
                </a:lnTo>
                <a:lnTo>
                  <a:pt x="50738" y="6530"/>
                </a:lnTo>
                <a:lnTo>
                  <a:pt x="83057" y="0"/>
                </a:lnTo>
                <a:lnTo>
                  <a:pt x="936498" y="0"/>
                </a:lnTo>
                <a:lnTo>
                  <a:pt x="968817" y="6530"/>
                </a:lnTo>
                <a:lnTo>
                  <a:pt x="995219" y="24336"/>
                </a:lnTo>
                <a:lnTo>
                  <a:pt x="1013025" y="50738"/>
                </a:lnTo>
                <a:lnTo>
                  <a:pt x="1019555" y="83058"/>
                </a:lnTo>
                <a:lnTo>
                  <a:pt x="1019555" y="415289"/>
                </a:lnTo>
                <a:lnTo>
                  <a:pt x="1013025" y="447609"/>
                </a:lnTo>
                <a:lnTo>
                  <a:pt x="995219" y="474011"/>
                </a:lnTo>
                <a:lnTo>
                  <a:pt x="968817" y="491817"/>
                </a:lnTo>
                <a:lnTo>
                  <a:pt x="936498" y="498348"/>
                </a:lnTo>
                <a:lnTo>
                  <a:pt x="83057" y="498348"/>
                </a:lnTo>
                <a:lnTo>
                  <a:pt x="50738" y="491817"/>
                </a:lnTo>
                <a:lnTo>
                  <a:pt x="24336" y="474011"/>
                </a:lnTo>
                <a:lnTo>
                  <a:pt x="6530" y="447609"/>
                </a:lnTo>
                <a:lnTo>
                  <a:pt x="0" y="415289"/>
                </a:lnTo>
                <a:lnTo>
                  <a:pt x="0" y="83058"/>
                </a:lnTo>
                <a:close/>
              </a:path>
            </a:pathLst>
          </a:custGeom>
          <a:ln w="19811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5237F492-19EB-EEA0-AF07-FC800052B06C}"/>
              </a:ext>
            </a:extLst>
          </p:cNvPr>
          <p:cNvSpPr/>
          <p:nvPr/>
        </p:nvSpPr>
        <p:spPr>
          <a:xfrm>
            <a:off x="5808980" y="2134250"/>
            <a:ext cx="567691" cy="87629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20" name="object 25">
            <a:extLst>
              <a:ext uri="{FF2B5EF4-FFF2-40B4-BE49-F238E27FC236}">
                <a16:creationId xmlns:a16="http://schemas.microsoft.com/office/drawing/2014/main" id="{1D2DC47E-794D-D8EA-B984-FAEECF4D8006}"/>
              </a:ext>
            </a:extLst>
          </p:cNvPr>
          <p:cNvSpPr/>
          <p:nvPr/>
        </p:nvSpPr>
        <p:spPr>
          <a:xfrm>
            <a:off x="5852796" y="2161554"/>
            <a:ext cx="487892" cy="0"/>
          </a:xfrm>
          <a:custGeom>
            <a:avLst/>
            <a:gdLst/>
            <a:ahLst/>
            <a:cxnLst/>
            <a:rect l="l" t="t" r="r" b="b"/>
            <a:pathLst>
              <a:path w="585470">
                <a:moveTo>
                  <a:pt x="585215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21" name="object 26">
            <a:extLst>
              <a:ext uri="{FF2B5EF4-FFF2-40B4-BE49-F238E27FC236}">
                <a16:creationId xmlns:a16="http://schemas.microsoft.com/office/drawing/2014/main" id="{EE6463D4-AEF3-0795-0301-B0033F6F0C9A}"/>
              </a:ext>
            </a:extLst>
          </p:cNvPr>
          <p:cNvSpPr/>
          <p:nvPr/>
        </p:nvSpPr>
        <p:spPr>
          <a:xfrm>
            <a:off x="5726432" y="2084721"/>
            <a:ext cx="185418" cy="185418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22" name="object 27">
            <a:extLst>
              <a:ext uri="{FF2B5EF4-FFF2-40B4-BE49-F238E27FC236}">
                <a16:creationId xmlns:a16="http://schemas.microsoft.com/office/drawing/2014/main" id="{4A234162-E8A3-5CFF-053B-D4B62535139D}"/>
              </a:ext>
            </a:extLst>
          </p:cNvPr>
          <p:cNvSpPr/>
          <p:nvPr/>
        </p:nvSpPr>
        <p:spPr>
          <a:xfrm>
            <a:off x="5761965" y="2100529"/>
            <a:ext cx="114564" cy="114538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23" name="object 28">
            <a:extLst>
              <a:ext uri="{FF2B5EF4-FFF2-40B4-BE49-F238E27FC236}">
                <a16:creationId xmlns:a16="http://schemas.microsoft.com/office/drawing/2014/main" id="{05049095-1FB2-FC71-44AC-B1E8953F5B9E}"/>
              </a:ext>
            </a:extLst>
          </p:cNvPr>
          <p:cNvSpPr/>
          <p:nvPr/>
        </p:nvSpPr>
        <p:spPr>
          <a:xfrm>
            <a:off x="5725162" y="2511441"/>
            <a:ext cx="186689" cy="185418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24" name="object 29">
            <a:extLst>
              <a:ext uri="{FF2B5EF4-FFF2-40B4-BE49-F238E27FC236}">
                <a16:creationId xmlns:a16="http://schemas.microsoft.com/office/drawing/2014/main" id="{51A4B596-451E-C4D6-246B-AB3A4A4A50C8}"/>
              </a:ext>
            </a:extLst>
          </p:cNvPr>
          <p:cNvSpPr/>
          <p:nvPr/>
        </p:nvSpPr>
        <p:spPr>
          <a:xfrm>
            <a:off x="5760295" y="2538109"/>
            <a:ext cx="115571" cy="114300"/>
          </a:xfrm>
          <a:prstGeom prst="rect">
            <a:avLst/>
          </a:pr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25" name="object 30">
            <a:extLst>
              <a:ext uri="{FF2B5EF4-FFF2-40B4-BE49-F238E27FC236}">
                <a16:creationId xmlns:a16="http://schemas.microsoft.com/office/drawing/2014/main" id="{198EDB88-3DDA-93F3-CA79-54170F981FFE}"/>
              </a:ext>
            </a:extLst>
          </p:cNvPr>
          <p:cNvSpPr/>
          <p:nvPr/>
        </p:nvSpPr>
        <p:spPr>
          <a:xfrm>
            <a:off x="6285230" y="2389521"/>
            <a:ext cx="937258" cy="453389"/>
          </a:xfrm>
          <a:prstGeom prst="rect">
            <a:avLst/>
          </a:pr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26" name="object 31">
            <a:extLst>
              <a:ext uri="{FF2B5EF4-FFF2-40B4-BE49-F238E27FC236}">
                <a16:creationId xmlns:a16="http://schemas.microsoft.com/office/drawing/2014/main" id="{C66A338B-3E7D-B954-F47F-99C15CC4D284}"/>
              </a:ext>
            </a:extLst>
          </p:cNvPr>
          <p:cNvSpPr/>
          <p:nvPr/>
        </p:nvSpPr>
        <p:spPr>
          <a:xfrm>
            <a:off x="6329045" y="2414284"/>
            <a:ext cx="849842" cy="366184"/>
          </a:xfrm>
          <a:custGeom>
            <a:avLst/>
            <a:gdLst/>
            <a:ahLst/>
            <a:cxnLst/>
            <a:rect l="l" t="t" r="r" b="b"/>
            <a:pathLst>
              <a:path w="1019809" h="439420">
                <a:moveTo>
                  <a:pt x="0" y="73151"/>
                </a:moveTo>
                <a:lnTo>
                  <a:pt x="5750" y="44684"/>
                </a:lnTo>
                <a:lnTo>
                  <a:pt x="21431" y="21431"/>
                </a:lnTo>
                <a:lnTo>
                  <a:pt x="44684" y="5750"/>
                </a:lnTo>
                <a:lnTo>
                  <a:pt x="73151" y="0"/>
                </a:lnTo>
                <a:lnTo>
                  <a:pt x="946403" y="0"/>
                </a:lnTo>
                <a:lnTo>
                  <a:pt x="974871" y="5750"/>
                </a:lnTo>
                <a:lnTo>
                  <a:pt x="998124" y="21431"/>
                </a:lnTo>
                <a:lnTo>
                  <a:pt x="1013805" y="44684"/>
                </a:lnTo>
                <a:lnTo>
                  <a:pt x="1019555" y="73151"/>
                </a:lnTo>
                <a:lnTo>
                  <a:pt x="1019555" y="365760"/>
                </a:lnTo>
                <a:lnTo>
                  <a:pt x="1013805" y="394227"/>
                </a:lnTo>
                <a:lnTo>
                  <a:pt x="998124" y="417480"/>
                </a:lnTo>
                <a:lnTo>
                  <a:pt x="974871" y="433161"/>
                </a:lnTo>
                <a:lnTo>
                  <a:pt x="946403" y="438912"/>
                </a:lnTo>
                <a:lnTo>
                  <a:pt x="73151" y="438912"/>
                </a:lnTo>
                <a:lnTo>
                  <a:pt x="44684" y="433161"/>
                </a:lnTo>
                <a:lnTo>
                  <a:pt x="21431" y="417480"/>
                </a:lnTo>
                <a:lnTo>
                  <a:pt x="5750" y="394227"/>
                </a:lnTo>
                <a:lnTo>
                  <a:pt x="0" y="365760"/>
                </a:lnTo>
                <a:lnTo>
                  <a:pt x="0" y="73151"/>
                </a:lnTo>
                <a:close/>
              </a:path>
            </a:pathLst>
          </a:custGeom>
          <a:ln w="19812">
            <a:solidFill>
              <a:srgbClr val="76AF43"/>
            </a:solidFill>
          </a:ln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27" name="object 33">
            <a:extLst>
              <a:ext uri="{FF2B5EF4-FFF2-40B4-BE49-F238E27FC236}">
                <a16:creationId xmlns:a16="http://schemas.microsoft.com/office/drawing/2014/main" id="{FF430C94-7984-BFEE-B506-2009B01BFB1F}"/>
              </a:ext>
            </a:extLst>
          </p:cNvPr>
          <p:cNvSpPr/>
          <p:nvPr/>
        </p:nvSpPr>
        <p:spPr>
          <a:xfrm>
            <a:off x="7789928" y="4102942"/>
            <a:ext cx="960120" cy="496571"/>
          </a:xfrm>
          <a:prstGeom prst="rect">
            <a:avLst/>
          </a:pr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28" name="object 34">
            <a:extLst>
              <a:ext uri="{FF2B5EF4-FFF2-40B4-BE49-F238E27FC236}">
                <a16:creationId xmlns:a16="http://schemas.microsoft.com/office/drawing/2014/main" id="{356CD2F6-6F08-E129-6D16-C981632F884E}"/>
              </a:ext>
            </a:extLst>
          </p:cNvPr>
          <p:cNvSpPr/>
          <p:nvPr/>
        </p:nvSpPr>
        <p:spPr>
          <a:xfrm>
            <a:off x="7717687" y="4160194"/>
            <a:ext cx="849293" cy="398800"/>
          </a:xfrm>
          <a:custGeom>
            <a:avLst/>
            <a:gdLst/>
            <a:ahLst/>
            <a:cxnLst/>
            <a:rect l="l" t="t" r="r" b="b"/>
            <a:pathLst>
              <a:path w="1047115" h="490854">
                <a:moveTo>
                  <a:pt x="0" y="81787"/>
                </a:moveTo>
                <a:lnTo>
                  <a:pt x="6421" y="49934"/>
                </a:lnTo>
                <a:lnTo>
                  <a:pt x="23939" y="23939"/>
                </a:lnTo>
                <a:lnTo>
                  <a:pt x="49934" y="6421"/>
                </a:lnTo>
                <a:lnTo>
                  <a:pt x="81788" y="0"/>
                </a:lnTo>
                <a:lnTo>
                  <a:pt x="965200" y="0"/>
                </a:lnTo>
                <a:lnTo>
                  <a:pt x="997053" y="6421"/>
                </a:lnTo>
                <a:lnTo>
                  <a:pt x="1023048" y="23939"/>
                </a:lnTo>
                <a:lnTo>
                  <a:pt x="1040566" y="49934"/>
                </a:lnTo>
                <a:lnTo>
                  <a:pt x="1046988" y="81787"/>
                </a:lnTo>
                <a:lnTo>
                  <a:pt x="1046988" y="408939"/>
                </a:lnTo>
                <a:lnTo>
                  <a:pt x="1040566" y="440793"/>
                </a:lnTo>
                <a:lnTo>
                  <a:pt x="1023048" y="466788"/>
                </a:lnTo>
                <a:lnTo>
                  <a:pt x="997053" y="484306"/>
                </a:lnTo>
                <a:lnTo>
                  <a:pt x="965200" y="490727"/>
                </a:lnTo>
                <a:lnTo>
                  <a:pt x="81788" y="490727"/>
                </a:lnTo>
                <a:lnTo>
                  <a:pt x="49934" y="484306"/>
                </a:lnTo>
                <a:lnTo>
                  <a:pt x="23939" y="466788"/>
                </a:lnTo>
                <a:lnTo>
                  <a:pt x="6421" y="440793"/>
                </a:lnTo>
                <a:lnTo>
                  <a:pt x="0" y="408939"/>
                </a:lnTo>
                <a:lnTo>
                  <a:pt x="0" y="81787"/>
                </a:lnTo>
                <a:close/>
              </a:path>
            </a:pathLst>
          </a:custGeom>
          <a:ln w="19811">
            <a:solidFill>
              <a:srgbClr val="0D93B9"/>
            </a:solidFill>
          </a:ln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29" name="object 35">
            <a:extLst>
              <a:ext uri="{FF2B5EF4-FFF2-40B4-BE49-F238E27FC236}">
                <a16:creationId xmlns:a16="http://schemas.microsoft.com/office/drawing/2014/main" id="{02ED1700-F6D3-53D9-4D2F-22D210C6895D}"/>
              </a:ext>
            </a:extLst>
          </p:cNvPr>
          <p:cNvSpPr/>
          <p:nvPr/>
        </p:nvSpPr>
        <p:spPr>
          <a:xfrm>
            <a:off x="7479031" y="4835541"/>
            <a:ext cx="186689" cy="185418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30" name="object 36">
            <a:extLst>
              <a:ext uri="{FF2B5EF4-FFF2-40B4-BE49-F238E27FC236}">
                <a16:creationId xmlns:a16="http://schemas.microsoft.com/office/drawing/2014/main" id="{ED7DD808-626A-E46D-3387-6CCBDCDF5414}"/>
              </a:ext>
            </a:extLst>
          </p:cNvPr>
          <p:cNvSpPr/>
          <p:nvPr/>
        </p:nvSpPr>
        <p:spPr>
          <a:xfrm>
            <a:off x="7514591" y="4852051"/>
            <a:ext cx="115569" cy="114298"/>
          </a:xfrm>
          <a:prstGeom prst="rect">
            <a:avLst/>
          </a:pr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31" name="object 37">
            <a:extLst>
              <a:ext uri="{FF2B5EF4-FFF2-40B4-BE49-F238E27FC236}">
                <a16:creationId xmlns:a16="http://schemas.microsoft.com/office/drawing/2014/main" id="{8087FE12-4CF8-ED33-84B2-C09572D279DF}"/>
              </a:ext>
            </a:extLst>
          </p:cNvPr>
          <p:cNvSpPr/>
          <p:nvPr/>
        </p:nvSpPr>
        <p:spPr>
          <a:xfrm>
            <a:off x="7531100" y="4516769"/>
            <a:ext cx="452118" cy="441962"/>
          </a:xfrm>
          <a:prstGeom prst="rect">
            <a:avLst/>
          </a:pr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32" name="object 38">
            <a:extLst>
              <a:ext uri="{FF2B5EF4-FFF2-40B4-BE49-F238E27FC236}">
                <a16:creationId xmlns:a16="http://schemas.microsoft.com/office/drawing/2014/main" id="{E52BF92F-396E-7B2A-E802-FA1B4171A903}"/>
              </a:ext>
            </a:extLst>
          </p:cNvPr>
          <p:cNvSpPr/>
          <p:nvPr/>
        </p:nvSpPr>
        <p:spPr>
          <a:xfrm>
            <a:off x="7572375" y="4568839"/>
            <a:ext cx="290831" cy="332318"/>
          </a:xfrm>
          <a:custGeom>
            <a:avLst/>
            <a:gdLst/>
            <a:ahLst/>
            <a:cxnLst/>
            <a:rect l="l" t="t" r="r" b="b"/>
            <a:pathLst>
              <a:path w="349250" h="334009">
                <a:moveTo>
                  <a:pt x="0" y="333628"/>
                </a:moveTo>
                <a:lnTo>
                  <a:pt x="348869" y="0"/>
                </a:lnTo>
              </a:path>
            </a:pathLst>
          </a:custGeom>
          <a:ln w="19812">
            <a:solidFill>
              <a:srgbClr val="0D93B9"/>
            </a:solidFill>
          </a:ln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D4A4886C-4C59-67B0-A737-17CF90A888E8}"/>
              </a:ext>
            </a:extLst>
          </p:cNvPr>
          <p:cNvSpPr/>
          <p:nvPr/>
        </p:nvSpPr>
        <p:spPr>
          <a:xfrm>
            <a:off x="8619491" y="4124339"/>
            <a:ext cx="1764029" cy="472440"/>
          </a:xfrm>
          <a:prstGeom prst="rect">
            <a:avLst/>
          </a:pr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34" name="object 40">
            <a:extLst>
              <a:ext uri="{FF2B5EF4-FFF2-40B4-BE49-F238E27FC236}">
                <a16:creationId xmlns:a16="http://schemas.microsoft.com/office/drawing/2014/main" id="{2BBF631B-71FD-2B9E-BA98-AA463DA59B0B}"/>
              </a:ext>
            </a:extLst>
          </p:cNvPr>
          <p:cNvSpPr/>
          <p:nvPr/>
        </p:nvSpPr>
        <p:spPr>
          <a:xfrm>
            <a:off x="8654901" y="4148241"/>
            <a:ext cx="1676400" cy="385233"/>
          </a:xfrm>
          <a:custGeom>
            <a:avLst/>
            <a:gdLst/>
            <a:ahLst/>
            <a:cxnLst/>
            <a:rect l="l" t="t" r="r" b="b"/>
            <a:pathLst>
              <a:path w="2011679" h="462279">
                <a:moveTo>
                  <a:pt x="0" y="76961"/>
                </a:moveTo>
                <a:lnTo>
                  <a:pt x="6042" y="46988"/>
                </a:lnTo>
                <a:lnTo>
                  <a:pt x="22526" y="22526"/>
                </a:lnTo>
                <a:lnTo>
                  <a:pt x="46988" y="6042"/>
                </a:lnTo>
                <a:lnTo>
                  <a:pt x="76962" y="0"/>
                </a:lnTo>
                <a:lnTo>
                  <a:pt x="1934718" y="0"/>
                </a:lnTo>
                <a:lnTo>
                  <a:pt x="1964691" y="6042"/>
                </a:lnTo>
                <a:lnTo>
                  <a:pt x="1989153" y="22526"/>
                </a:lnTo>
                <a:lnTo>
                  <a:pt x="2005637" y="46988"/>
                </a:lnTo>
                <a:lnTo>
                  <a:pt x="2011679" y="76961"/>
                </a:lnTo>
                <a:lnTo>
                  <a:pt x="2011679" y="384809"/>
                </a:lnTo>
                <a:lnTo>
                  <a:pt x="2005637" y="414783"/>
                </a:lnTo>
                <a:lnTo>
                  <a:pt x="1989153" y="439245"/>
                </a:lnTo>
                <a:lnTo>
                  <a:pt x="1964691" y="455729"/>
                </a:lnTo>
                <a:lnTo>
                  <a:pt x="1934718" y="461771"/>
                </a:lnTo>
                <a:lnTo>
                  <a:pt x="76962" y="461771"/>
                </a:lnTo>
                <a:lnTo>
                  <a:pt x="46988" y="455729"/>
                </a:lnTo>
                <a:lnTo>
                  <a:pt x="22526" y="439245"/>
                </a:lnTo>
                <a:lnTo>
                  <a:pt x="6042" y="414783"/>
                </a:lnTo>
                <a:lnTo>
                  <a:pt x="0" y="384809"/>
                </a:lnTo>
                <a:lnTo>
                  <a:pt x="0" y="76961"/>
                </a:lnTo>
                <a:close/>
              </a:path>
            </a:pathLst>
          </a:custGeom>
          <a:ln w="19812">
            <a:solidFill>
              <a:srgbClr val="76AF43"/>
            </a:solidFill>
          </a:ln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35" name="object 41">
            <a:extLst>
              <a:ext uri="{FF2B5EF4-FFF2-40B4-BE49-F238E27FC236}">
                <a16:creationId xmlns:a16="http://schemas.microsoft.com/office/drawing/2014/main" id="{6F9B32C2-9812-532F-DCE9-DED522876E1A}"/>
              </a:ext>
            </a:extLst>
          </p:cNvPr>
          <p:cNvSpPr/>
          <p:nvPr/>
        </p:nvSpPr>
        <p:spPr>
          <a:xfrm>
            <a:off x="10431779" y="4829188"/>
            <a:ext cx="185418" cy="186691"/>
          </a:xfrm>
          <a:prstGeom prst="rect">
            <a:avLst/>
          </a:pr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36" name="object 42">
            <a:extLst>
              <a:ext uri="{FF2B5EF4-FFF2-40B4-BE49-F238E27FC236}">
                <a16:creationId xmlns:a16="http://schemas.microsoft.com/office/drawing/2014/main" id="{31E4C925-A999-727C-CDE7-DDCD631B4686}"/>
              </a:ext>
            </a:extLst>
          </p:cNvPr>
          <p:cNvSpPr/>
          <p:nvPr/>
        </p:nvSpPr>
        <p:spPr>
          <a:xfrm>
            <a:off x="10417812" y="4809313"/>
            <a:ext cx="114298" cy="115569"/>
          </a:xfrm>
          <a:prstGeom prst="rect">
            <a:avLst/>
          </a:pr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37" name="object 43">
            <a:extLst>
              <a:ext uri="{FF2B5EF4-FFF2-40B4-BE49-F238E27FC236}">
                <a16:creationId xmlns:a16="http://schemas.microsoft.com/office/drawing/2014/main" id="{2CA2EF98-9E7F-830B-AC98-2DF531E54CE3}"/>
              </a:ext>
            </a:extLst>
          </p:cNvPr>
          <p:cNvSpPr/>
          <p:nvPr/>
        </p:nvSpPr>
        <p:spPr>
          <a:xfrm>
            <a:off x="10099040" y="4491812"/>
            <a:ext cx="427989" cy="391160"/>
          </a:xfrm>
          <a:prstGeom prst="rect">
            <a:avLst/>
          </a:prstGeo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7"/>
          </a:p>
        </p:txBody>
      </p:sp>
      <p:sp>
        <p:nvSpPr>
          <p:cNvPr id="38" name="object 44">
            <a:extLst>
              <a:ext uri="{FF2B5EF4-FFF2-40B4-BE49-F238E27FC236}">
                <a16:creationId xmlns:a16="http://schemas.microsoft.com/office/drawing/2014/main" id="{E6B73419-DBE8-7B4E-F678-95D6B3BA9CD2}"/>
              </a:ext>
            </a:extLst>
          </p:cNvPr>
          <p:cNvSpPr/>
          <p:nvPr/>
        </p:nvSpPr>
        <p:spPr>
          <a:xfrm>
            <a:off x="10140316" y="4533915"/>
            <a:ext cx="343429" cy="305858"/>
          </a:xfrm>
          <a:custGeom>
            <a:avLst/>
            <a:gdLst/>
            <a:ahLst/>
            <a:cxnLst/>
            <a:rect l="l" t="t" r="r" b="b"/>
            <a:pathLst>
              <a:path w="412115" h="367029">
                <a:moveTo>
                  <a:pt x="0" y="0"/>
                </a:moveTo>
                <a:lnTo>
                  <a:pt x="411733" y="366902"/>
                </a:lnTo>
              </a:path>
            </a:pathLst>
          </a:custGeom>
          <a:ln w="19812">
            <a:solidFill>
              <a:srgbClr val="76AF43"/>
            </a:solidFill>
          </a:ln>
        </p:spPr>
        <p:txBody>
          <a:bodyPr wrap="square" lIns="0" tIns="0" rIns="0" bIns="0" rtlCol="0"/>
          <a:lstStyle/>
          <a:p>
            <a:endParaRPr sz="1167"/>
          </a:p>
        </p:txBody>
      </p:sp>
    </p:spTree>
    <p:extLst>
      <p:ext uri="{BB962C8B-B14F-4D97-AF65-F5344CB8AC3E}">
        <p14:creationId xmlns:p14="http://schemas.microsoft.com/office/powerpoint/2010/main" val="307510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Kognito">
      <a:dk1>
        <a:srgbClr val="000000"/>
      </a:dk1>
      <a:lt1>
        <a:srgbClr val="CCCCCC"/>
      </a:lt1>
      <a:dk2>
        <a:srgbClr val="033A63"/>
      </a:dk2>
      <a:lt2>
        <a:srgbClr val="FFFFFF"/>
      </a:lt2>
      <a:accent1>
        <a:srgbClr val="0E93BA"/>
      </a:accent1>
      <a:accent2>
        <a:srgbClr val="E3832B"/>
      </a:accent2>
      <a:accent3>
        <a:srgbClr val="76B04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96E83F8F90B1499D7B341A823B26E6" ma:contentTypeVersion="17" ma:contentTypeDescription="Create a new document." ma:contentTypeScope="" ma:versionID="2c93d99639c8d8c681331c203e864c20">
  <xsd:schema xmlns:xsd="http://www.w3.org/2001/XMLSchema" xmlns:xs="http://www.w3.org/2001/XMLSchema" xmlns:p="http://schemas.microsoft.com/office/2006/metadata/properties" xmlns:ns2="7f9d22db-6c92-4f9a-bbf1-679da3c313bc" xmlns:ns3="d022a453-ed52-4e36-911a-b6dcc46e6bf6" targetNamespace="http://schemas.microsoft.com/office/2006/metadata/properties" ma:root="true" ma:fieldsID="bc60a1486e09842cd0144940b9350415" ns2:_="" ns3:_="">
    <xsd:import namespace="7f9d22db-6c92-4f9a-bbf1-679da3c313bc"/>
    <xsd:import namespace="d022a453-ed52-4e36-911a-b6dcc46e6b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9d22db-6c92-4f9a-bbf1-679da3c313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8afafd8-9f7e-41ef-9757-3264a724b3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mments" ma:index="24" nillable="true" ma:displayName="Comments" ma:format="Dropdown" ma:internalName="Commen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2a453-ed52-4e36-911a-b6dcc46e6bf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a6951ec-1245-4765-895c-7076cdba4048}" ma:internalName="TaxCatchAll" ma:showField="CatchAllData" ma:web="d022a453-ed52-4e36-911a-b6dcc46e6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22a453-ed52-4e36-911a-b6dcc46e6bf6">
      <UserInfo>
        <DisplayName>Deborah Serri</DisplayName>
        <AccountId>90</AccountId>
        <AccountType/>
      </UserInfo>
      <UserInfo>
        <DisplayName>Nadia Stamp</DisplayName>
        <AccountId>284</AccountId>
        <AccountType/>
      </UserInfo>
      <UserInfo>
        <DisplayName>Kathleen Luz</DisplayName>
        <AccountId>32</AccountId>
        <AccountType/>
      </UserInfo>
      <UserInfo>
        <DisplayName>Merideth Tumasz</DisplayName>
        <AccountId>233</AccountId>
        <AccountType/>
      </UserInfo>
      <UserInfo>
        <DisplayName>Jennifer Scherzay</DisplayName>
        <AccountId>181</AccountId>
        <AccountType/>
      </UserInfo>
      <UserInfo>
        <DisplayName>Erin Cummings</DisplayName>
        <AccountId>312</AccountId>
        <AccountType/>
      </UserInfo>
      <UserInfo>
        <DisplayName>Alyssa Belanger</DisplayName>
        <AccountId>137</AccountId>
        <AccountType/>
      </UserInfo>
      <UserInfo>
        <DisplayName>Tess Bundt</DisplayName>
        <AccountId>141</AccountId>
        <AccountType/>
      </UserInfo>
      <UserInfo>
        <DisplayName>Debra Dailey</DisplayName>
        <AccountId>38</AccountId>
        <AccountType/>
      </UserInfo>
    </SharedWithUsers>
    <lcf76f155ced4ddcb4097134ff3c332f xmlns="7f9d22db-6c92-4f9a-bbf1-679da3c313bc">
      <Terms xmlns="http://schemas.microsoft.com/office/infopath/2007/PartnerControls"/>
    </lcf76f155ced4ddcb4097134ff3c332f>
    <TaxCatchAll xmlns="d022a453-ed52-4e36-911a-b6dcc46e6bf6" xsi:nil="true"/>
    <Comments xmlns="7f9d22db-6c92-4f9a-bbf1-679da3c313bc" xsi:nil="true"/>
  </documentManagement>
</p:properties>
</file>

<file path=customXml/itemProps1.xml><?xml version="1.0" encoding="utf-8"?>
<ds:datastoreItem xmlns:ds="http://schemas.openxmlformats.org/officeDocument/2006/customXml" ds:itemID="{98070D8F-28A1-4397-8D94-A390B09C3B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9d22db-6c92-4f9a-bbf1-679da3c313bc"/>
    <ds:schemaRef ds:uri="d022a453-ed52-4e36-911a-b6dcc46e6b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DE8283-99AB-4CBB-9506-01C1CC441B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CE3A5B-BD91-46A1-844D-64E8BDDB1CA6}">
  <ds:schemaRefs>
    <ds:schemaRef ds:uri="6ff2061c-1dc7-4008-acb8-f4579147b0ba"/>
    <ds:schemaRef ds:uri="http://purl.org/dc/terms/"/>
    <ds:schemaRef ds:uri="http://schemas.microsoft.com/office/2006/documentManagement/types"/>
    <ds:schemaRef ds:uri="3a644f29-ce98-4cae-91c0-db9cdd51730e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d022a453-ed52-4e36-911a-b6dcc46e6bf6"/>
    <ds:schemaRef ds:uri="7f9d22db-6c92-4f9a-bbf1-679da3c313b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1863</Words>
  <Application>Microsoft Macintosh PowerPoint</Application>
  <PresentationFormat>Widescreen</PresentationFormat>
  <Paragraphs>220</Paragraphs>
  <Slides>32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Calibri</vt:lpstr>
      <vt:lpstr>Calibri Light</vt:lpstr>
      <vt:lpstr>Georgia</vt:lpstr>
      <vt:lpstr>Helvetica Neue</vt:lpstr>
      <vt:lpstr>Wingdings</vt:lpstr>
      <vt:lpstr>2_Custom Design</vt:lpstr>
      <vt:lpstr>3_Custom Design</vt:lpstr>
      <vt:lpstr>5_Custom Design</vt:lpstr>
      <vt:lpstr>4_Custom Design</vt:lpstr>
      <vt:lpstr>6_Office Theme</vt:lpstr>
      <vt:lpstr>8_Custom Design</vt:lpstr>
      <vt:lpstr>PowerPoint Presentation</vt:lpstr>
      <vt:lpstr>PowerPoint Presentation</vt:lpstr>
      <vt:lpstr>Workshop Overview</vt:lpstr>
      <vt:lpstr>Group Norms</vt:lpstr>
      <vt:lpstr>Self-Assessment Activity</vt:lpstr>
      <vt:lpstr>Self-Assessment Activity</vt:lpstr>
      <vt:lpstr>What is Kognito?</vt:lpstr>
      <vt:lpstr>What is Kognito?</vt:lpstr>
      <vt:lpstr>How Does A Kognito Simulation Work?</vt:lpstr>
      <vt:lpstr>Overview of Protecting Our Youth</vt:lpstr>
      <vt:lpstr>Protecting Our Youth Learning Goal + Objectives</vt:lpstr>
      <vt:lpstr>PowerPoint Presentation</vt:lpstr>
      <vt:lpstr>Protecting Our Youth</vt:lpstr>
      <vt:lpstr>Protecting Our Youth</vt:lpstr>
      <vt:lpstr>Warning Signs of Child Abuse and Neglect</vt:lpstr>
      <vt:lpstr>Warning Signs of Child Abuse and Neglect</vt:lpstr>
      <vt:lpstr>Checking In with Students</vt:lpstr>
      <vt:lpstr>Checking In with Students When You Suspect Something’s Wrong</vt:lpstr>
      <vt:lpstr>Conversation Techniques</vt:lpstr>
      <vt:lpstr>Neutral Observable Statements</vt:lpstr>
      <vt:lpstr>Open-Ended Questions </vt:lpstr>
      <vt:lpstr>Reflections</vt:lpstr>
      <vt:lpstr>Referring Students</vt:lpstr>
      <vt:lpstr>Continuing a Supportive Relationship with Students </vt:lpstr>
      <vt:lpstr>PowerPoint Presentation</vt:lpstr>
      <vt:lpstr>PowerPoint Presentation</vt:lpstr>
      <vt:lpstr>Local Resources </vt:lpstr>
      <vt:lpstr>3, 2, 1 Activity</vt:lpstr>
      <vt:lpstr>Bridging the Gap</vt:lpstr>
      <vt:lpstr>Conclusion</vt:lpstr>
      <vt:lpstr>Final Questions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Samplin-Salgado</dc:creator>
  <cp:lastModifiedBy>Ross Ginsberg</cp:lastModifiedBy>
  <cp:revision>63</cp:revision>
  <dcterms:created xsi:type="dcterms:W3CDTF">2020-10-31T22:14:43Z</dcterms:created>
  <dcterms:modified xsi:type="dcterms:W3CDTF">2023-03-08T15:25:39Z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0x010100FF96E83F8F90B1499D7B341A823B26E6</vt:lpwstr>
  </property>
  <property fmtid="{D5CDD505-2E9C-101B-9397-08002B2CF9AE}" pid="3" name="MediaServiceImageTags">
    <vt:lpwstr/>
  </property>
</Properties>
</file>