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20104100" cy="11303000"/>
  <p:notesSz cx="20104100" cy="11303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E58813-DD31-56D2-FF37-F773BC2D476E}" v="16" dt="2023-02-17T21:40:42.35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ne Newman" userId="S::suzanne.newman@ascendlearning.com::a0935d61-295c-4c09-856c-8bff2f59e1d0" providerId="AD" clId="Web-{39E58813-DD31-56D2-FF37-F773BC2D476E}"/>
    <pc:docChg chg="modSld">
      <pc:chgData name="Suzanne Newman" userId="S::suzanne.newman@ascendlearning.com::a0935d61-295c-4c09-856c-8bff2f59e1d0" providerId="AD" clId="Web-{39E58813-DD31-56D2-FF37-F773BC2D476E}" dt="2023-02-17T21:40:40.537" v="8" actId="20577"/>
      <pc:docMkLst>
        <pc:docMk/>
      </pc:docMkLst>
      <pc:sldChg chg="modSp">
        <pc:chgData name="Suzanne Newman" userId="S::suzanne.newman@ascendlearning.com::a0935d61-295c-4c09-856c-8bff2f59e1d0" providerId="AD" clId="Web-{39E58813-DD31-56D2-FF37-F773BC2D476E}" dt="2023-02-17T21:40:40.537" v="8" actId="20577"/>
        <pc:sldMkLst>
          <pc:docMk/>
          <pc:sldMk cId="0" sldId="269"/>
        </pc:sldMkLst>
        <pc:spChg chg="mod">
          <ac:chgData name="Suzanne Newman" userId="S::suzanne.newman@ascendlearning.com::a0935d61-295c-4c09-856c-8bff2f59e1d0" providerId="AD" clId="Web-{39E58813-DD31-56D2-FF37-F773BC2D476E}" dt="2023-02-17T21:40:40.537" v="8" actId="20577"/>
          <ac:spMkLst>
            <pc:docMk/>
            <pc:sldMk cId="0" sldId="269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286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20104100" cy="113029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532116" y="6404170"/>
            <a:ext cx="7039866" cy="184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532116" y="6404170"/>
            <a:ext cx="7039866" cy="184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286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27488" y="3732716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3" y="0"/>
                </a:lnTo>
              </a:path>
            </a:pathLst>
          </a:custGeom>
          <a:ln w="34903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599690"/>
            <a:ext cx="8745284" cy="7459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599690"/>
            <a:ext cx="8745284" cy="7459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286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47103" y="4134272"/>
            <a:ext cx="10009892" cy="2756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800" b="1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9549" y="4459556"/>
            <a:ext cx="18065001" cy="3809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1790"/>
            <a:ext cx="6433312" cy="56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1790"/>
            <a:ext cx="4623943" cy="56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1790"/>
            <a:ext cx="4623943" cy="56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ve.org/youthsuicid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81570" y="10499299"/>
            <a:ext cx="4679315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10" dirty="0">
                <a:solidFill>
                  <a:srgbClr val="EDECE0"/>
                </a:solidFill>
                <a:latin typeface="Calibri"/>
                <a:cs typeface="Calibri"/>
              </a:rPr>
              <a:t>Kognito. 2021. </a:t>
            </a:r>
            <a:r>
              <a:rPr sz="2600" spc="5" dirty="0">
                <a:solidFill>
                  <a:srgbClr val="EDECE0"/>
                </a:solidFill>
                <a:latin typeface="Calibri"/>
                <a:cs typeface="Calibri"/>
              </a:rPr>
              <a:t>All </a:t>
            </a:r>
            <a:r>
              <a:rPr sz="2600" spc="10" dirty="0">
                <a:solidFill>
                  <a:srgbClr val="EDECE0"/>
                </a:solidFill>
                <a:latin typeface="Calibri"/>
                <a:cs typeface="Calibri"/>
              </a:rPr>
              <a:t>Rights</a:t>
            </a:r>
            <a:r>
              <a:rPr sz="2600" spc="125" dirty="0">
                <a:solidFill>
                  <a:srgbClr val="EDECE0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EDECE0"/>
                </a:solidFill>
                <a:latin typeface="Calibri"/>
                <a:cs typeface="Calibri"/>
              </a:rPr>
              <a:t>Reserved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895350" algn="ctr">
              <a:lnSpc>
                <a:spcPct val="100000"/>
              </a:lnSpc>
              <a:spcBef>
                <a:spcPts val="1070"/>
              </a:spcBef>
            </a:pPr>
            <a:r>
              <a:rPr spc="-5" dirty="0"/>
              <a:t>Step In, Speak</a:t>
            </a:r>
            <a:r>
              <a:rPr spc="165" dirty="0"/>
              <a:t> </a:t>
            </a:r>
            <a:r>
              <a:rPr spc="-10" dirty="0"/>
              <a:t>Up</a:t>
            </a:r>
          </a:p>
          <a:p>
            <a:pPr marL="873125" algn="ctr">
              <a:lnSpc>
                <a:spcPct val="100000"/>
              </a:lnSpc>
              <a:spcBef>
                <a:spcPts val="690"/>
              </a:spcBef>
            </a:pPr>
            <a:r>
              <a:rPr sz="4400" spc="-10" dirty="0"/>
              <a:t>Professional</a:t>
            </a:r>
            <a:r>
              <a:rPr sz="4400" spc="180" dirty="0"/>
              <a:t> </a:t>
            </a:r>
            <a:r>
              <a:rPr sz="4400" spc="-10" dirty="0"/>
              <a:t>Development</a:t>
            </a:r>
            <a:endParaRPr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488" y="3732716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3" y="0"/>
                </a:lnTo>
              </a:path>
            </a:pathLst>
          </a:custGeom>
          <a:ln w="34903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1472" y="1431502"/>
            <a:ext cx="14154785" cy="1499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650" spc="5" dirty="0">
                <a:solidFill>
                  <a:srgbClr val="000000"/>
                </a:solidFill>
              </a:rPr>
              <a:t>LGBTQ </a:t>
            </a:r>
            <a:r>
              <a:rPr sz="9650" dirty="0">
                <a:solidFill>
                  <a:srgbClr val="000000"/>
                </a:solidFill>
              </a:rPr>
              <a:t>Student</a:t>
            </a:r>
            <a:r>
              <a:rPr sz="9650" spc="260" dirty="0">
                <a:solidFill>
                  <a:srgbClr val="000000"/>
                </a:solidFill>
              </a:rPr>
              <a:t> </a:t>
            </a:r>
            <a:r>
              <a:rPr sz="9650" dirty="0">
                <a:solidFill>
                  <a:srgbClr val="000000"/>
                </a:solidFill>
              </a:rPr>
              <a:t>Experiences</a:t>
            </a:r>
            <a:endParaRPr sz="9650"/>
          </a:p>
        </p:txBody>
      </p:sp>
      <p:sp>
        <p:nvSpPr>
          <p:cNvPr id="4" name="object 4"/>
          <p:cNvSpPr txBox="1"/>
          <p:nvPr/>
        </p:nvSpPr>
        <p:spPr>
          <a:xfrm>
            <a:off x="1915812" y="4470253"/>
            <a:ext cx="16400144" cy="50031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1159510">
              <a:lnSpc>
                <a:spcPts val="4640"/>
              </a:lnSpc>
              <a:spcBef>
                <a:spcPts val="345"/>
              </a:spcBef>
            </a:pPr>
            <a:r>
              <a:rPr sz="3950" b="1" spc="-5" dirty="0">
                <a:latin typeface="Arial"/>
                <a:cs typeface="Arial"/>
              </a:rPr>
              <a:t>Students </a:t>
            </a:r>
            <a:r>
              <a:rPr sz="3950" b="1" dirty="0">
                <a:latin typeface="Arial"/>
                <a:cs typeface="Arial"/>
              </a:rPr>
              <a:t>who </a:t>
            </a:r>
            <a:r>
              <a:rPr sz="3950" b="1" spc="-5" dirty="0">
                <a:latin typeface="Arial"/>
                <a:cs typeface="Arial"/>
              </a:rPr>
              <a:t>identify </a:t>
            </a:r>
            <a:r>
              <a:rPr sz="3950" b="1" dirty="0">
                <a:latin typeface="Arial"/>
                <a:cs typeface="Arial"/>
              </a:rPr>
              <a:t>as LGBTQ are much more </a:t>
            </a:r>
            <a:r>
              <a:rPr sz="3950" b="1" spc="-5" dirty="0">
                <a:latin typeface="Arial"/>
                <a:cs typeface="Arial"/>
              </a:rPr>
              <a:t>likely </a:t>
            </a:r>
            <a:r>
              <a:rPr sz="3950" b="1" dirty="0">
                <a:latin typeface="Arial"/>
                <a:cs typeface="Arial"/>
              </a:rPr>
              <a:t>to </a:t>
            </a:r>
            <a:r>
              <a:rPr sz="3950" b="1" spc="-5" dirty="0">
                <a:latin typeface="Arial"/>
                <a:cs typeface="Arial"/>
              </a:rPr>
              <a:t>report  </a:t>
            </a:r>
            <a:r>
              <a:rPr sz="3950" b="1" dirty="0">
                <a:latin typeface="Arial"/>
                <a:cs typeface="Arial"/>
              </a:rPr>
              <a:t>feeling sad/helpless and to consider/attempt</a:t>
            </a:r>
            <a:r>
              <a:rPr sz="3950" b="1" spc="275" dirty="0">
                <a:latin typeface="Arial"/>
                <a:cs typeface="Arial"/>
              </a:rPr>
              <a:t> </a:t>
            </a:r>
            <a:r>
              <a:rPr sz="3950" b="1" spc="-5" dirty="0">
                <a:latin typeface="Arial"/>
                <a:cs typeface="Arial"/>
              </a:rPr>
              <a:t>suicide.</a:t>
            </a:r>
            <a:endParaRPr sz="3950">
              <a:latin typeface="Arial"/>
              <a:cs typeface="Arial"/>
            </a:endParaRPr>
          </a:p>
          <a:p>
            <a:pPr marL="1017905" marR="1182370" indent="-754380">
              <a:lnSpc>
                <a:spcPts val="4640"/>
              </a:lnSpc>
              <a:spcBef>
                <a:spcPts val="5"/>
              </a:spcBef>
              <a:buChar char="•"/>
              <a:tabLst>
                <a:tab pos="1017269" algn="l"/>
                <a:tab pos="1017905" algn="l"/>
              </a:tabLst>
            </a:pPr>
            <a:r>
              <a:rPr sz="3950" dirty="0">
                <a:latin typeface="Arial"/>
                <a:cs typeface="Arial"/>
              </a:rPr>
              <a:t>Due to verbal and </a:t>
            </a:r>
            <a:r>
              <a:rPr sz="3950" spc="-5" dirty="0">
                <a:latin typeface="Arial"/>
                <a:cs typeface="Arial"/>
              </a:rPr>
              <a:t>physical harassment </a:t>
            </a:r>
            <a:r>
              <a:rPr sz="3950" dirty="0">
                <a:latin typeface="Arial"/>
                <a:cs typeface="Arial"/>
              </a:rPr>
              <a:t>and </a:t>
            </a:r>
            <a:r>
              <a:rPr sz="3950" spc="-5" dirty="0">
                <a:latin typeface="Arial"/>
                <a:cs typeface="Arial"/>
              </a:rPr>
              <a:t>feeling isolated and  unvalued </a:t>
            </a:r>
            <a:r>
              <a:rPr sz="3950" dirty="0">
                <a:latin typeface="Arial"/>
                <a:cs typeface="Arial"/>
              </a:rPr>
              <a:t>by </a:t>
            </a:r>
            <a:r>
              <a:rPr sz="3950" spc="-5" dirty="0">
                <a:latin typeface="Arial"/>
                <a:cs typeface="Arial"/>
              </a:rPr>
              <a:t>their </a:t>
            </a:r>
            <a:r>
              <a:rPr sz="3950" dirty="0">
                <a:latin typeface="Arial"/>
                <a:cs typeface="Arial"/>
              </a:rPr>
              <a:t>schools, </a:t>
            </a:r>
            <a:r>
              <a:rPr sz="3950" spc="-5" dirty="0">
                <a:latin typeface="Arial"/>
                <a:cs typeface="Arial"/>
              </a:rPr>
              <a:t>families, </a:t>
            </a:r>
            <a:r>
              <a:rPr sz="3950" dirty="0">
                <a:latin typeface="Arial"/>
                <a:cs typeface="Arial"/>
              </a:rPr>
              <a:t>and</a:t>
            </a:r>
            <a:r>
              <a:rPr sz="3950" spc="360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communities.</a:t>
            </a:r>
            <a:endParaRPr sz="3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4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950" b="1" spc="-5" dirty="0">
                <a:latin typeface="Arial"/>
                <a:cs typeface="Arial"/>
              </a:rPr>
              <a:t>Educators </a:t>
            </a:r>
            <a:r>
              <a:rPr sz="3950" b="1" dirty="0">
                <a:latin typeface="Arial"/>
                <a:cs typeface="Arial"/>
              </a:rPr>
              <a:t>have the power to make </a:t>
            </a:r>
            <a:r>
              <a:rPr sz="3950" b="1" spc="-5" dirty="0">
                <a:latin typeface="Arial"/>
                <a:cs typeface="Arial"/>
              </a:rPr>
              <a:t>schools</a:t>
            </a:r>
            <a:r>
              <a:rPr sz="3950" b="1" spc="400" dirty="0">
                <a:latin typeface="Arial"/>
                <a:cs typeface="Arial"/>
              </a:rPr>
              <a:t> </a:t>
            </a:r>
            <a:r>
              <a:rPr sz="3950" b="1" spc="-5" dirty="0">
                <a:latin typeface="Arial"/>
                <a:cs typeface="Arial"/>
              </a:rPr>
              <a:t>better.</a:t>
            </a:r>
            <a:endParaRPr sz="3950">
              <a:latin typeface="Arial"/>
              <a:cs typeface="Arial"/>
            </a:endParaRPr>
          </a:p>
          <a:p>
            <a:pPr marL="1017905" marR="5080" indent="-754380">
              <a:lnSpc>
                <a:spcPct val="112599"/>
              </a:lnSpc>
              <a:spcBef>
                <a:spcPts val="5"/>
              </a:spcBef>
              <a:buChar char="•"/>
              <a:tabLst>
                <a:tab pos="1017269" algn="l"/>
                <a:tab pos="1017905" algn="l"/>
              </a:tabLst>
            </a:pPr>
            <a:r>
              <a:rPr sz="3950" dirty="0">
                <a:latin typeface="Arial"/>
                <a:cs typeface="Arial"/>
              </a:rPr>
              <a:t>They can </a:t>
            </a:r>
            <a:r>
              <a:rPr sz="3950" spc="-5" dirty="0">
                <a:latin typeface="Arial"/>
                <a:cs typeface="Arial"/>
              </a:rPr>
              <a:t>help </a:t>
            </a:r>
            <a:r>
              <a:rPr sz="3950" dirty="0">
                <a:latin typeface="Arial"/>
                <a:cs typeface="Arial"/>
              </a:rPr>
              <a:t>LGBTQ students get </a:t>
            </a:r>
            <a:r>
              <a:rPr sz="3950" spc="-5" dirty="0">
                <a:latin typeface="Arial"/>
                <a:cs typeface="Arial"/>
              </a:rPr>
              <a:t>better grades, lower their </a:t>
            </a:r>
            <a:r>
              <a:rPr sz="3950" dirty="0">
                <a:latin typeface="Arial"/>
                <a:cs typeface="Arial"/>
              </a:rPr>
              <a:t>risks </a:t>
            </a:r>
            <a:r>
              <a:rPr sz="3950" spc="-5" dirty="0">
                <a:latin typeface="Arial"/>
                <a:cs typeface="Arial"/>
              </a:rPr>
              <a:t>of  dropping out, </a:t>
            </a:r>
            <a:r>
              <a:rPr sz="3950" dirty="0">
                <a:latin typeface="Arial"/>
                <a:cs typeface="Arial"/>
              </a:rPr>
              <a:t>and save</a:t>
            </a:r>
            <a:r>
              <a:rPr sz="3950" spc="180" dirty="0">
                <a:latin typeface="Arial"/>
                <a:cs typeface="Arial"/>
              </a:rPr>
              <a:t> </a:t>
            </a:r>
            <a:r>
              <a:rPr sz="3950" spc="-5" dirty="0">
                <a:latin typeface="Arial"/>
                <a:cs typeface="Arial"/>
              </a:rPr>
              <a:t>lives!</a:t>
            </a:r>
            <a:endParaRPr sz="3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048667" y="10372625"/>
            <a:ext cx="30543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0" dirty="0">
                <a:solidFill>
                  <a:srgbClr val="878787"/>
                </a:solidFill>
                <a:latin typeface="Arial"/>
                <a:cs typeface="Arial"/>
              </a:rPr>
              <a:t>11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488" y="2895045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3" y="0"/>
                </a:lnTo>
              </a:path>
            </a:pathLst>
          </a:custGeom>
          <a:ln w="34903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27503" y="3501859"/>
            <a:ext cx="8347027" cy="62754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07748" y="3581447"/>
            <a:ext cx="7650553" cy="6195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71472" y="1257306"/>
            <a:ext cx="16784955" cy="1097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0" spc="5" dirty="0">
                <a:solidFill>
                  <a:srgbClr val="000000"/>
                </a:solidFill>
              </a:rPr>
              <a:t>Addressing </a:t>
            </a:r>
            <a:r>
              <a:rPr sz="7000" spc="10" dirty="0">
                <a:solidFill>
                  <a:srgbClr val="000000"/>
                </a:solidFill>
              </a:rPr>
              <a:t>Biased </a:t>
            </a:r>
            <a:r>
              <a:rPr sz="7000" spc="5" dirty="0">
                <a:solidFill>
                  <a:srgbClr val="000000"/>
                </a:solidFill>
              </a:rPr>
              <a:t>Language </a:t>
            </a:r>
            <a:r>
              <a:rPr sz="7000" spc="15" dirty="0">
                <a:solidFill>
                  <a:srgbClr val="000000"/>
                </a:solidFill>
              </a:rPr>
              <a:t>and</a:t>
            </a:r>
            <a:r>
              <a:rPr sz="7000" spc="515" dirty="0">
                <a:solidFill>
                  <a:srgbClr val="000000"/>
                </a:solidFill>
              </a:rPr>
              <a:t> </a:t>
            </a:r>
            <a:r>
              <a:rPr sz="7000" spc="5" dirty="0">
                <a:solidFill>
                  <a:srgbClr val="000000"/>
                </a:solidFill>
              </a:rPr>
              <a:t>Harassment</a:t>
            </a:r>
            <a:endParaRPr sz="7000"/>
          </a:p>
        </p:txBody>
      </p:sp>
      <p:sp>
        <p:nvSpPr>
          <p:cNvPr id="6" name="object 6"/>
          <p:cNvSpPr txBox="1"/>
          <p:nvPr/>
        </p:nvSpPr>
        <p:spPr>
          <a:xfrm>
            <a:off x="18048667" y="10372625"/>
            <a:ext cx="30543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0" dirty="0">
                <a:solidFill>
                  <a:srgbClr val="878787"/>
                </a:solidFill>
                <a:latin typeface="Arial"/>
                <a:cs typeface="Arial"/>
              </a:rPr>
              <a:t>12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488" y="2895045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3" y="0"/>
                </a:lnTo>
              </a:path>
            </a:pathLst>
          </a:custGeom>
          <a:ln w="34903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46412" y="3175583"/>
            <a:ext cx="15994012" cy="7655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71472" y="1257306"/>
            <a:ext cx="13197205" cy="1097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0" spc="10" dirty="0">
                <a:solidFill>
                  <a:srgbClr val="000000"/>
                </a:solidFill>
              </a:rPr>
              <a:t>Connecting with </a:t>
            </a:r>
            <a:r>
              <a:rPr sz="7000" spc="15" dirty="0">
                <a:solidFill>
                  <a:srgbClr val="000000"/>
                </a:solidFill>
              </a:rPr>
              <a:t>an </a:t>
            </a:r>
            <a:r>
              <a:rPr sz="7000" spc="10" dirty="0">
                <a:solidFill>
                  <a:srgbClr val="000000"/>
                </a:solidFill>
              </a:rPr>
              <a:t>At-Risk</a:t>
            </a:r>
            <a:r>
              <a:rPr sz="7000" spc="300" dirty="0">
                <a:solidFill>
                  <a:srgbClr val="000000"/>
                </a:solidFill>
              </a:rPr>
              <a:t> </a:t>
            </a:r>
            <a:r>
              <a:rPr sz="7000" spc="10" dirty="0">
                <a:solidFill>
                  <a:srgbClr val="000000"/>
                </a:solidFill>
              </a:rPr>
              <a:t>Student</a:t>
            </a:r>
            <a:endParaRPr sz="7000"/>
          </a:p>
        </p:txBody>
      </p:sp>
      <p:sp>
        <p:nvSpPr>
          <p:cNvPr id="5" name="object 5"/>
          <p:cNvSpPr txBox="1"/>
          <p:nvPr/>
        </p:nvSpPr>
        <p:spPr>
          <a:xfrm>
            <a:off x="18048667" y="10372625"/>
            <a:ext cx="30543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0" dirty="0">
                <a:solidFill>
                  <a:srgbClr val="878787"/>
                </a:solidFill>
                <a:latin typeface="Arial"/>
                <a:cs typeface="Arial"/>
              </a:rPr>
              <a:t>13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488" y="3732716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3" y="0"/>
                </a:lnTo>
              </a:path>
            </a:pathLst>
          </a:custGeom>
          <a:ln w="34903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1472" y="1431502"/>
            <a:ext cx="11221085" cy="1499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650" dirty="0">
                <a:solidFill>
                  <a:srgbClr val="000000"/>
                </a:solidFill>
              </a:rPr>
              <a:t>Suicide </a:t>
            </a:r>
            <a:r>
              <a:rPr sz="9650" spc="5" dirty="0">
                <a:solidFill>
                  <a:srgbClr val="000000"/>
                </a:solidFill>
              </a:rPr>
              <a:t>Warning</a:t>
            </a:r>
            <a:r>
              <a:rPr sz="9650" spc="260" dirty="0">
                <a:solidFill>
                  <a:srgbClr val="000000"/>
                </a:solidFill>
              </a:rPr>
              <a:t> </a:t>
            </a:r>
            <a:r>
              <a:rPr sz="9650" dirty="0">
                <a:solidFill>
                  <a:srgbClr val="000000"/>
                </a:solidFill>
              </a:rPr>
              <a:t>Signs</a:t>
            </a:r>
            <a:endParaRPr sz="9650"/>
          </a:p>
        </p:txBody>
      </p:sp>
      <p:sp>
        <p:nvSpPr>
          <p:cNvPr id="4" name="object 4"/>
          <p:cNvSpPr txBox="1"/>
          <p:nvPr/>
        </p:nvSpPr>
        <p:spPr>
          <a:xfrm>
            <a:off x="18048667" y="10372625"/>
            <a:ext cx="30543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0" dirty="0">
                <a:solidFill>
                  <a:srgbClr val="878787"/>
                </a:solidFill>
                <a:latin typeface="Arial"/>
                <a:cs typeface="Arial"/>
              </a:rPr>
              <a:t>14</a:t>
            </a:r>
            <a:endParaRPr sz="1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22902" y="4260654"/>
            <a:ext cx="12435840" cy="53314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10565" indent="-698500">
              <a:lnSpc>
                <a:spcPct val="100000"/>
              </a:lnSpc>
              <a:spcBef>
                <a:spcPts val="125"/>
              </a:spcBef>
              <a:buChar char="●"/>
              <a:tabLst>
                <a:tab pos="710565" algn="l"/>
                <a:tab pos="711200" algn="l"/>
              </a:tabLst>
            </a:pPr>
            <a:r>
              <a:rPr sz="3050" spc="5" dirty="0">
                <a:latin typeface="Arial"/>
                <a:cs typeface="Arial"/>
              </a:rPr>
              <a:t>Talking </a:t>
            </a:r>
            <a:r>
              <a:rPr sz="3050" spc="10" dirty="0">
                <a:latin typeface="Arial"/>
                <a:cs typeface="Arial"/>
              </a:rPr>
              <a:t>about or </a:t>
            </a:r>
            <a:r>
              <a:rPr sz="3050" spc="15" dirty="0">
                <a:latin typeface="Arial"/>
                <a:cs typeface="Arial"/>
              </a:rPr>
              <a:t>making </a:t>
            </a:r>
            <a:r>
              <a:rPr sz="3050" spc="5" dirty="0">
                <a:latin typeface="Arial"/>
                <a:cs typeface="Arial"/>
              </a:rPr>
              <a:t>plans for</a:t>
            </a:r>
            <a:r>
              <a:rPr sz="3050" spc="-150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suicide</a:t>
            </a:r>
            <a:endParaRPr sz="3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●"/>
            </a:pPr>
            <a:endParaRPr sz="3650">
              <a:latin typeface="Arial"/>
              <a:cs typeface="Arial"/>
            </a:endParaRPr>
          </a:p>
          <a:p>
            <a:pPr marL="710565" indent="-698500">
              <a:lnSpc>
                <a:spcPct val="100000"/>
              </a:lnSpc>
              <a:buChar char="●"/>
              <a:tabLst>
                <a:tab pos="710565" algn="l"/>
                <a:tab pos="711200" algn="l"/>
              </a:tabLst>
            </a:pPr>
            <a:r>
              <a:rPr sz="3050" spc="5" dirty="0">
                <a:latin typeface="Arial"/>
                <a:cs typeface="Arial"/>
              </a:rPr>
              <a:t>Expressing hopelessness </a:t>
            </a:r>
            <a:r>
              <a:rPr sz="3050" spc="10" dirty="0">
                <a:latin typeface="Arial"/>
                <a:cs typeface="Arial"/>
              </a:rPr>
              <a:t>about </a:t>
            </a:r>
            <a:r>
              <a:rPr sz="3050" spc="5" dirty="0">
                <a:latin typeface="Arial"/>
                <a:cs typeface="Arial"/>
              </a:rPr>
              <a:t>the</a:t>
            </a:r>
            <a:r>
              <a:rPr sz="3050" spc="380" dirty="0">
                <a:latin typeface="Arial"/>
                <a:cs typeface="Arial"/>
              </a:rPr>
              <a:t> </a:t>
            </a:r>
            <a:r>
              <a:rPr sz="3050" spc="5" dirty="0">
                <a:latin typeface="Arial"/>
                <a:cs typeface="Arial"/>
              </a:rPr>
              <a:t>future</a:t>
            </a:r>
            <a:endParaRPr sz="3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●"/>
            </a:pPr>
            <a:endParaRPr sz="3650">
              <a:latin typeface="Arial"/>
              <a:cs typeface="Arial"/>
            </a:endParaRPr>
          </a:p>
          <a:p>
            <a:pPr marL="710565" indent="-698500">
              <a:lnSpc>
                <a:spcPct val="100000"/>
              </a:lnSpc>
              <a:spcBef>
                <a:spcPts val="5"/>
              </a:spcBef>
              <a:buChar char="●"/>
              <a:tabLst>
                <a:tab pos="710565" algn="l"/>
                <a:tab pos="711200" algn="l"/>
              </a:tabLst>
            </a:pPr>
            <a:r>
              <a:rPr sz="3050" spc="5" dirty="0">
                <a:latin typeface="Arial"/>
                <a:cs typeface="Arial"/>
              </a:rPr>
              <a:t>Displaying </a:t>
            </a:r>
            <a:r>
              <a:rPr sz="3050" spc="10" dirty="0">
                <a:latin typeface="Arial"/>
                <a:cs typeface="Arial"/>
              </a:rPr>
              <a:t>severe/overwhelming </a:t>
            </a:r>
            <a:r>
              <a:rPr sz="3050" spc="5" dirty="0">
                <a:latin typeface="Arial"/>
                <a:cs typeface="Arial"/>
              </a:rPr>
              <a:t>emotional pain </a:t>
            </a:r>
            <a:r>
              <a:rPr sz="3050" spc="10" dirty="0">
                <a:latin typeface="Arial"/>
                <a:cs typeface="Arial"/>
              </a:rPr>
              <a:t>or</a:t>
            </a:r>
            <a:r>
              <a:rPr sz="3050" spc="409" dirty="0">
                <a:latin typeface="Arial"/>
                <a:cs typeface="Arial"/>
              </a:rPr>
              <a:t> </a:t>
            </a:r>
            <a:r>
              <a:rPr sz="3050" spc="5" dirty="0">
                <a:latin typeface="Arial"/>
                <a:cs typeface="Arial"/>
              </a:rPr>
              <a:t>distress</a:t>
            </a:r>
            <a:endParaRPr sz="3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●"/>
            </a:pPr>
            <a:endParaRPr sz="3650">
              <a:latin typeface="Arial"/>
              <a:cs typeface="Arial"/>
            </a:endParaRPr>
          </a:p>
          <a:p>
            <a:pPr marL="710565" indent="-698500">
              <a:lnSpc>
                <a:spcPts val="3635"/>
              </a:lnSpc>
              <a:buChar char="●"/>
              <a:tabLst>
                <a:tab pos="710565" algn="l"/>
                <a:tab pos="711200" algn="l"/>
              </a:tabLst>
            </a:pPr>
            <a:r>
              <a:rPr sz="3050" spc="10" dirty="0">
                <a:latin typeface="Arial"/>
                <a:cs typeface="Arial"/>
              </a:rPr>
              <a:t>Showing </a:t>
            </a:r>
            <a:r>
              <a:rPr sz="3050" spc="5" dirty="0">
                <a:latin typeface="Arial"/>
                <a:cs typeface="Arial"/>
              </a:rPr>
              <a:t>worrisome behavioral </a:t>
            </a:r>
            <a:r>
              <a:rPr sz="3050" spc="10" dirty="0">
                <a:latin typeface="Arial"/>
                <a:cs typeface="Arial"/>
              </a:rPr>
              <a:t>or </a:t>
            </a:r>
            <a:r>
              <a:rPr sz="3050" spc="15" dirty="0">
                <a:latin typeface="Arial"/>
                <a:cs typeface="Arial"/>
              </a:rPr>
              <a:t>changes </a:t>
            </a:r>
            <a:r>
              <a:rPr sz="3050" spc="5" dirty="0">
                <a:latin typeface="Arial"/>
                <a:cs typeface="Arial"/>
              </a:rPr>
              <a:t>in behavior, </a:t>
            </a:r>
            <a:r>
              <a:rPr sz="3050" spc="10" dirty="0">
                <a:latin typeface="Arial"/>
                <a:cs typeface="Arial"/>
              </a:rPr>
              <a:t>such</a:t>
            </a:r>
            <a:r>
              <a:rPr sz="3050" spc="229" dirty="0">
                <a:latin typeface="Arial"/>
                <a:cs typeface="Arial"/>
              </a:rPr>
              <a:t> </a:t>
            </a:r>
            <a:r>
              <a:rPr sz="3050" spc="5" dirty="0">
                <a:latin typeface="Arial"/>
                <a:cs typeface="Arial"/>
              </a:rPr>
              <a:t>as:</a:t>
            </a:r>
            <a:endParaRPr sz="3050">
              <a:latin typeface="Arial"/>
              <a:cs typeface="Arial"/>
            </a:endParaRPr>
          </a:p>
          <a:p>
            <a:pPr marL="1715770" lvl="1" indent="-698500">
              <a:lnSpc>
                <a:spcPts val="3610"/>
              </a:lnSpc>
              <a:buChar char="○"/>
              <a:tabLst>
                <a:tab pos="1715770" algn="l"/>
                <a:tab pos="1716405" algn="l"/>
              </a:tabLst>
            </a:pPr>
            <a:r>
              <a:rPr sz="3050" spc="5" dirty="0">
                <a:latin typeface="Arial"/>
                <a:cs typeface="Arial"/>
              </a:rPr>
              <a:t>Withdrawal </a:t>
            </a:r>
            <a:r>
              <a:rPr sz="3050" spc="10" dirty="0">
                <a:latin typeface="Arial"/>
                <a:cs typeface="Arial"/>
              </a:rPr>
              <a:t>from or changing </a:t>
            </a:r>
            <a:r>
              <a:rPr sz="3050" spc="5" dirty="0">
                <a:latin typeface="Arial"/>
                <a:cs typeface="Arial"/>
              </a:rPr>
              <a:t>in </a:t>
            </a:r>
            <a:r>
              <a:rPr sz="3050" spc="10" dirty="0">
                <a:latin typeface="Arial"/>
                <a:cs typeface="Arial"/>
              </a:rPr>
              <a:t>social</a:t>
            </a:r>
            <a:r>
              <a:rPr sz="3050" spc="254" dirty="0">
                <a:latin typeface="Arial"/>
                <a:cs typeface="Arial"/>
              </a:rPr>
              <a:t> </a:t>
            </a:r>
            <a:r>
              <a:rPr sz="3050" spc="20" dirty="0">
                <a:latin typeface="Arial"/>
                <a:cs typeface="Arial"/>
              </a:rPr>
              <a:t>connections/situation</a:t>
            </a:r>
            <a:endParaRPr sz="3050">
              <a:latin typeface="Arial"/>
              <a:cs typeface="Arial"/>
            </a:endParaRPr>
          </a:p>
          <a:p>
            <a:pPr marL="1715770" lvl="1" indent="-698500">
              <a:lnSpc>
                <a:spcPts val="3610"/>
              </a:lnSpc>
              <a:buChar char="○"/>
              <a:tabLst>
                <a:tab pos="1715770" algn="l"/>
                <a:tab pos="1716405" algn="l"/>
              </a:tabLst>
            </a:pPr>
            <a:r>
              <a:rPr sz="3050" spc="10" dirty="0">
                <a:latin typeface="Arial"/>
                <a:cs typeface="Arial"/>
              </a:rPr>
              <a:t>Changes </a:t>
            </a:r>
            <a:r>
              <a:rPr sz="3050" spc="5" dirty="0">
                <a:latin typeface="Arial"/>
                <a:cs typeface="Arial"/>
              </a:rPr>
              <a:t>in </a:t>
            </a:r>
            <a:r>
              <a:rPr sz="3050" spc="10" dirty="0">
                <a:latin typeface="Arial"/>
                <a:cs typeface="Arial"/>
              </a:rPr>
              <a:t>sleep </a:t>
            </a:r>
            <a:r>
              <a:rPr sz="3050" spc="5" dirty="0">
                <a:latin typeface="Arial"/>
                <a:cs typeface="Arial"/>
              </a:rPr>
              <a:t>(increased </a:t>
            </a:r>
            <a:r>
              <a:rPr sz="3050" spc="10" dirty="0">
                <a:latin typeface="Arial"/>
                <a:cs typeface="Arial"/>
              </a:rPr>
              <a:t>or</a:t>
            </a:r>
            <a:r>
              <a:rPr sz="3050" spc="175" dirty="0">
                <a:latin typeface="Arial"/>
                <a:cs typeface="Arial"/>
              </a:rPr>
              <a:t> </a:t>
            </a:r>
            <a:r>
              <a:rPr sz="3050" spc="5" dirty="0">
                <a:latin typeface="Arial"/>
                <a:cs typeface="Arial"/>
              </a:rPr>
              <a:t>decreased)</a:t>
            </a:r>
            <a:endParaRPr sz="3050">
              <a:latin typeface="Arial"/>
              <a:cs typeface="Arial"/>
            </a:endParaRPr>
          </a:p>
          <a:p>
            <a:pPr marL="1715770" lvl="1" indent="-698500">
              <a:lnSpc>
                <a:spcPts val="3610"/>
              </a:lnSpc>
              <a:buChar char="○"/>
              <a:tabLst>
                <a:tab pos="1715770" algn="l"/>
                <a:tab pos="1716405" algn="l"/>
              </a:tabLst>
            </a:pPr>
            <a:r>
              <a:rPr sz="3050" spc="10" dirty="0">
                <a:latin typeface="Arial"/>
                <a:cs typeface="Arial"/>
              </a:rPr>
              <a:t>Anger or </a:t>
            </a:r>
            <a:r>
              <a:rPr sz="3050" spc="5" dirty="0">
                <a:latin typeface="Arial"/>
                <a:cs typeface="Arial"/>
              </a:rPr>
              <a:t>hostility that </a:t>
            </a:r>
            <a:r>
              <a:rPr sz="3050" spc="15" dirty="0">
                <a:latin typeface="Arial"/>
                <a:cs typeface="Arial"/>
              </a:rPr>
              <a:t>seems </a:t>
            </a:r>
            <a:r>
              <a:rPr sz="3050" spc="5" dirty="0">
                <a:latin typeface="Arial"/>
                <a:cs typeface="Arial"/>
              </a:rPr>
              <a:t>out of </a:t>
            </a:r>
            <a:r>
              <a:rPr sz="3050" spc="10" dirty="0">
                <a:latin typeface="Arial"/>
                <a:cs typeface="Arial"/>
              </a:rPr>
              <a:t>character or </a:t>
            </a:r>
            <a:r>
              <a:rPr sz="3050" spc="5" dirty="0">
                <a:latin typeface="Arial"/>
                <a:cs typeface="Arial"/>
              </a:rPr>
              <a:t>out of</a:t>
            </a:r>
            <a:r>
              <a:rPr sz="3050" spc="320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context</a:t>
            </a:r>
            <a:endParaRPr sz="3050">
              <a:latin typeface="Arial"/>
              <a:cs typeface="Arial"/>
            </a:endParaRPr>
          </a:p>
          <a:p>
            <a:pPr marL="1715770" lvl="1" indent="-698500">
              <a:lnSpc>
                <a:spcPts val="3635"/>
              </a:lnSpc>
              <a:buChar char="○"/>
              <a:tabLst>
                <a:tab pos="1715770" algn="l"/>
                <a:tab pos="1716405" algn="l"/>
              </a:tabLst>
            </a:pPr>
            <a:r>
              <a:rPr sz="3050" spc="10" dirty="0">
                <a:latin typeface="Arial"/>
                <a:cs typeface="Arial"/>
              </a:rPr>
              <a:t>Recent </a:t>
            </a:r>
            <a:r>
              <a:rPr sz="3050" spc="5" dirty="0">
                <a:latin typeface="Arial"/>
                <a:cs typeface="Arial"/>
              </a:rPr>
              <a:t>increased agitation </a:t>
            </a:r>
            <a:r>
              <a:rPr sz="3050" spc="10" dirty="0">
                <a:latin typeface="Arial"/>
                <a:cs typeface="Arial"/>
              </a:rPr>
              <a:t>or</a:t>
            </a:r>
            <a:r>
              <a:rPr sz="3050" spc="17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irritability</a:t>
            </a:r>
            <a:endParaRPr sz="3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79874" y="10279834"/>
            <a:ext cx="4601210" cy="3943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www.save.org/youthsuicide</a:t>
            </a:r>
            <a:r>
              <a:rPr sz="2400" spc="5" dirty="0">
                <a:latin typeface="Arial"/>
                <a:cs typeface="Arial"/>
              </a:rPr>
              <a:t>,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2017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488" y="3732716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3" y="0"/>
                </a:lnTo>
              </a:path>
            </a:pathLst>
          </a:custGeom>
          <a:ln w="34903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1472" y="1431500"/>
            <a:ext cx="17645380" cy="1499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650" spc="5" dirty="0">
                <a:solidFill>
                  <a:srgbClr val="000000"/>
                </a:solidFill>
              </a:rPr>
              <a:t>What </a:t>
            </a:r>
            <a:r>
              <a:rPr sz="9650" dirty="0">
                <a:solidFill>
                  <a:srgbClr val="000000"/>
                </a:solidFill>
              </a:rPr>
              <a:t>if </a:t>
            </a:r>
            <a:r>
              <a:rPr sz="9650" spc="10" dirty="0">
                <a:solidFill>
                  <a:srgbClr val="000000"/>
                </a:solidFill>
              </a:rPr>
              <a:t>a </a:t>
            </a:r>
            <a:r>
              <a:rPr sz="9650" dirty="0">
                <a:solidFill>
                  <a:srgbClr val="000000"/>
                </a:solidFill>
              </a:rPr>
              <a:t>student </a:t>
            </a:r>
            <a:r>
              <a:rPr sz="9650" spc="10" dirty="0">
                <a:solidFill>
                  <a:srgbClr val="000000"/>
                </a:solidFill>
              </a:rPr>
              <a:t>may </a:t>
            </a:r>
            <a:r>
              <a:rPr sz="9650" spc="5" dirty="0">
                <a:solidFill>
                  <a:srgbClr val="000000"/>
                </a:solidFill>
              </a:rPr>
              <a:t>be</a:t>
            </a:r>
            <a:r>
              <a:rPr sz="9650" spc="484" dirty="0">
                <a:solidFill>
                  <a:srgbClr val="000000"/>
                </a:solidFill>
              </a:rPr>
              <a:t> </a:t>
            </a:r>
            <a:r>
              <a:rPr sz="9650" spc="-5" dirty="0">
                <a:solidFill>
                  <a:srgbClr val="000000"/>
                </a:solidFill>
              </a:rPr>
              <a:t>suicidal?</a:t>
            </a:r>
            <a:endParaRPr sz="9650"/>
          </a:p>
        </p:txBody>
      </p:sp>
      <p:sp>
        <p:nvSpPr>
          <p:cNvPr id="4" name="object 4"/>
          <p:cNvSpPr txBox="1"/>
          <p:nvPr/>
        </p:nvSpPr>
        <p:spPr>
          <a:xfrm>
            <a:off x="1915824" y="4478811"/>
            <a:ext cx="16683990" cy="42627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70534" indent="-458470">
              <a:lnSpc>
                <a:spcPct val="100000"/>
              </a:lnSpc>
              <a:spcBef>
                <a:spcPts val="125"/>
              </a:spcBef>
              <a:buAutoNum type="arabicParenR"/>
              <a:tabLst>
                <a:tab pos="471170" algn="l"/>
              </a:tabLst>
            </a:pPr>
            <a:r>
              <a:rPr sz="3050" spc="10" dirty="0">
                <a:latin typeface="Arial"/>
                <a:cs typeface="Arial"/>
              </a:rPr>
              <a:t>Gather as </a:t>
            </a:r>
            <a:r>
              <a:rPr sz="3050" spc="15" dirty="0">
                <a:latin typeface="Arial"/>
                <a:cs typeface="Arial"/>
              </a:rPr>
              <a:t>much </a:t>
            </a:r>
            <a:r>
              <a:rPr sz="3050" spc="5" dirty="0">
                <a:latin typeface="Arial"/>
                <a:cs typeface="Arial"/>
              </a:rPr>
              <a:t>information </a:t>
            </a:r>
            <a:r>
              <a:rPr sz="3050" spc="10" dirty="0">
                <a:latin typeface="Arial"/>
                <a:cs typeface="Arial"/>
              </a:rPr>
              <a:t>as </a:t>
            </a:r>
            <a:r>
              <a:rPr sz="3050" spc="5" dirty="0">
                <a:latin typeface="Arial"/>
                <a:cs typeface="Arial"/>
              </a:rPr>
              <a:t>the </a:t>
            </a:r>
            <a:r>
              <a:rPr sz="3050" spc="10" dirty="0">
                <a:latin typeface="Arial"/>
                <a:cs typeface="Arial"/>
              </a:rPr>
              <a:t>student </a:t>
            </a:r>
            <a:r>
              <a:rPr sz="3050" spc="5" dirty="0">
                <a:latin typeface="Arial"/>
                <a:cs typeface="Arial"/>
              </a:rPr>
              <a:t>is willing to</a:t>
            </a:r>
            <a:r>
              <a:rPr sz="3050" spc="425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share:</a:t>
            </a:r>
            <a:endParaRPr sz="3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arabicParenR"/>
            </a:pPr>
            <a:endParaRPr sz="3750">
              <a:latin typeface="Arial"/>
              <a:cs typeface="Arial"/>
            </a:endParaRPr>
          </a:p>
          <a:p>
            <a:pPr marL="3028315" lvl="1" indent="-698500">
              <a:lnSpc>
                <a:spcPts val="3635"/>
              </a:lnSpc>
              <a:buChar char="▪"/>
              <a:tabLst>
                <a:tab pos="3027680" algn="l"/>
                <a:tab pos="3028315" algn="l"/>
              </a:tabLst>
            </a:pPr>
            <a:r>
              <a:rPr sz="3050" spc="10" dirty="0">
                <a:latin typeface="Arial"/>
                <a:cs typeface="Arial"/>
              </a:rPr>
              <a:t>Are </a:t>
            </a:r>
            <a:r>
              <a:rPr sz="3050" spc="5" dirty="0">
                <a:latin typeface="Arial"/>
                <a:cs typeface="Arial"/>
              </a:rPr>
              <a:t>they thinking </a:t>
            </a:r>
            <a:r>
              <a:rPr sz="3050" spc="10" dirty="0">
                <a:latin typeface="Arial"/>
                <a:cs typeface="Arial"/>
              </a:rPr>
              <a:t>about</a:t>
            </a:r>
            <a:r>
              <a:rPr sz="3050" spc="160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suicide?</a:t>
            </a:r>
            <a:endParaRPr sz="3050">
              <a:latin typeface="Arial"/>
              <a:cs typeface="Arial"/>
            </a:endParaRPr>
          </a:p>
          <a:p>
            <a:pPr marL="3028315" lvl="1" indent="-698500">
              <a:lnSpc>
                <a:spcPts val="3610"/>
              </a:lnSpc>
              <a:buChar char="▪"/>
              <a:tabLst>
                <a:tab pos="3027680" algn="l"/>
                <a:tab pos="3028315" algn="l"/>
              </a:tabLst>
            </a:pPr>
            <a:r>
              <a:rPr sz="3050" spc="15" dirty="0">
                <a:latin typeface="Arial"/>
                <a:cs typeface="Arial"/>
              </a:rPr>
              <a:t>Do </a:t>
            </a:r>
            <a:r>
              <a:rPr sz="3050" spc="5" dirty="0">
                <a:latin typeface="Arial"/>
                <a:cs typeface="Arial"/>
              </a:rPr>
              <a:t>they </a:t>
            </a:r>
            <a:r>
              <a:rPr sz="3050" spc="10" dirty="0">
                <a:latin typeface="Arial"/>
                <a:cs typeface="Arial"/>
              </a:rPr>
              <a:t>have </a:t>
            </a:r>
            <a:r>
              <a:rPr sz="3050" spc="15" dirty="0">
                <a:latin typeface="Arial"/>
                <a:cs typeface="Arial"/>
              </a:rPr>
              <a:t>a</a:t>
            </a:r>
            <a:r>
              <a:rPr sz="3050" spc="80" dirty="0">
                <a:latin typeface="Arial"/>
                <a:cs typeface="Arial"/>
              </a:rPr>
              <a:t> </a:t>
            </a:r>
            <a:r>
              <a:rPr sz="3050" spc="5" dirty="0">
                <a:latin typeface="Arial"/>
                <a:cs typeface="Arial"/>
              </a:rPr>
              <a:t>plan?</a:t>
            </a:r>
            <a:endParaRPr sz="3050">
              <a:latin typeface="Arial"/>
              <a:cs typeface="Arial"/>
            </a:endParaRPr>
          </a:p>
          <a:p>
            <a:pPr marL="3028315" lvl="1" indent="-698500">
              <a:lnSpc>
                <a:spcPts val="3610"/>
              </a:lnSpc>
              <a:buChar char="▪"/>
              <a:tabLst>
                <a:tab pos="3027680" algn="l"/>
                <a:tab pos="3028315" algn="l"/>
              </a:tabLst>
            </a:pPr>
            <a:r>
              <a:rPr sz="3050" spc="15" dirty="0">
                <a:latin typeface="Arial"/>
                <a:cs typeface="Arial"/>
              </a:rPr>
              <a:t>Do </a:t>
            </a:r>
            <a:r>
              <a:rPr sz="3050" spc="5" dirty="0">
                <a:latin typeface="Arial"/>
                <a:cs typeface="Arial"/>
              </a:rPr>
              <a:t>they intend to act </a:t>
            </a:r>
            <a:r>
              <a:rPr sz="3050" spc="10" dirty="0">
                <a:latin typeface="Arial"/>
                <a:cs typeface="Arial"/>
              </a:rPr>
              <a:t>on </a:t>
            </a:r>
            <a:r>
              <a:rPr sz="3050" spc="5" dirty="0">
                <a:latin typeface="Arial"/>
                <a:cs typeface="Arial"/>
              </a:rPr>
              <a:t>the</a:t>
            </a:r>
            <a:r>
              <a:rPr sz="3050" spc="165" dirty="0">
                <a:latin typeface="Arial"/>
                <a:cs typeface="Arial"/>
              </a:rPr>
              <a:t> </a:t>
            </a:r>
            <a:r>
              <a:rPr sz="3050" spc="5" dirty="0">
                <a:latin typeface="Arial"/>
                <a:cs typeface="Arial"/>
              </a:rPr>
              <a:t>plan?</a:t>
            </a:r>
            <a:endParaRPr sz="3050">
              <a:latin typeface="Arial"/>
              <a:cs typeface="Arial"/>
            </a:endParaRPr>
          </a:p>
          <a:p>
            <a:pPr marL="3028315" lvl="1" indent="-698500">
              <a:lnSpc>
                <a:spcPts val="3635"/>
              </a:lnSpc>
              <a:buChar char="▪"/>
              <a:tabLst>
                <a:tab pos="3027680" algn="l"/>
                <a:tab pos="3028315" algn="l"/>
              </a:tabLst>
            </a:pPr>
            <a:r>
              <a:rPr sz="3050" spc="15" dirty="0">
                <a:latin typeface="Arial"/>
                <a:cs typeface="Arial"/>
              </a:rPr>
              <a:t>Do </a:t>
            </a:r>
            <a:r>
              <a:rPr sz="3050" spc="5" dirty="0">
                <a:latin typeface="Arial"/>
                <a:cs typeface="Arial"/>
              </a:rPr>
              <a:t>they </a:t>
            </a:r>
            <a:r>
              <a:rPr sz="3050" spc="10" dirty="0">
                <a:latin typeface="Arial"/>
                <a:cs typeface="Arial"/>
              </a:rPr>
              <a:t>have </a:t>
            </a:r>
            <a:r>
              <a:rPr sz="3050" spc="5" dirty="0">
                <a:latin typeface="Arial"/>
                <a:cs typeface="Arial"/>
              </a:rPr>
              <a:t>the </a:t>
            </a:r>
            <a:r>
              <a:rPr sz="3050" spc="15" dirty="0">
                <a:latin typeface="Arial"/>
                <a:cs typeface="Arial"/>
              </a:rPr>
              <a:t>means </a:t>
            </a:r>
            <a:r>
              <a:rPr sz="3050" spc="5" dirty="0">
                <a:latin typeface="Arial"/>
                <a:cs typeface="Arial"/>
              </a:rPr>
              <a:t>to act </a:t>
            </a:r>
            <a:r>
              <a:rPr sz="3050" spc="10" dirty="0">
                <a:latin typeface="Arial"/>
                <a:cs typeface="Arial"/>
              </a:rPr>
              <a:t>on </a:t>
            </a:r>
            <a:r>
              <a:rPr sz="3050" spc="5" dirty="0">
                <a:latin typeface="Arial"/>
                <a:cs typeface="Arial"/>
              </a:rPr>
              <a:t>the</a:t>
            </a:r>
            <a:r>
              <a:rPr sz="3050" spc="204" dirty="0">
                <a:latin typeface="Arial"/>
                <a:cs typeface="Arial"/>
              </a:rPr>
              <a:t> </a:t>
            </a:r>
            <a:r>
              <a:rPr sz="3050" spc="5" dirty="0">
                <a:latin typeface="Arial"/>
                <a:cs typeface="Arial"/>
              </a:rPr>
              <a:t>plan?</a:t>
            </a:r>
            <a:endParaRPr sz="305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"/>
              <a:buChar char="▪"/>
            </a:pPr>
            <a:endParaRPr sz="3200">
              <a:latin typeface="Arial"/>
              <a:cs typeface="Arial"/>
            </a:endParaRPr>
          </a:p>
          <a:p>
            <a:pPr marL="12700" marR="5080">
              <a:lnSpc>
                <a:spcPts val="3610"/>
              </a:lnSpc>
              <a:buAutoNum type="arabicParenR"/>
              <a:tabLst>
                <a:tab pos="471170" algn="l"/>
              </a:tabLst>
            </a:pPr>
            <a:r>
              <a:rPr sz="3050" spc="10" dirty="0">
                <a:latin typeface="Arial"/>
                <a:cs typeface="Arial"/>
              </a:rPr>
              <a:t>Connect </a:t>
            </a:r>
            <a:r>
              <a:rPr sz="3050" spc="5" dirty="0">
                <a:latin typeface="Arial"/>
                <a:cs typeface="Arial"/>
              </a:rPr>
              <a:t>the </a:t>
            </a:r>
            <a:r>
              <a:rPr sz="3050" spc="10" dirty="0">
                <a:latin typeface="Arial"/>
                <a:cs typeface="Arial"/>
              </a:rPr>
              <a:t>student </a:t>
            </a:r>
            <a:r>
              <a:rPr sz="3050" i="1" spc="5" dirty="0">
                <a:latin typeface="Arial"/>
                <a:cs typeface="Arial"/>
              </a:rPr>
              <a:t>immediately </a:t>
            </a:r>
            <a:r>
              <a:rPr sz="3050" i="1" spc="10" dirty="0">
                <a:latin typeface="Arial"/>
                <a:cs typeface="Arial"/>
              </a:rPr>
              <a:t>and </a:t>
            </a:r>
            <a:r>
              <a:rPr sz="3050" i="1" spc="5" dirty="0">
                <a:latin typeface="Arial"/>
                <a:cs typeface="Arial"/>
              </a:rPr>
              <a:t>in </a:t>
            </a:r>
            <a:r>
              <a:rPr sz="3050" i="1" spc="10" dirty="0">
                <a:latin typeface="Arial"/>
                <a:cs typeface="Arial"/>
              </a:rPr>
              <a:t>person </a:t>
            </a:r>
            <a:r>
              <a:rPr sz="3050" spc="5" dirty="0">
                <a:latin typeface="Arial"/>
                <a:cs typeface="Arial"/>
              </a:rPr>
              <a:t>to </a:t>
            </a:r>
            <a:r>
              <a:rPr sz="3050" spc="15" dirty="0">
                <a:latin typeface="Arial"/>
                <a:cs typeface="Arial"/>
              </a:rPr>
              <a:t>a </a:t>
            </a:r>
            <a:r>
              <a:rPr sz="3050" spc="10" dirty="0">
                <a:latin typeface="Arial"/>
                <a:cs typeface="Arial"/>
              </a:rPr>
              <a:t>supportive counselor, staff </a:t>
            </a:r>
            <a:r>
              <a:rPr sz="3050" spc="15" dirty="0">
                <a:latin typeface="Arial"/>
                <a:cs typeface="Arial"/>
              </a:rPr>
              <a:t>member, </a:t>
            </a:r>
            <a:r>
              <a:rPr sz="3050" spc="5" dirty="0">
                <a:latin typeface="Arial"/>
                <a:cs typeface="Arial"/>
              </a:rPr>
              <a:t>local  </a:t>
            </a:r>
            <a:r>
              <a:rPr sz="3050" spc="10" dirty="0">
                <a:latin typeface="Arial"/>
                <a:cs typeface="Arial"/>
              </a:rPr>
              <a:t>service </a:t>
            </a:r>
            <a:r>
              <a:rPr sz="3050" spc="5" dirty="0">
                <a:latin typeface="Arial"/>
                <a:cs typeface="Arial"/>
              </a:rPr>
              <a:t>provider, </a:t>
            </a:r>
            <a:r>
              <a:rPr sz="3050" spc="10" dirty="0">
                <a:latin typeface="Arial"/>
                <a:cs typeface="Arial"/>
              </a:rPr>
              <a:t>or crisis</a:t>
            </a:r>
            <a:r>
              <a:rPr sz="3050" spc="-10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center.</a:t>
            </a:r>
            <a:endParaRPr sz="3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37857" y="9163777"/>
            <a:ext cx="10423236" cy="1447832"/>
          </a:xfrm>
          <a:prstGeom prst="rect">
            <a:avLst/>
          </a:prstGeom>
        </p:spPr>
        <p:txBody>
          <a:bodyPr vert="horz" wrap="square" lIns="0" tIns="36830" rIns="0" bIns="0" rtlCol="0" anchor="t">
            <a:spAutoFit/>
          </a:bodyPr>
          <a:lstStyle/>
          <a:p>
            <a:pPr marL="12700" marR="5080" algn="ctr">
              <a:lnSpc>
                <a:spcPts val="3610"/>
              </a:lnSpc>
              <a:spcBef>
                <a:spcPts val="290"/>
              </a:spcBef>
            </a:pPr>
            <a:r>
              <a:rPr sz="3050" spc="10" dirty="0">
                <a:latin typeface="Arial"/>
                <a:cs typeface="Arial"/>
              </a:rPr>
              <a:t>The </a:t>
            </a:r>
            <a:r>
              <a:rPr sz="3050" spc="5" dirty="0">
                <a:latin typeface="Arial"/>
                <a:cs typeface="Arial"/>
              </a:rPr>
              <a:t>National Suicide Prevention Lifeline</a:t>
            </a:r>
            <a:r>
              <a:rPr lang="en-US" sz="3050" spc="5" dirty="0">
                <a:latin typeface="Arial"/>
                <a:cs typeface="Arial"/>
              </a:rPr>
              <a:t>  </a:t>
            </a:r>
            <a:endParaRPr lang="en-US" sz="3050">
              <a:latin typeface="Arial"/>
              <a:cs typeface="Arial"/>
            </a:endParaRPr>
          </a:p>
          <a:p>
            <a:pPr marL="12700" marR="5080" algn="ctr">
              <a:lnSpc>
                <a:spcPts val="3610"/>
              </a:lnSpc>
              <a:spcBef>
                <a:spcPts val="290"/>
              </a:spcBef>
            </a:pPr>
            <a:r>
              <a:rPr lang="en-US" sz="3050" spc="15" dirty="0">
                <a:latin typeface="Arial"/>
                <a:cs typeface="Arial"/>
              </a:rPr>
              <a:t>Call or Text:  988</a:t>
            </a:r>
            <a:endParaRPr sz="3050" spc="5" dirty="0">
              <a:latin typeface="Arial"/>
              <a:cs typeface="Arial"/>
            </a:endParaRPr>
          </a:p>
          <a:p>
            <a:pPr marL="1270" algn="ctr">
              <a:lnSpc>
                <a:spcPts val="3500"/>
              </a:lnSpc>
            </a:pPr>
            <a:r>
              <a:rPr sz="3050" spc="10" dirty="0">
                <a:latin typeface="Arial"/>
                <a:cs typeface="Arial"/>
              </a:rPr>
              <a:t>24 hours </a:t>
            </a:r>
            <a:r>
              <a:rPr sz="3050" spc="15" dirty="0">
                <a:latin typeface="Arial"/>
                <a:cs typeface="Arial"/>
              </a:rPr>
              <a:t>a </a:t>
            </a:r>
            <a:r>
              <a:rPr sz="3050" spc="5" dirty="0">
                <a:latin typeface="Arial"/>
                <a:cs typeface="Arial"/>
              </a:rPr>
              <a:t>day, </a:t>
            </a:r>
            <a:r>
              <a:rPr sz="3050" spc="15" dirty="0">
                <a:latin typeface="Arial"/>
                <a:cs typeface="Arial"/>
              </a:rPr>
              <a:t>seven </a:t>
            </a:r>
            <a:r>
              <a:rPr sz="3050" spc="10" dirty="0">
                <a:latin typeface="Arial"/>
                <a:cs typeface="Arial"/>
              </a:rPr>
              <a:t>days </a:t>
            </a:r>
            <a:r>
              <a:rPr sz="3050" spc="15" dirty="0">
                <a:latin typeface="Arial"/>
                <a:cs typeface="Arial"/>
              </a:rPr>
              <a:t>a</a:t>
            </a:r>
            <a:r>
              <a:rPr sz="3050" spc="-150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week</a:t>
            </a:r>
            <a:endParaRPr sz="3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048667" y="10372625"/>
            <a:ext cx="30543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0" dirty="0">
                <a:solidFill>
                  <a:srgbClr val="878787"/>
                </a:solidFill>
                <a:latin typeface="Arial"/>
                <a:cs typeface="Arial"/>
              </a:rPr>
              <a:t>15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488" y="3732716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3" y="0"/>
                </a:lnTo>
              </a:path>
            </a:pathLst>
          </a:custGeom>
          <a:ln w="34903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1472" y="1431502"/>
            <a:ext cx="12792710" cy="1499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650" spc="5" dirty="0">
                <a:solidFill>
                  <a:srgbClr val="000000"/>
                </a:solidFill>
              </a:rPr>
              <a:t>How to Ask </a:t>
            </a:r>
            <a:r>
              <a:rPr sz="9650" dirty="0">
                <a:solidFill>
                  <a:srgbClr val="000000"/>
                </a:solidFill>
              </a:rPr>
              <a:t>the</a:t>
            </a:r>
            <a:r>
              <a:rPr sz="9650" spc="250" dirty="0">
                <a:solidFill>
                  <a:srgbClr val="000000"/>
                </a:solidFill>
              </a:rPr>
              <a:t> </a:t>
            </a:r>
            <a:r>
              <a:rPr sz="9650" spc="5" dirty="0">
                <a:solidFill>
                  <a:srgbClr val="000000"/>
                </a:solidFill>
              </a:rPr>
              <a:t>Question</a:t>
            </a:r>
            <a:endParaRPr sz="965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43940" algn="ctr">
              <a:lnSpc>
                <a:spcPct val="100000"/>
              </a:lnSpc>
              <a:spcBef>
                <a:spcPts val="105"/>
              </a:spcBef>
            </a:pPr>
            <a:r>
              <a:rPr spc="-705" dirty="0">
                <a:solidFill>
                  <a:srgbClr val="990000"/>
                </a:solidFill>
                <a:latin typeface="Segoe UI Emoji"/>
                <a:cs typeface="Segoe UI Emoji"/>
              </a:rPr>
              <a:t>✘ </a:t>
            </a:r>
            <a:r>
              <a:rPr spc="-75" dirty="0"/>
              <a:t>You’re </a:t>
            </a:r>
            <a:r>
              <a:rPr spc="-5" dirty="0"/>
              <a:t>not thinking about </a:t>
            </a:r>
            <a:r>
              <a:rPr dirty="0"/>
              <a:t>suicide, are</a:t>
            </a:r>
            <a:r>
              <a:rPr spc="500" dirty="0"/>
              <a:t> </a:t>
            </a:r>
            <a:r>
              <a:rPr dirty="0"/>
              <a:t>you?</a:t>
            </a:r>
          </a:p>
          <a:p>
            <a:pPr marL="1042035" algn="ctr">
              <a:lnSpc>
                <a:spcPct val="100000"/>
              </a:lnSpc>
              <a:spcBef>
                <a:spcPts val="5805"/>
              </a:spcBef>
            </a:pPr>
            <a:r>
              <a:rPr spc="-705" dirty="0">
                <a:solidFill>
                  <a:srgbClr val="990000"/>
                </a:solidFill>
                <a:latin typeface="Segoe UI Emoji"/>
                <a:cs typeface="Segoe UI Emoji"/>
              </a:rPr>
              <a:t>✘ </a:t>
            </a:r>
            <a:r>
              <a:rPr dirty="0"/>
              <a:t>You </a:t>
            </a:r>
            <a:r>
              <a:rPr spc="5" dirty="0"/>
              <a:t>wouldn’t </a:t>
            </a:r>
            <a:r>
              <a:rPr dirty="0"/>
              <a:t>kill yourself. I know </a:t>
            </a:r>
            <a:r>
              <a:rPr spc="5" dirty="0"/>
              <a:t>you’re </a:t>
            </a:r>
            <a:r>
              <a:rPr dirty="0"/>
              <a:t>smarter </a:t>
            </a:r>
            <a:r>
              <a:rPr spc="-5" dirty="0"/>
              <a:t>than</a:t>
            </a:r>
            <a:r>
              <a:rPr spc="30" dirty="0"/>
              <a:t> </a:t>
            </a:r>
            <a:r>
              <a:rPr spc="-5" dirty="0"/>
              <a:t>that.</a:t>
            </a:r>
          </a:p>
          <a:p>
            <a:pPr marL="1042035" algn="ctr">
              <a:lnSpc>
                <a:spcPct val="100000"/>
              </a:lnSpc>
              <a:spcBef>
                <a:spcPts val="5800"/>
              </a:spcBef>
            </a:pPr>
            <a:r>
              <a:rPr spc="-2655" dirty="0">
                <a:solidFill>
                  <a:srgbClr val="37751C"/>
                </a:solidFill>
                <a:latin typeface="Segoe UI Emoji"/>
                <a:cs typeface="Segoe UI Emoji"/>
              </a:rPr>
              <a:t>✔</a:t>
            </a:r>
            <a:r>
              <a:rPr spc="35" dirty="0">
                <a:solidFill>
                  <a:srgbClr val="37751C"/>
                </a:solidFill>
                <a:latin typeface="Segoe UI Emoji"/>
                <a:cs typeface="Segoe UI Emoji"/>
              </a:rPr>
              <a:t> </a:t>
            </a:r>
            <a:r>
              <a:rPr dirty="0"/>
              <a:t>Are you considering</a:t>
            </a:r>
            <a:r>
              <a:rPr spc="405" dirty="0"/>
              <a:t> </a:t>
            </a:r>
            <a:r>
              <a:rPr dirty="0"/>
              <a:t>suicide?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048667" y="10372625"/>
            <a:ext cx="30543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0" dirty="0">
                <a:solidFill>
                  <a:srgbClr val="878787"/>
                </a:solidFill>
                <a:latin typeface="Arial"/>
                <a:cs typeface="Arial"/>
              </a:rPr>
              <a:t>16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244" y="525498"/>
            <a:ext cx="19043650" cy="10253345"/>
          </a:xfrm>
          <a:custGeom>
            <a:avLst/>
            <a:gdLst/>
            <a:ahLst/>
            <a:cxnLst/>
            <a:rect l="l" t="t" r="r" b="b"/>
            <a:pathLst>
              <a:path w="19043650" h="10253345">
                <a:moveTo>
                  <a:pt x="0" y="10253223"/>
                </a:moveTo>
                <a:lnTo>
                  <a:pt x="0" y="0"/>
                </a:lnTo>
                <a:lnTo>
                  <a:pt x="19043493" y="0"/>
                </a:lnTo>
                <a:lnTo>
                  <a:pt x="19043493" y="10253223"/>
                </a:lnTo>
                <a:lnTo>
                  <a:pt x="0" y="10253223"/>
                </a:lnTo>
                <a:close/>
              </a:path>
            </a:pathLst>
          </a:custGeom>
          <a:solidFill>
            <a:srgbClr val="000000">
              <a:alpha val="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74740" y="3390332"/>
            <a:ext cx="0" cy="4523740"/>
          </a:xfrm>
          <a:custGeom>
            <a:avLst/>
            <a:gdLst/>
            <a:ahLst/>
            <a:cxnLst/>
            <a:rect l="l" t="t" r="r" b="b"/>
            <a:pathLst>
              <a:path h="4523740">
                <a:moveTo>
                  <a:pt x="0" y="0"/>
                </a:moveTo>
                <a:lnTo>
                  <a:pt x="0" y="4523422"/>
                </a:lnTo>
              </a:path>
            </a:pathLst>
          </a:custGeom>
          <a:ln w="41883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39551" y="4523002"/>
            <a:ext cx="3401695" cy="214566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760730" marR="5080" indent="-748665">
              <a:lnSpc>
                <a:spcPts val="8250"/>
              </a:lnSpc>
              <a:spcBef>
                <a:spcPts val="535"/>
              </a:spcBef>
            </a:pPr>
            <a:r>
              <a:rPr sz="7000" b="1" spc="10" dirty="0">
                <a:solidFill>
                  <a:srgbClr val="4E81BD"/>
                </a:solidFill>
                <a:latin typeface="Arial"/>
                <a:cs typeface="Arial"/>
              </a:rPr>
              <a:t>Referral  </a:t>
            </a:r>
            <a:r>
              <a:rPr sz="7000" b="1" spc="5" dirty="0">
                <a:solidFill>
                  <a:srgbClr val="4E81BD"/>
                </a:solidFill>
                <a:latin typeface="Arial"/>
                <a:cs typeface="Arial"/>
              </a:rPr>
              <a:t>Policy</a:t>
            </a:r>
            <a:endParaRPr sz="7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44876" y="2778154"/>
            <a:ext cx="9710420" cy="5782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6445" marR="478155" indent="-754380">
              <a:lnSpc>
                <a:spcPct val="119600"/>
              </a:lnSpc>
              <a:spcBef>
                <a:spcPts val="95"/>
              </a:spcBef>
              <a:buClr>
                <a:srgbClr val="E3822A"/>
              </a:buClr>
              <a:buChar char="•"/>
              <a:tabLst>
                <a:tab pos="766445" algn="l"/>
                <a:tab pos="767080" algn="l"/>
              </a:tabLst>
            </a:pPr>
            <a:r>
              <a:rPr sz="3950" dirty="0">
                <a:latin typeface="Calibri"/>
                <a:cs typeface="Calibri"/>
              </a:rPr>
              <a:t>Does </a:t>
            </a:r>
            <a:r>
              <a:rPr sz="3950" spc="-5" dirty="0">
                <a:latin typeface="Calibri"/>
                <a:cs typeface="Calibri"/>
              </a:rPr>
              <a:t>your school have </a:t>
            </a:r>
            <a:r>
              <a:rPr sz="3950" dirty="0">
                <a:latin typeface="Calibri"/>
                <a:cs typeface="Calibri"/>
              </a:rPr>
              <a:t>an LGBTQ-friendly  </a:t>
            </a:r>
            <a:r>
              <a:rPr sz="3950" spc="-5" dirty="0">
                <a:latin typeface="Calibri"/>
                <a:cs typeface="Calibri"/>
              </a:rPr>
              <a:t>club?</a:t>
            </a:r>
            <a:endParaRPr sz="3950">
              <a:latin typeface="Calibri"/>
              <a:cs typeface="Calibri"/>
            </a:endParaRPr>
          </a:p>
          <a:p>
            <a:pPr marL="766445" marR="2529840" indent="-754380">
              <a:lnSpc>
                <a:spcPts val="5670"/>
              </a:lnSpc>
              <a:spcBef>
                <a:spcPts val="340"/>
              </a:spcBef>
              <a:buClr>
                <a:srgbClr val="E3822A"/>
              </a:buClr>
              <a:buChar char="•"/>
              <a:tabLst>
                <a:tab pos="766445" algn="l"/>
                <a:tab pos="767080" algn="l"/>
              </a:tabLst>
            </a:pPr>
            <a:r>
              <a:rPr sz="3950" dirty="0">
                <a:latin typeface="Calibri"/>
                <a:cs typeface="Calibri"/>
              </a:rPr>
              <a:t>What </a:t>
            </a:r>
            <a:r>
              <a:rPr sz="3950" spc="-5" dirty="0">
                <a:latin typeface="Calibri"/>
                <a:cs typeface="Calibri"/>
              </a:rPr>
              <a:t>is </a:t>
            </a:r>
            <a:r>
              <a:rPr sz="3950" dirty="0">
                <a:latin typeface="Calibri"/>
                <a:cs typeface="Calibri"/>
              </a:rPr>
              <a:t>the </a:t>
            </a:r>
            <a:r>
              <a:rPr sz="3950" spc="-5" dirty="0">
                <a:latin typeface="Calibri"/>
                <a:cs typeface="Calibri"/>
              </a:rPr>
              <a:t>policy for reporting  harassment?</a:t>
            </a:r>
            <a:endParaRPr sz="3950">
              <a:latin typeface="Calibri"/>
              <a:cs typeface="Calibri"/>
            </a:endParaRPr>
          </a:p>
          <a:p>
            <a:pPr marL="766445" indent="-754380">
              <a:lnSpc>
                <a:spcPct val="100000"/>
              </a:lnSpc>
              <a:spcBef>
                <a:spcPts val="580"/>
              </a:spcBef>
              <a:buClr>
                <a:srgbClr val="E3822A"/>
              </a:buClr>
              <a:buChar char="•"/>
              <a:tabLst>
                <a:tab pos="766445" algn="l"/>
                <a:tab pos="767080" algn="l"/>
              </a:tabLst>
            </a:pPr>
            <a:r>
              <a:rPr sz="3950" dirty="0">
                <a:latin typeface="Calibri"/>
                <a:cs typeface="Calibri"/>
              </a:rPr>
              <a:t>To whom do you make a </a:t>
            </a:r>
            <a:r>
              <a:rPr sz="3950" spc="-5" dirty="0">
                <a:latin typeface="Calibri"/>
                <a:cs typeface="Calibri"/>
              </a:rPr>
              <a:t>referral if </a:t>
            </a:r>
            <a:r>
              <a:rPr sz="3950" dirty="0">
                <a:latin typeface="Calibri"/>
                <a:cs typeface="Calibri"/>
              </a:rPr>
              <a:t>you</a:t>
            </a:r>
            <a:r>
              <a:rPr sz="3950" spc="28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are</a:t>
            </a:r>
            <a:endParaRPr sz="3950">
              <a:latin typeface="Calibri"/>
              <a:cs typeface="Calibri"/>
            </a:endParaRPr>
          </a:p>
          <a:p>
            <a:pPr marL="766445">
              <a:lnSpc>
                <a:spcPct val="100000"/>
              </a:lnSpc>
              <a:spcBef>
                <a:spcPts val="925"/>
              </a:spcBef>
            </a:pPr>
            <a:r>
              <a:rPr sz="3950" spc="-5" dirty="0">
                <a:latin typeface="Calibri"/>
                <a:cs typeface="Calibri"/>
              </a:rPr>
              <a:t>worried </a:t>
            </a:r>
            <a:r>
              <a:rPr sz="3950" dirty="0">
                <a:latin typeface="Calibri"/>
                <a:cs typeface="Calibri"/>
              </a:rPr>
              <a:t>about a</a:t>
            </a:r>
            <a:r>
              <a:rPr sz="3950" spc="125" dirty="0">
                <a:latin typeface="Calibri"/>
                <a:cs typeface="Calibri"/>
              </a:rPr>
              <a:t> </a:t>
            </a:r>
            <a:r>
              <a:rPr sz="3950" spc="-5" dirty="0">
                <a:latin typeface="Calibri"/>
                <a:cs typeface="Calibri"/>
              </a:rPr>
              <a:t>student?</a:t>
            </a:r>
            <a:endParaRPr sz="3950">
              <a:latin typeface="Calibri"/>
              <a:cs typeface="Calibri"/>
            </a:endParaRPr>
          </a:p>
          <a:p>
            <a:pPr marL="766445" marR="5080" indent="-754380">
              <a:lnSpc>
                <a:spcPts val="5670"/>
              </a:lnSpc>
              <a:spcBef>
                <a:spcPts val="340"/>
              </a:spcBef>
              <a:buClr>
                <a:srgbClr val="E3822A"/>
              </a:buClr>
              <a:buChar char="•"/>
              <a:tabLst>
                <a:tab pos="766445" algn="l"/>
                <a:tab pos="767080" algn="l"/>
              </a:tabLst>
            </a:pPr>
            <a:r>
              <a:rPr sz="3950" dirty="0">
                <a:latin typeface="Calibri"/>
                <a:cs typeface="Calibri"/>
              </a:rPr>
              <a:t>What </a:t>
            </a:r>
            <a:r>
              <a:rPr sz="3950" spc="-5" dirty="0">
                <a:latin typeface="Calibri"/>
                <a:cs typeface="Calibri"/>
              </a:rPr>
              <a:t>is </a:t>
            </a:r>
            <a:r>
              <a:rPr sz="3950" dirty="0">
                <a:latin typeface="Calibri"/>
                <a:cs typeface="Calibri"/>
              </a:rPr>
              <a:t>the </a:t>
            </a:r>
            <a:r>
              <a:rPr sz="3950" spc="-5" dirty="0">
                <a:latin typeface="Calibri"/>
                <a:cs typeface="Calibri"/>
              </a:rPr>
              <a:t>referral policy for students who  </a:t>
            </a:r>
            <a:r>
              <a:rPr sz="3950" dirty="0">
                <a:latin typeface="Calibri"/>
                <a:cs typeface="Calibri"/>
              </a:rPr>
              <a:t>may be a </a:t>
            </a:r>
            <a:r>
              <a:rPr sz="3950" spc="-5" dirty="0">
                <a:latin typeface="Calibri"/>
                <a:cs typeface="Calibri"/>
              </a:rPr>
              <a:t>danger </a:t>
            </a:r>
            <a:r>
              <a:rPr sz="3950" dirty="0">
                <a:latin typeface="Calibri"/>
                <a:cs typeface="Calibri"/>
              </a:rPr>
              <a:t>to </a:t>
            </a:r>
            <a:r>
              <a:rPr sz="3950" spc="-5" dirty="0">
                <a:latin typeface="Calibri"/>
                <a:cs typeface="Calibri"/>
              </a:rPr>
              <a:t>themselves </a:t>
            </a:r>
            <a:r>
              <a:rPr sz="3950" dirty="0">
                <a:latin typeface="Calibri"/>
                <a:cs typeface="Calibri"/>
              </a:rPr>
              <a:t>or</a:t>
            </a:r>
            <a:r>
              <a:rPr sz="3950" spc="280" dirty="0">
                <a:latin typeface="Calibri"/>
                <a:cs typeface="Calibri"/>
              </a:rPr>
              <a:t> </a:t>
            </a:r>
            <a:r>
              <a:rPr sz="3950" spc="-5" dirty="0">
                <a:latin typeface="Calibri"/>
                <a:cs typeface="Calibri"/>
              </a:rPr>
              <a:t>others?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227768" y="10068490"/>
            <a:ext cx="30543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0" dirty="0">
                <a:solidFill>
                  <a:srgbClr val="878787"/>
                </a:solidFill>
                <a:latin typeface="Arial"/>
                <a:cs typeface="Arial"/>
              </a:rPr>
              <a:t>17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4233" y="4496163"/>
            <a:ext cx="10306685" cy="1365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Insert Local</a:t>
            </a:r>
            <a:r>
              <a:rPr spc="210" dirty="0"/>
              <a:t> </a:t>
            </a:r>
            <a:r>
              <a:rPr spc="-15" dirty="0"/>
              <a:t>Resources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08"/>
            <a:ext cx="9258570" cy="11299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419" y="0"/>
            <a:ext cx="20046680" cy="113029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27922" y="1187795"/>
            <a:ext cx="8301358" cy="89618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2448" y="2684065"/>
            <a:ext cx="5969263" cy="59692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237232" y="2098847"/>
            <a:ext cx="5601970" cy="1165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450" dirty="0">
                <a:solidFill>
                  <a:srgbClr val="000000"/>
                </a:solidFill>
              </a:rPr>
              <a:t>3, 2, </a:t>
            </a:r>
            <a:r>
              <a:rPr sz="7450" spc="10" dirty="0">
                <a:solidFill>
                  <a:srgbClr val="000000"/>
                </a:solidFill>
              </a:rPr>
              <a:t>1</a:t>
            </a:r>
            <a:r>
              <a:rPr sz="7450" spc="25" dirty="0">
                <a:solidFill>
                  <a:srgbClr val="000000"/>
                </a:solidFill>
              </a:rPr>
              <a:t> </a:t>
            </a:r>
            <a:r>
              <a:rPr sz="7450" dirty="0">
                <a:solidFill>
                  <a:srgbClr val="000000"/>
                </a:solidFill>
              </a:rPr>
              <a:t>Activity</a:t>
            </a:r>
            <a:endParaRPr sz="7450"/>
          </a:p>
        </p:txBody>
      </p:sp>
      <p:sp>
        <p:nvSpPr>
          <p:cNvPr id="7" name="object 7"/>
          <p:cNvSpPr txBox="1"/>
          <p:nvPr/>
        </p:nvSpPr>
        <p:spPr>
          <a:xfrm>
            <a:off x="10237565" y="4393434"/>
            <a:ext cx="7205980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21360" algn="l"/>
              </a:tabLst>
            </a:pPr>
            <a:r>
              <a:rPr sz="3950" b="1" dirty="0">
                <a:latin typeface="Calibri"/>
                <a:cs typeface="Calibri"/>
              </a:rPr>
              <a:t>Q.	</a:t>
            </a:r>
            <a:r>
              <a:rPr sz="3950" dirty="0">
                <a:latin typeface="Calibri"/>
                <a:cs typeface="Calibri"/>
              </a:rPr>
              <a:t>What are 3 </a:t>
            </a:r>
            <a:r>
              <a:rPr sz="3950" spc="-5" dirty="0">
                <a:latin typeface="Calibri"/>
                <a:cs typeface="Calibri"/>
              </a:rPr>
              <a:t>things </a:t>
            </a:r>
            <a:r>
              <a:rPr sz="3950" dirty="0">
                <a:latin typeface="Calibri"/>
                <a:cs typeface="Calibri"/>
              </a:rPr>
              <a:t>you</a:t>
            </a:r>
            <a:r>
              <a:rPr sz="3950" spc="145" dirty="0">
                <a:latin typeface="Calibri"/>
                <a:cs typeface="Calibri"/>
              </a:rPr>
              <a:t> </a:t>
            </a:r>
            <a:r>
              <a:rPr sz="3950" spc="-5" dirty="0">
                <a:latin typeface="Calibri"/>
                <a:cs typeface="Calibri"/>
              </a:rPr>
              <a:t>learned?</a:t>
            </a:r>
            <a:endParaRPr sz="3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950" b="1" dirty="0">
                <a:latin typeface="Calibri"/>
                <a:cs typeface="Calibri"/>
              </a:rPr>
              <a:t>Q. </a:t>
            </a:r>
            <a:r>
              <a:rPr sz="3950" dirty="0">
                <a:latin typeface="Calibri"/>
                <a:cs typeface="Calibri"/>
              </a:rPr>
              <a:t>What are 2 </a:t>
            </a:r>
            <a:r>
              <a:rPr sz="3950" spc="-5" dirty="0">
                <a:latin typeface="Calibri"/>
                <a:cs typeface="Calibri"/>
              </a:rPr>
              <a:t>questions </a:t>
            </a:r>
            <a:r>
              <a:rPr sz="3950" dirty="0">
                <a:latin typeface="Calibri"/>
                <a:cs typeface="Calibri"/>
              </a:rPr>
              <a:t>you</a:t>
            </a:r>
            <a:r>
              <a:rPr sz="3950" spc="185" dirty="0">
                <a:latin typeface="Calibri"/>
                <a:cs typeface="Calibri"/>
              </a:rPr>
              <a:t> </a:t>
            </a:r>
            <a:r>
              <a:rPr sz="3950" spc="-5" dirty="0">
                <a:latin typeface="Calibri"/>
                <a:cs typeface="Calibri"/>
              </a:rPr>
              <a:t>have?</a:t>
            </a:r>
            <a:endParaRPr sz="3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Calibri"/>
              <a:cs typeface="Calibri"/>
            </a:endParaRPr>
          </a:p>
          <a:p>
            <a:pPr marL="582930" marR="513715" indent="-570865">
              <a:lnSpc>
                <a:spcPts val="4430"/>
              </a:lnSpc>
            </a:pPr>
            <a:r>
              <a:rPr sz="3950" b="1" dirty="0">
                <a:latin typeface="Calibri"/>
                <a:cs typeface="Calibri"/>
              </a:rPr>
              <a:t>Q. </a:t>
            </a:r>
            <a:r>
              <a:rPr sz="3950" dirty="0">
                <a:latin typeface="Calibri"/>
                <a:cs typeface="Calibri"/>
              </a:rPr>
              <a:t>What </a:t>
            </a:r>
            <a:r>
              <a:rPr sz="3950" spc="-5" dirty="0">
                <a:latin typeface="Calibri"/>
                <a:cs typeface="Calibri"/>
              </a:rPr>
              <a:t>is </a:t>
            </a:r>
            <a:r>
              <a:rPr sz="3950" dirty="0">
                <a:latin typeface="Calibri"/>
                <a:cs typeface="Calibri"/>
              </a:rPr>
              <a:t>1 way </a:t>
            </a:r>
            <a:r>
              <a:rPr sz="3950" spc="5" dirty="0">
                <a:latin typeface="Calibri"/>
                <a:cs typeface="Calibri"/>
              </a:rPr>
              <a:t>you’re </a:t>
            </a:r>
            <a:r>
              <a:rPr sz="3950" spc="-5" dirty="0">
                <a:latin typeface="Calibri"/>
                <a:cs typeface="Calibri"/>
              </a:rPr>
              <a:t>going to  change your</a:t>
            </a:r>
            <a:r>
              <a:rPr sz="3950" spc="105" dirty="0">
                <a:latin typeface="Calibri"/>
                <a:cs typeface="Calibri"/>
              </a:rPr>
              <a:t> </a:t>
            </a:r>
            <a:r>
              <a:rPr sz="3950" spc="-5" dirty="0">
                <a:latin typeface="Calibri"/>
                <a:cs typeface="Calibri"/>
              </a:rPr>
              <a:t>practice?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51670" y="10315016"/>
            <a:ext cx="251460" cy="294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-5" dirty="0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1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08"/>
            <a:ext cx="9258570" cy="11299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04100" cy="113029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27922" y="1187795"/>
            <a:ext cx="8301358" cy="89618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2448" y="2684065"/>
            <a:ext cx="5969263" cy="59692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237232" y="591040"/>
            <a:ext cx="6629400" cy="1165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450" spc="5" dirty="0">
                <a:solidFill>
                  <a:srgbClr val="000000"/>
                </a:solidFill>
              </a:rPr>
              <a:t>Bridging the</a:t>
            </a:r>
            <a:r>
              <a:rPr sz="7450" spc="125" dirty="0">
                <a:solidFill>
                  <a:srgbClr val="000000"/>
                </a:solidFill>
              </a:rPr>
              <a:t> </a:t>
            </a:r>
            <a:r>
              <a:rPr sz="7450" spc="5" dirty="0">
                <a:solidFill>
                  <a:srgbClr val="000000"/>
                </a:solidFill>
              </a:rPr>
              <a:t>Gap</a:t>
            </a:r>
            <a:endParaRPr sz="7450"/>
          </a:p>
        </p:txBody>
      </p:sp>
      <p:sp>
        <p:nvSpPr>
          <p:cNvPr id="7" name="object 7"/>
          <p:cNvSpPr txBox="1"/>
          <p:nvPr/>
        </p:nvSpPr>
        <p:spPr>
          <a:xfrm>
            <a:off x="10237565" y="2833903"/>
            <a:ext cx="7825740" cy="750379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264160">
              <a:lnSpc>
                <a:spcPts val="4430"/>
              </a:lnSpc>
              <a:spcBef>
                <a:spcPts val="509"/>
              </a:spcBef>
            </a:pPr>
            <a:r>
              <a:rPr sz="3950" b="1" dirty="0">
                <a:latin typeface="Calibri"/>
                <a:cs typeface="Calibri"/>
              </a:rPr>
              <a:t>Q. Where You </a:t>
            </a:r>
            <a:r>
              <a:rPr sz="3950" b="1" spc="-5" dirty="0">
                <a:latin typeface="Calibri"/>
                <a:cs typeface="Calibri"/>
              </a:rPr>
              <a:t>Are: </a:t>
            </a:r>
            <a:r>
              <a:rPr sz="3950" spc="-5" dirty="0">
                <a:latin typeface="Calibri"/>
                <a:cs typeface="Calibri"/>
              </a:rPr>
              <a:t>List </a:t>
            </a:r>
            <a:r>
              <a:rPr sz="3950" dirty="0">
                <a:latin typeface="Calibri"/>
                <a:cs typeface="Calibri"/>
              </a:rPr>
              <a:t>some of </a:t>
            </a:r>
            <a:r>
              <a:rPr sz="3950" spc="-5" dirty="0">
                <a:latin typeface="Calibri"/>
                <a:cs typeface="Calibri"/>
              </a:rPr>
              <a:t>your  observations.</a:t>
            </a:r>
            <a:endParaRPr sz="3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750">
              <a:latin typeface="Calibri"/>
              <a:cs typeface="Calibri"/>
            </a:endParaRPr>
          </a:p>
          <a:p>
            <a:pPr marL="12700" marR="66040">
              <a:lnSpc>
                <a:spcPct val="119600"/>
              </a:lnSpc>
            </a:pPr>
            <a:r>
              <a:rPr sz="3950" b="1" dirty="0">
                <a:latin typeface="Calibri"/>
                <a:cs typeface="Calibri"/>
              </a:rPr>
              <a:t>Q. Where </a:t>
            </a:r>
            <a:r>
              <a:rPr sz="3950" b="1" spc="5" dirty="0">
                <a:latin typeface="Calibri"/>
                <a:cs typeface="Calibri"/>
              </a:rPr>
              <a:t>You’d </a:t>
            </a:r>
            <a:r>
              <a:rPr sz="3950" b="1" spc="-5" dirty="0">
                <a:latin typeface="Calibri"/>
                <a:cs typeface="Calibri"/>
              </a:rPr>
              <a:t>Like </a:t>
            </a:r>
            <a:r>
              <a:rPr sz="3950" b="1" dirty="0">
                <a:latin typeface="Calibri"/>
                <a:cs typeface="Calibri"/>
              </a:rPr>
              <a:t>To Be: </a:t>
            </a:r>
            <a:r>
              <a:rPr sz="3950" spc="-5" dirty="0">
                <a:latin typeface="Calibri"/>
                <a:cs typeface="Calibri"/>
              </a:rPr>
              <a:t>List some  </a:t>
            </a:r>
            <a:r>
              <a:rPr sz="3950" dirty="0">
                <a:latin typeface="Calibri"/>
                <a:cs typeface="Calibri"/>
              </a:rPr>
              <a:t>of the </a:t>
            </a:r>
            <a:r>
              <a:rPr sz="3950" spc="-5" dirty="0">
                <a:latin typeface="Calibri"/>
                <a:cs typeface="Calibri"/>
              </a:rPr>
              <a:t>qualities </a:t>
            </a:r>
            <a:r>
              <a:rPr sz="3950" dirty="0">
                <a:latin typeface="Calibri"/>
                <a:cs typeface="Calibri"/>
              </a:rPr>
              <a:t>of </a:t>
            </a:r>
            <a:r>
              <a:rPr sz="3950" spc="-5" dirty="0">
                <a:latin typeface="Calibri"/>
                <a:cs typeface="Calibri"/>
              </a:rPr>
              <a:t>your ideal</a:t>
            </a:r>
            <a:r>
              <a:rPr sz="3950" spc="225" dirty="0">
                <a:latin typeface="Calibri"/>
                <a:cs typeface="Calibri"/>
              </a:rPr>
              <a:t> </a:t>
            </a:r>
            <a:r>
              <a:rPr sz="3950" spc="-5" dirty="0">
                <a:latin typeface="Calibri"/>
                <a:cs typeface="Calibri"/>
              </a:rPr>
              <a:t>school.</a:t>
            </a:r>
            <a:endParaRPr sz="3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350">
              <a:latin typeface="Calibri"/>
              <a:cs typeface="Calibri"/>
            </a:endParaRPr>
          </a:p>
          <a:p>
            <a:pPr marL="12700" marR="5080">
              <a:lnSpc>
                <a:spcPct val="119600"/>
              </a:lnSpc>
            </a:pPr>
            <a:r>
              <a:rPr sz="3950" b="1" dirty="0">
                <a:latin typeface="Calibri"/>
                <a:cs typeface="Calibri"/>
              </a:rPr>
              <a:t>Q. What </a:t>
            </a:r>
            <a:r>
              <a:rPr sz="3950" b="1" spc="-5" dirty="0">
                <a:latin typeface="Calibri"/>
                <a:cs typeface="Calibri"/>
              </a:rPr>
              <a:t>It Takes: </a:t>
            </a:r>
            <a:r>
              <a:rPr sz="3950" spc="-5" dirty="0">
                <a:latin typeface="Calibri"/>
                <a:cs typeface="Calibri"/>
              </a:rPr>
              <a:t>List </a:t>
            </a:r>
            <a:r>
              <a:rPr sz="3950" dirty="0">
                <a:latin typeface="Calibri"/>
                <a:cs typeface="Calibri"/>
              </a:rPr>
              <a:t>some </a:t>
            </a:r>
            <a:r>
              <a:rPr sz="3950" spc="-5" dirty="0">
                <a:latin typeface="Calibri"/>
                <a:cs typeface="Calibri"/>
              </a:rPr>
              <a:t>ideas that  might bridge </a:t>
            </a:r>
            <a:r>
              <a:rPr sz="3950" dirty="0">
                <a:latin typeface="Calibri"/>
                <a:cs typeface="Calibri"/>
              </a:rPr>
              <a:t>the gap </a:t>
            </a:r>
            <a:r>
              <a:rPr sz="3950" spc="-5" dirty="0">
                <a:latin typeface="Calibri"/>
                <a:cs typeface="Calibri"/>
              </a:rPr>
              <a:t>between where  </a:t>
            </a:r>
            <a:r>
              <a:rPr sz="3950" dirty="0">
                <a:latin typeface="Calibri"/>
                <a:cs typeface="Calibri"/>
              </a:rPr>
              <a:t>you are and </a:t>
            </a:r>
            <a:r>
              <a:rPr sz="3950" spc="-5" dirty="0">
                <a:latin typeface="Calibri"/>
                <a:cs typeface="Calibri"/>
              </a:rPr>
              <a:t>where </a:t>
            </a:r>
            <a:r>
              <a:rPr sz="3950" spc="5" dirty="0">
                <a:latin typeface="Calibri"/>
                <a:cs typeface="Calibri"/>
              </a:rPr>
              <a:t>you’d </a:t>
            </a:r>
            <a:r>
              <a:rPr sz="3950" spc="-5" dirty="0">
                <a:latin typeface="Calibri"/>
                <a:cs typeface="Calibri"/>
              </a:rPr>
              <a:t>like </a:t>
            </a:r>
            <a:r>
              <a:rPr sz="3950" dirty="0">
                <a:latin typeface="Calibri"/>
                <a:cs typeface="Calibri"/>
              </a:rPr>
              <a:t>to </a:t>
            </a:r>
            <a:r>
              <a:rPr sz="3950" spc="-5" dirty="0">
                <a:latin typeface="Calibri"/>
                <a:cs typeface="Calibri"/>
              </a:rPr>
              <a:t>be.  </a:t>
            </a:r>
            <a:r>
              <a:rPr sz="3950" dirty="0">
                <a:latin typeface="Calibri"/>
                <a:cs typeface="Calibri"/>
              </a:rPr>
              <a:t>What </a:t>
            </a:r>
            <a:r>
              <a:rPr sz="3950" spc="-5" dirty="0">
                <a:latin typeface="Calibri"/>
                <a:cs typeface="Calibri"/>
              </a:rPr>
              <a:t>could happen </a:t>
            </a:r>
            <a:r>
              <a:rPr sz="3950" dirty="0">
                <a:latin typeface="Calibri"/>
                <a:cs typeface="Calibri"/>
              </a:rPr>
              <a:t>to </a:t>
            </a:r>
            <a:r>
              <a:rPr sz="3950" spc="-5" dirty="0">
                <a:latin typeface="Calibri"/>
                <a:cs typeface="Calibri"/>
              </a:rPr>
              <a:t>bring your  school </a:t>
            </a:r>
            <a:r>
              <a:rPr sz="3950" dirty="0">
                <a:latin typeface="Calibri"/>
                <a:cs typeface="Calibri"/>
              </a:rPr>
              <a:t>one </a:t>
            </a:r>
            <a:r>
              <a:rPr sz="3950" spc="-5" dirty="0">
                <a:latin typeface="Calibri"/>
                <a:cs typeface="Calibri"/>
              </a:rPr>
              <a:t>step closer </a:t>
            </a:r>
            <a:r>
              <a:rPr sz="3950" dirty="0">
                <a:latin typeface="Calibri"/>
                <a:cs typeface="Calibri"/>
              </a:rPr>
              <a:t>to </a:t>
            </a:r>
            <a:r>
              <a:rPr sz="3950" spc="-5" dirty="0">
                <a:latin typeface="Calibri"/>
                <a:cs typeface="Calibri"/>
              </a:rPr>
              <a:t>your</a:t>
            </a:r>
            <a:r>
              <a:rPr sz="3950" spc="240" dirty="0">
                <a:latin typeface="Calibri"/>
                <a:cs typeface="Calibri"/>
              </a:rPr>
              <a:t> </a:t>
            </a:r>
            <a:r>
              <a:rPr sz="3950" spc="-5" dirty="0">
                <a:latin typeface="Calibri"/>
                <a:cs typeface="Calibri"/>
              </a:rPr>
              <a:t>ideal?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51670" y="10315016"/>
            <a:ext cx="251460" cy="294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-5" dirty="0">
                <a:solidFill>
                  <a:srgbClr val="888888"/>
                </a:solidFill>
                <a:latin typeface="Calibri"/>
                <a:cs typeface="Calibri"/>
              </a:rPr>
              <a:t>20</a:t>
            </a:r>
            <a:endParaRPr sz="1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95580" marR="5080" indent="-182880">
              <a:lnSpc>
                <a:spcPts val="10950"/>
              </a:lnSpc>
              <a:spcBef>
                <a:spcPts val="135"/>
              </a:spcBef>
            </a:pPr>
            <a:r>
              <a:rPr spc="-15" dirty="0"/>
              <a:t>Insert your name and  </a:t>
            </a:r>
            <a:r>
              <a:rPr spc="-10" dirty="0"/>
              <a:t>contact</a:t>
            </a:r>
            <a:r>
              <a:rPr spc="114" dirty="0"/>
              <a:t> </a:t>
            </a:r>
            <a:r>
              <a:rPr spc="-15" dirty="0"/>
              <a:t>information.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29190" cy="11303000"/>
          </a:xfrm>
          <a:custGeom>
            <a:avLst/>
            <a:gdLst/>
            <a:ahLst/>
            <a:cxnLst/>
            <a:rect l="l" t="t" r="r" b="b"/>
            <a:pathLst>
              <a:path w="10029190" h="11303000">
                <a:moveTo>
                  <a:pt x="10029147" y="11302971"/>
                </a:moveTo>
                <a:lnTo>
                  <a:pt x="0" y="11302971"/>
                </a:lnTo>
                <a:lnTo>
                  <a:pt x="0" y="0"/>
                </a:lnTo>
                <a:lnTo>
                  <a:pt x="10029147" y="0"/>
                </a:lnTo>
                <a:lnTo>
                  <a:pt x="10029147" y="113029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04098" cy="11302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0104100" cy="113029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519351" y="4265318"/>
            <a:ext cx="7791450" cy="298704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21310" marR="312420" indent="-635" algn="ctr">
              <a:lnSpc>
                <a:spcPts val="4640"/>
              </a:lnSpc>
              <a:spcBef>
                <a:spcPts val="345"/>
              </a:spcBef>
            </a:pPr>
            <a:r>
              <a:rPr sz="3950" dirty="0">
                <a:latin typeface="Arial"/>
                <a:cs typeface="Arial"/>
              </a:rPr>
              <a:t>The conversations you </a:t>
            </a:r>
            <a:r>
              <a:rPr sz="3950" spc="-5" dirty="0">
                <a:latin typeface="Arial"/>
                <a:cs typeface="Arial"/>
              </a:rPr>
              <a:t>have  with </a:t>
            </a:r>
            <a:r>
              <a:rPr sz="3950" dirty="0">
                <a:latin typeface="Arial"/>
                <a:cs typeface="Arial"/>
              </a:rPr>
              <a:t>students can open the</a:t>
            </a:r>
            <a:r>
              <a:rPr sz="3950" spc="185" dirty="0">
                <a:latin typeface="Arial"/>
                <a:cs typeface="Arial"/>
              </a:rPr>
              <a:t> </a:t>
            </a:r>
            <a:r>
              <a:rPr sz="3950" spc="-5" dirty="0">
                <a:latin typeface="Arial"/>
                <a:cs typeface="Arial"/>
              </a:rPr>
              <a:t>door</a:t>
            </a:r>
            <a:endParaRPr sz="3950">
              <a:latin typeface="Arial"/>
              <a:cs typeface="Arial"/>
            </a:endParaRPr>
          </a:p>
          <a:p>
            <a:pPr algn="ctr">
              <a:lnSpc>
                <a:spcPts val="4455"/>
              </a:lnSpc>
            </a:pPr>
            <a:r>
              <a:rPr sz="3950" dirty="0">
                <a:latin typeface="Arial"/>
                <a:cs typeface="Arial"/>
              </a:rPr>
              <a:t>to them </a:t>
            </a:r>
            <a:r>
              <a:rPr sz="3950" spc="-5" dirty="0">
                <a:latin typeface="Arial"/>
                <a:cs typeface="Arial"/>
              </a:rPr>
              <a:t>getting </a:t>
            </a:r>
            <a:r>
              <a:rPr sz="3950" dirty="0">
                <a:latin typeface="Arial"/>
                <a:cs typeface="Arial"/>
              </a:rPr>
              <a:t>the </a:t>
            </a:r>
            <a:r>
              <a:rPr sz="3950" spc="-5" dirty="0">
                <a:latin typeface="Arial"/>
                <a:cs typeface="Arial"/>
              </a:rPr>
              <a:t>help they</a:t>
            </a:r>
            <a:r>
              <a:rPr sz="3950" spc="235" dirty="0">
                <a:latin typeface="Arial"/>
                <a:cs typeface="Arial"/>
              </a:rPr>
              <a:t> </a:t>
            </a:r>
            <a:r>
              <a:rPr sz="3950" spc="-5" dirty="0">
                <a:latin typeface="Arial"/>
                <a:cs typeface="Arial"/>
              </a:rPr>
              <a:t>need.</a:t>
            </a:r>
            <a:endParaRPr sz="3950">
              <a:latin typeface="Arial"/>
              <a:cs typeface="Arial"/>
            </a:endParaRPr>
          </a:p>
          <a:p>
            <a:pPr marL="153670" marR="147955" algn="ctr">
              <a:lnSpc>
                <a:spcPts val="4640"/>
              </a:lnSpc>
              <a:spcBef>
                <a:spcPts val="190"/>
              </a:spcBef>
            </a:pPr>
            <a:r>
              <a:rPr sz="3950" spc="-5" dirty="0">
                <a:latin typeface="Arial"/>
                <a:cs typeface="Arial"/>
              </a:rPr>
              <a:t>If </a:t>
            </a:r>
            <a:r>
              <a:rPr sz="3950" dirty="0">
                <a:latin typeface="Arial"/>
                <a:cs typeface="Arial"/>
              </a:rPr>
              <a:t>you do </a:t>
            </a:r>
            <a:r>
              <a:rPr sz="3950" spc="-5" dirty="0">
                <a:latin typeface="Arial"/>
                <a:cs typeface="Arial"/>
              </a:rPr>
              <a:t>this for just </a:t>
            </a:r>
            <a:r>
              <a:rPr sz="3950" b="1" i="1" dirty="0">
                <a:latin typeface="Arial"/>
                <a:cs typeface="Arial"/>
              </a:rPr>
              <a:t>one </a:t>
            </a:r>
            <a:r>
              <a:rPr sz="3950" dirty="0">
                <a:latin typeface="Arial"/>
                <a:cs typeface="Arial"/>
              </a:rPr>
              <a:t>student,  you </a:t>
            </a:r>
            <a:r>
              <a:rPr sz="3950" spc="-5" dirty="0">
                <a:latin typeface="Arial"/>
                <a:cs typeface="Arial"/>
              </a:rPr>
              <a:t>will </a:t>
            </a:r>
            <a:r>
              <a:rPr sz="3950" dirty="0">
                <a:latin typeface="Arial"/>
                <a:cs typeface="Arial"/>
              </a:rPr>
              <a:t>have made a</a:t>
            </a:r>
            <a:r>
              <a:rPr sz="3950" spc="150" dirty="0">
                <a:latin typeface="Arial"/>
                <a:cs typeface="Arial"/>
              </a:rPr>
              <a:t> </a:t>
            </a:r>
            <a:r>
              <a:rPr sz="3950" b="1" i="1" dirty="0">
                <a:latin typeface="Arial"/>
                <a:cs typeface="Arial"/>
              </a:rPr>
              <a:t>difference</a:t>
            </a:r>
            <a:r>
              <a:rPr sz="3950" dirty="0">
                <a:latin typeface="Arial"/>
                <a:cs typeface="Arial"/>
              </a:rPr>
              <a:t>.</a:t>
            </a:r>
            <a:endParaRPr sz="3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29430" y="10358515"/>
            <a:ext cx="274320" cy="294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-5" dirty="0">
                <a:solidFill>
                  <a:srgbClr val="888888"/>
                </a:solidFill>
                <a:latin typeface="Arial"/>
                <a:cs typeface="Arial"/>
              </a:rPr>
              <a:t>21</a:t>
            </a:r>
            <a:endParaRPr sz="175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988551" y="1510828"/>
            <a:ext cx="4440555" cy="1165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450" spc="5" dirty="0">
                <a:solidFill>
                  <a:srgbClr val="000000"/>
                </a:solidFill>
              </a:rPr>
              <a:t>Thank</a:t>
            </a:r>
            <a:r>
              <a:rPr sz="7450" spc="20" dirty="0">
                <a:solidFill>
                  <a:srgbClr val="000000"/>
                </a:solidFill>
              </a:rPr>
              <a:t> </a:t>
            </a:r>
            <a:r>
              <a:rPr sz="7450" spc="5" dirty="0">
                <a:solidFill>
                  <a:srgbClr val="000000"/>
                </a:solidFill>
              </a:rPr>
              <a:t>you!</a:t>
            </a:r>
            <a:endParaRPr sz="74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1472" y="1431502"/>
            <a:ext cx="10476865" cy="1499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650" spc="5" dirty="0">
                <a:solidFill>
                  <a:srgbClr val="000000"/>
                </a:solidFill>
              </a:rPr>
              <a:t>Workshop</a:t>
            </a:r>
            <a:r>
              <a:rPr sz="9650" spc="140" dirty="0">
                <a:solidFill>
                  <a:srgbClr val="000000"/>
                </a:solidFill>
              </a:rPr>
              <a:t> </a:t>
            </a:r>
            <a:r>
              <a:rPr sz="9650" spc="5" dirty="0">
                <a:solidFill>
                  <a:srgbClr val="000000"/>
                </a:solidFill>
              </a:rPr>
              <a:t>Overview</a:t>
            </a:r>
            <a:endParaRPr sz="9650"/>
          </a:p>
        </p:txBody>
      </p:sp>
      <p:sp>
        <p:nvSpPr>
          <p:cNvPr id="3" name="object 3"/>
          <p:cNvSpPr txBox="1"/>
          <p:nvPr/>
        </p:nvSpPr>
        <p:spPr>
          <a:xfrm>
            <a:off x="1589423" y="4331719"/>
            <a:ext cx="211454" cy="662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150" spc="5" dirty="0">
                <a:solidFill>
                  <a:srgbClr val="E3822A"/>
                </a:solidFill>
                <a:latin typeface="Arial"/>
                <a:cs typeface="Arial"/>
              </a:rPr>
              <a:t>•</a:t>
            </a:r>
            <a:endParaRPr sz="41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43327" y="4401499"/>
            <a:ext cx="4010660" cy="5956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700" spc="15" dirty="0">
                <a:solidFill>
                  <a:srgbClr val="383800"/>
                </a:solidFill>
                <a:latin typeface="Arial"/>
                <a:cs typeface="Arial"/>
              </a:rPr>
              <a:t>Workshop</a:t>
            </a:r>
            <a:r>
              <a:rPr sz="3700" spc="-5" dirty="0">
                <a:solidFill>
                  <a:srgbClr val="383800"/>
                </a:solidFill>
                <a:latin typeface="Arial"/>
                <a:cs typeface="Arial"/>
              </a:rPr>
              <a:t> </a:t>
            </a:r>
            <a:r>
              <a:rPr sz="3700" spc="10" dirty="0">
                <a:solidFill>
                  <a:srgbClr val="383800"/>
                </a:solidFill>
                <a:latin typeface="Arial"/>
                <a:cs typeface="Arial"/>
              </a:rPr>
              <a:t>purpose</a:t>
            </a:r>
            <a:endParaRPr sz="3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7345" y="5711663"/>
            <a:ext cx="7823200" cy="5956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38505" indent="-726440">
              <a:lnSpc>
                <a:spcPct val="100000"/>
              </a:lnSpc>
              <a:spcBef>
                <a:spcPts val="135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700" spc="15" dirty="0">
                <a:solidFill>
                  <a:srgbClr val="383800"/>
                </a:solidFill>
                <a:latin typeface="Arial"/>
                <a:cs typeface="Arial"/>
              </a:rPr>
              <a:t>Background </a:t>
            </a:r>
            <a:r>
              <a:rPr sz="3700" spc="10" dirty="0">
                <a:solidFill>
                  <a:srgbClr val="383800"/>
                </a:solidFill>
                <a:latin typeface="Arial"/>
                <a:cs typeface="Arial"/>
              </a:rPr>
              <a:t>of </a:t>
            </a:r>
            <a:r>
              <a:rPr sz="3700" i="1" spc="15" dirty="0">
                <a:solidFill>
                  <a:srgbClr val="383800"/>
                </a:solidFill>
                <a:latin typeface="Arial"/>
                <a:cs typeface="Arial"/>
              </a:rPr>
              <a:t>Step </a:t>
            </a:r>
            <a:r>
              <a:rPr sz="3700" i="1" spc="10" dirty="0">
                <a:solidFill>
                  <a:srgbClr val="383800"/>
                </a:solidFill>
                <a:latin typeface="Arial"/>
                <a:cs typeface="Arial"/>
              </a:rPr>
              <a:t>In, </a:t>
            </a:r>
            <a:r>
              <a:rPr sz="3700" i="1" spc="15" dirty="0">
                <a:solidFill>
                  <a:srgbClr val="383800"/>
                </a:solidFill>
                <a:latin typeface="Arial"/>
                <a:cs typeface="Arial"/>
              </a:rPr>
              <a:t>Speak</a:t>
            </a:r>
            <a:r>
              <a:rPr sz="3700" i="1" spc="195" dirty="0">
                <a:solidFill>
                  <a:srgbClr val="383800"/>
                </a:solidFill>
                <a:latin typeface="Arial"/>
                <a:cs typeface="Arial"/>
              </a:rPr>
              <a:t> </a:t>
            </a:r>
            <a:r>
              <a:rPr sz="3700" i="1" spc="15" dirty="0">
                <a:solidFill>
                  <a:srgbClr val="383800"/>
                </a:solidFill>
                <a:latin typeface="Arial"/>
                <a:cs typeface="Arial"/>
              </a:rPr>
              <a:t>Up</a:t>
            </a:r>
            <a:endParaRPr sz="3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17345" y="7021828"/>
            <a:ext cx="4027804" cy="5956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38505" indent="-726440">
              <a:lnSpc>
                <a:spcPct val="100000"/>
              </a:lnSpc>
              <a:spcBef>
                <a:spcPts val="135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700" spc="15" dirty="0">
                <a:solidFill>
                  <a:srgbClr val="383800"/>
                </a:solidFill>
                <a:latin typeface="Arial"/>
                <a:cs typeface="Arial"/>
              </a:rPr>
              <a:t>Take</a:t>
            </a:r>
            <a:r>
              <a:rPr sz="3700" spc="-425" dirty="0">
                <a:solidFill>
                  <a:srgbClr val="383800"/>
                </a:solidFill>
                <a:latin typeface="Arial"/>
                <a:cs typeface="Arial"/>
              </a:rPr>
              <a:t> </a:t>
            </a:r>
            <a:r>
              <a:rPr sz="3700" spc="15" dirty="0">
                <a:solidFill>
                  <a:srgbClr val="383800"/>
                </a:solidFill>
                <a:latin typeface="Arial"/>
                <a:cs typeface="Arial"/>
              </a:rPr>
              <a:t>simulation</a:t>
            </a:r>
            <a:endParaRPr sz="3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17345" y="8331993"/>
            <a:ext cx="4190365" cy="5956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38505" indent="-726440">
              <a:lnSpc>
                <a:spcPct val="100000"/>
              </a:lnSpc>
              <a:spcBef>
                <a:spcPts val="135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700" spc="15" dirty="0">
                <a:solidFill>
                  <a:srgbClr val="383800"/>
                </a:solidFill>
                <a:latin typeface="Arial"/>
                <a:cs typeface="Arial"/>
              </a:rPr>
              <a:t>10-minute</a:t>
            </a:r>
            <a:r>
              <a:rPr sz="3700" spc="25" dirty="0">
                <a:solidFill>
                  <a:srgbClr val="383800"/>
                </a:solidFill>
                <a:latin typeface="Arial"/>
                <a:cs typeface="Arial"/>
              </a:rPr>
              <a:t> </a:t>
            </a:r>
            <a:r>
              <a:rPr sz="3700" spc="10" dirty="0">
                <a:solidFill>
                  <a:srgbClr val="383800"/>
                </a:solidFill>
                <a:latin typeface="Arial"/>
                <a:cs typeface="Arial"/>
              </a:rPr>
              <a:t>break</a:t>
            </a:r>
            <a:endParaRPr sz="3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89423" y="9362749"/>
            <a:ext cx="211454" cy="662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150" spc="5" dirty="0">
                <a:solidFill>
                  <a:srgbClr val="E3822A"/>
                </a:solidFill>
                <a:latin typeface="Arial"/>
                <a:cs typeface="Arial"/>
              </a:rPr>
              <a:t>•</a:t>
            </a:r>
            <a:endParaRPr sz="41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43327" y="9432528"/>
            <a:ext cx="5714365" cy="115189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4380"/>
              </a:lnSpc>
              <a:spcBef>
                <a:spcPts val="330"/>
              </a:spcBef>
            </a:pPr>
            <a:r>
              <a:rPr sz="3700" spc="15" dirty="0">
                <a:solidFill>
                  <a:srgbClr val="383800"/>
                </a:solidFill>
                <a:latin typeface="Arial"/>
                <a:cs typeface="Arial"/>
              </a:rPr>
              <a:t>DISCUSS: </a:t>
            </a:r>
            <a:r>
              <a:rPr sz="3700" spc="20" dirty="0">
                <a:solidFill>
                  <a:srgbClr val="383800"/>
                </a:solidFill>
                <a:latin typeface="Arial"/>
                <a:cs typeface="Arial"/>
              </a:rPr>
              <a:t>LGBTQ </a:t>
            </a:r>
            <a:r>
              <a:rPr sz="3700" spc="15" dirty="0">
                <a:solidFill>
                  <a:srgbClr val="383800"/>
                </a:solidFill>
                <a:latin typeface="Arial"/>
                <a:cs typeface="Arial"/>
              </a:rPr>
              <a:t>student  </a:t>
            </a:r>
            <a:r>
              <a:rPr sz="3700" spc="10" dirty="0">
                <a:solidFill>
                  <a:srgbClr val="383800"/>
                </a:solidFill>
                <a:latin typeface="Arial"/>
                <a:cs typeface="Arial"/>
              </a:rPr>
              <a:t>experiences</a:t>
            </a:r>
            <a:endParaRPr sz="3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201440" y="10323751"/>
            <a:ext cx="15303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0" dirty="0">
                <a:solidFill>
                  <a:srgbClr val="7E7E7E"/>
                </a:solidFill>
                <a:latin typeface="Calibri"/>
                <a:cs typeface="Calibri"/>
              </a:rPr>
              <a:t>3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28554" y="4331719"/>
            <a:ext cx="211454" cy="662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150" spc="5" dirty="0">
                <a:solidFill>
                  <a:srgbClr val="E3822A"/>
                </a:solidFill>
                <a:latin typeface="Arial"/>
                <a:cs typeface="Arial"/>
              </a:rPr>
              <a:t>•</a:t>
            </a:r>
            <a:endParaRPr sz="41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82458" y="4401499"/>
            <a:ext cx="6324600" cy="115189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4380"/>
              </a:lnSpc>
              <a:spcBef>
                <a:spcPts val="330"/>
              </a:spcBef>
            </a:pPr>
            <a:r>
              <a:rPr sz="3700" spc="15" dirty="0">
                <a:solidFill>
                  <a:srgbClr val="383800"/>
                </a:solidFill>
                <a:latin typeface="Arial"/>
                <a:cs typeface="Arial"/>
              </a:rPr>
              <a:t>DISCUSS: </a:t>
            </a:r>
            <a:r>
              <a:rPr sz="3700" spc="10" dirty="0">
                <a:solidFill>
                  <a:srgbClr val="383800"/>
                </a:solidFill>
                <a:latin typeface="Arial"/>
                <a:cs typeface="Arial"/>
              </a:rPr>
              <a:t>Addressing biased  </a:t>
            </a:r>
            <a:r>
              <a:rPr sz="3700" spc="15" dirty="0">
                <a:solidFill>
                  <a:srgbClr val="383800"/>
                </a:solidFill>
                <a:latin typeface="Arial"/>
                <a:cs typeface="Arial"/>
              </a:rPr>
              <a:t>language and</a:t>
            </a:r>
            <a:r>
              <a:rPr sz="3700" spc="90" dirty="0">
                <a:solidFill>
                  <a:srgbClr val="383800"/>
                </a:solidFill>
                <a:latin typeface="Arial"/>
                <a:cs typeface="Arial"/>
              </a:rPr>
              <a:t> </a:t>
            </a:r>
            <a:r>
              <a:rPr sz="3700" spc="10" dirty="0">
                <a:solidFill>
                  <a:srgbClr val="383800"/>
                </a:solidFill>
                <a:latin typeface="Arial"/>
                <a:cs typeface="Arial"/>
              </a:rPr>
              <a:t>harassment</a:t>
            </a:r>
            <a:endParaRPr sz="3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56477" y="6268416"/>
            <a:ext cx="7186930" cy="115189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738505" marR="5080" indent="-726440">
              <a:lnSpc>
                <a:spcPts val="4380"/>
              </a:lnSpc>
              <a:spcBef>
                <a:spcPts val="330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700" spc="15" dirty="0">
                <a:solidFill>
                  <a:srgbClr val="383800"/>
                </a:solidFill>
                <a:latin typeface="Arial"/>
                <a:cs typeface="Arial"/>
              </a:rPr>
              <a:t>DISCUSS: </a:t>
            </a:r>
            <a:r>
              <a:rPr sz="3700" spc="10" dirty="0">
                <a:solidFill>
                  <a:srgbClr val="383800"/>
                </a:solidFill>
                <a:latin typeface="Arial"/>
                <a:cs typeface="Arial"/>
              </a:rPr>
              <a:t>Connecting with </a:t>
            </a:r>
            <a:r>
              <a:rPr sz="3700" spc="15" dirty="0">
                <a:solidFill>
                  <a:srgbClr val="383800"/>
                </a:solidFill>
                <a:latin typeface="Arial"/>
                <a:cs typeface="Arial"/>
              </a:rPr>
              <a:t>an  at-risk</a:t>
            </a:r>
            <a:r>
              <a:rPr sz="3700" spc="30" dirty="0">
                <a:solidFill>
                  <a:srgbClr val="383800"/>
                </a:solidFill>
                <a:latin typeface="Arial"/>
                <a:cs typeface="Arial"/>
              </a:rPr>
              <a:t> </a:t>
            </a:r>
            <a:r>
              <a:rPr sz="3700" spc="15" dirty="0">
                <a:solidFill>
                  <a:srgbClr val="383800"/>
                </a:solidFill>
                <a:latin typeface="Arial"/>
                <a:cs typeface="Arial"/>
              </a:rPr>
              <a:t>student</a:t>
            </a:r>
            <a:endParaRPr sz="3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56477" y="8128545"/>
            <a:ext cx="2305050" cy="5956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38505" indent="-726440">
              <a:lnSpc>
                <a:spcPct val="100000"/>
              </a:lnSpc>
              <a:spcBef>
                <a:spcPts val="135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700" spc="10" dirty="0">
                <a:solidFill>
                  <a:srgbClr val="383800"/>
                </a:solidFill>
                <a:latin typeface="Arial"/>
                <a:cs typeface="Arial"/>
              </a:rPr>
              <a:t>Suicide</a:t>
            </a:r>
            <a:endParaRPr sz="3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456477" y="9438709"/>
            <a:ext cx="3148965" cy="5956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38505" indent="-726440">
              <a:lnSpc>
                <a:spcPct val="100000"/>
              </a:lnSpc>
              <a:spcBef>
                <a:spcPts val="135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700" spc="15" dirty="0">
                <a:solidFill>
                  <a:srgbClr val="383800"/>
                </a:solidFill>
                <a:latin typeface="Arial"/>
                <a:cs typeface="Arial"/>
              </a:rPr>
              <a:t>Takeaways</a:t>
            </a:r>
            <a:endParaRPr sz="3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488" y="3732716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3" y="0"/>
                </a:lnTo>
              </a:path>
            </a:pathLst>
          </a:custGeom>
          <a:ln w="34903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1472" y="1431502"/>
            <a:ext cx="6908165" cy="1499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650" spc="5" dirty="0">
                <a:solidFill>
                  <a:srgbClr val="000000"/>
                </a:solidFill>
              </a:rPr>
              <a:t>Group</a:t>
            </a:r>
            <a:r>
              <a:rPr sz="9650" spc="55" dirty="0">
                <a:solidFill>
                  <a:srgbClr val="000000"/>
                </a:solidFill>
              </a:rPr>
              <a:t> </a:t>
            </a:r>
            <a:r>
              <a:rPr sz="9650" dirty="0">
                <a:solidFill>
                  <a:srgbClr val="000000"/>
                </a:solidFill>
              </a:rPr>
              <a:t>Norms</a:t>
            </a:r>
            <a:endParaRPr sz="9650"/>
          </a:p>
        </p:txBody>
      </p:sp>
      <p:sp>
        <p:nvSpPr>
          <p:cNvPr id="4" name="object 4"/>
          <p:cNvSpPr txBox="1"/>
          <p:nvPr/>
        </p:nvSpPr>
        <p:spPr>
          <a:xfrm>
            <a:off x="1756962" y="4040041"/>
            <a:ext cx="17128490" cy="50984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98805" indent="-586740">
              <a:lnSpc>
                <a:spcPct val="100000"/>
              </a:lnSpc>
              <a:spcBef>
                <a:spcPts val="125"/>
              </a:spcBef>
              <a:buChar char="•"/>
              <a:tabLst>
                <a:tab pos="598805" algn="l"/>
                <a:tab pos="599440" algn="l"/>
              </a:tabLst>
            </a:pPr>
            <a:r>
              <a:rPr sz="3050" spc="5" dirty="0">
                <a:latin typeface="Arial"/>
                <a:cs typeface="Arial"/>
              </a:rPr>
              <a:t>Actively</a:t>
            </a:r>
            <a:r>
              <a:rPr sz="3050" spc="70" dirty="0">
                <a:latin typeface="Arial"/>
                <a:cs typeface="Arial"/>
              </a:rPr>
              <a:t> </a:t>
            </a:r>
            <a:r>
              <a:rPr sz="3050" spc="5" dirty="0">
                <a:latin typeface="Arial"/>
                <a:cs typeface="Arial"/>
              </a:rPr>
              <a:t>participate.</a:t>
            </a:r>
            <a:endParaRPr sz="305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4700">
              <a:latin typeface="Arial"/>
              <a:cs typeface="Arial"/>
            </a:endParaRPr>
          </a:p>
          <a:p>
            <a:pPr marL="598805" indent="-586740">
              <a:lnSpc>
                <a:spcPct val="100000"/>
              </a:lnSpc>
              <a:buChar char="•"/>
              <a:tabLst>
                <a:tab pos="598805" algn="l"/>
                <a:tab pos="599440" algn="l"/>
              </a:tabLst>
            </a:pPr>
            <a:r>
              <a:rPr sz="3050" spc="10" dirty="0">
                <a:latin typeface="Arial"/>
                <a:cs typeface="Arial"/>
              </a:rPr>
              <a:t>Be</a:t>
            </a:r>
            <a:r>
              <a:rPr sz="3050" spc="20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respectful.</a:t>
            </a:r>
            <a:endParaRPr sz="3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4650">
              <a:latin typeface="Arial"/>
              <a:cs typeface="Arial"/>
            </a:endParaRPr>
          </a:p>
          <a:p>
            <a:pPr marL="598805" indent="-586740">
              <a:lnSpc>
                <a:spcPct val="100000"/>
              </a:lnSpc>
              <a:buChar char="•"/>
              <a:tabLst>
                <a:tab pos="598805" algn="l"/>
                <a:tab pos="599440" algn="l"/>
              </a:tabLst>
            </a:pPr>
            <a:r>
              <a:rPr sz="3050" spc="10" dirty="0">
                <a:latin typeface="Arial"/>
                <a:cs typeface="Arial"/>
              </a:rPr>
              <a:t>When sharing stories, do </a:t>
            </a:r>
            <a:r>
              <a:rPr sz="3050" spc="15" dirty="0">
                <a:latin typeface="Arial"/>
                <a:cs typeface="Arial"/>
              </a:rPr>
              <a:t>NOT </a:t>
            </a:r>
            <a:r>
              <a:rPr sz="3050" spc="10" dirty="0">
                <a:latin typeface="Arial"/>
                <a:cs typeface="Arial"/>
              </a:rPr>
              <a:t>share names or </a:t>
            </a:r>
            <a:r>
              <a:rPr sz="3050" spc="5" dirty="0">
                <a:latin typeface="Arial"/>
                <a:cs typeface="Arial"/>
              </a:rPr>
              <a:t>other identifying information of </a:t>
            </a:r>
            <a:r>
              <a:rPr sz="3050" spc="10" dirty="0">
                <a:latin typeface="Arial"/>
                <a:cs typeface="Arial"/>
              </a:rPr>
              <a:t>students or</a:t>
            </a:r>
            <a:r>
              <a:rPr sz="3050" spc="800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staff.</a:t>
            </a:r>
            <a:endParaRPr sz="3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4650">
              <a:latin typeface="Arial"/>
              <a:cs typeface="Arial"/>
            </a:endParaRPr>
          </a:p>
          <a:p>
            <a:pPr marL="598805" indent="-586740">
              <a:lnSpc>
                <a:spcPct val="100000"/>
              </a:lnSpc>
              <a:buChar char="•"/>
              <a:tabLst>
                <a:tab pos="598805" algn="l"/>
                <a:tab pos="599440" algn="l"/>
              </a:tabLst>
            </a:pPr>
            <a:r>
              <a:rPr sz="3050" spc="10" dirty="0">
                <a:latin typeface="Arial"/>
                <a:cs typeface="Arial"/>
              </a:rPr>
              <a:t>Seek </a:t>
            </a:r>
            <a:r>
              <a:rPr sz="3050" spc="5" dirty="0">
                <a:latin typeface="Arial"/>
                <a:cs typeface="Arial"/>
              </a:rPr>
              <a:t>help </a:t>
            </a:r>
            <a:r>
              <a:rPr sz="3050" dirty="0">
                <a:latin typeface="Arial"/>
                <a:cs typeface="Arial"/>
              </a:rPr>
              <a:t>if </a:t>
            </a:r>
            <a:r>
              <a:rPr sz="3050" spc="15" dirty="0">
                <a:latin typeface="Arial"/>
                <a:cs typeface="Arial"/>
              </a:rPr>
              <a:t>you </a:t>
            </a:r>
            <a:r>
              <a:rPr sz="3050" spc="10" dirty="0">
                <a:latin typeface="Arial"/>
                <a:cs typeface="Arial"/>
              </a:rPr>
              <a:t>would </a:t>
            </a:r>
            <a:r>
              <a:rPr sz="3050" spc="5" dirty="0">
                <a:latin typeface="Arial"/>
                <a:cs typeface="Arial"/>
              </a:rPr>
              <a:t>like to discuss personal </a:t>
            </a:r>
            <a:r>
              <a:rPr sz="3050" spc="10" dirty="0">
                <a:latin typeface="Arial"/>
                <a:cs typeface="Arial"/>
              </a:rPr>
              <a:t>mental-health</a:t>
            </a:r>
            <a:r>
              <a:rPr sz="3050" spc="335" dirty="0">
                <a:latin typeface="Arial"/>
                <a:cs typeface="Arial"/>
              </a:rPr>
              <a:t> </a:t>
            </a:r>
            <a:r>
              <a:rPr sz="3050" spc="5" dirty="0">
                <a:latin typeface="Arial"/>
                <a:cs typeface="Arial"/>
              </a:rPr>
              <a:t>issues.</a:t>
            </a:r>
            <a:endParaRPr sz="3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4650">
              <a:latin typeface="Arial"/>
              <a:cs typeface="Arial"/>
            </a:endParaRPr>
          </a:p>
          <a:p>
            <a:pPr marL="598805" indent="-586740">
              <a:lnSpc>
                <a:spcPct val="100000"/>
              </a:lnSpc>
              <a:buChar char="•"/>
              <a:tabLst>
                <a:tab pos="598805" algn="l"/>
                <a:tab pos="599440" algn="l"/>
              </a:tabLst>
            </a:pPr>
            <a:r>
              <a:rPr sz="3050" spc="5" dirty="0">
                <a:latin typeface="Arial"/>
                <a:cs typeface="Arial"/>
              </a:rPr>
              <a:t>If </a:t>
            </a:r>
            <a:r>
              <a:rPr sz="3050" spc="15" dirty="0">
                <a:latin typeface="Arial"/>
                <a:cs typeface="Arial"/>
              </a:rPr>
              <a:t>you </a:t>
            </a:r>
            <a:r>
              <a:rPr sz="3050" spc="5" dirty="0">
                <a:latin typeface="Arial"/>
                <a:cs typeface="Arial"/>
              </a:rPr>
              <a:t>find </a:t>
            </a:r>
            <a:r>
              <a:rPr sz="3050" spc="10" dirty="0">
                <a:latin typeface="Arial"/>
                <a:cs typeface="Arial"/>
              </a:rPr>
              <a:t>any material </a:t>
            </a:r>
            <a:r>
              <a:rPr sz="3050" spc="5" dirty="0">
                <a:latin typeface="Arial"/>
                <a:cs typeface="Arial"/>
              </a:rPr>
              <a:t>triggering, take </a:t>
            </a:r>
            <a:r>
              <a:rPr sz="3050" spc="15" dirty="0">
                <a:latin typeface="Arial"/>
                <a:cs typeface="Arial"/>
              </a:rPr>
              <a:t>a </a:t>
            </a:r>
            <a:r>
              <a:rPr sz="3050" spc="10" dirty="0">
                <a:latin typeface="Arial"/>
                <a:cs typeface="Arial"/>
              </a:rPr>
              <a:t>break and rejoin </a:t>
            </a:r>
            <a:r>
              <a:rPr sz="3050" spc="5" dirty="0">
                <a:latin typeface="Arial"/>
                <a:cs typeface="Arial"/>
              </a:rPr>
              <a:t>later. </a:t>
            </a:r>
            <a:r>
              <a:rPr sz="3050" spc="10" dirty="0">
                <a:latin typeface="Arial"/>
                <a:cs typeface="Arial"/>
              </a:rPr>
              <a:t>Reach </a:t>
            </a:r>
            <a:r>
              <a:rPr sz="3050" spc="5" dirty="0">
                <a:latin typeface="Arial"/>
                <a:cs typeface="Arial"/>
              </a:rPr>
              <a:t>out to let </a:t>
            </a:r>
            <a:r>
              <a:rPr sz="3050" spc="15" dirty="0">
                <a:latin typeface="Arial"/>
                <a:cs typeface="Arial"/>
              </a:rPr>
              <a:t>me</a:t>
            </a:r>
            <a:r>
              <a:rPr sz="3050" spc="465" dirty="0">
                <a:latin typeface="Arial"/>
                <a:cs typeface="Arial"/>
              </a:rPr>
              <a:t> </a:t>
            </a:r>
            <a:r>
              <a:rPr sz="3050" spc="10" dirty="0">
                <a:latin typeface="Arial"/>
                <a:cs typeface="Arial"/>
              </a:rPr>
              <a:t>know.</a:t>
            </a:r>
            <a:endParaRPr sz="3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3194" y="9807041"/>
            <a:ext cx="231140" cy="729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600" spc="5" dirty="0">
                <a:latin typeface="Arial"/>
                <a:cs typeface="Arial"/>
              </a:rPr>
              <a:t>•</a:t>
            </a:r>
            <a:endParaRPr sz="4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43331" y="10051268"/>
            <a:ext cx="15247619" cy="494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50" spc="5" dirty="0">
                <a:latin typeface="Arial"/>
                <a:cs typeface="Arial"/>
              </a:rPr>
              <a:t>Talk to </a:t>
            </a:r>
            <a:r>
              <a:rPr sz="3050" spc="15" dirty="0">
                <a:latin typeface="Arial"/>
                <a:cs typeface="Arial"/>
              </a:rPr>
              <a:t>me </a:t>
            </a:r>
            <a:r>
              <a:rPr sz="3050" spc="5" dirty="0">
                <a:latin typeface="Arial"/>
                <a:cs typeface="Arial"/>
              </a:rPr>
              <a:t>after the </a:t>
            </a:r>
            <a:r>
              <a:rPr sz="3050" spc="10" dirty="0">
                <a:latin typeface="Arial"/>
                <a:cs typeface="Arial"/>
              </a:rPr>
              <a:t>workshop </a:t>
            </a:r>
            <a:r>
              <a:rPr sz="3050" dirty="0">
                <a:latin typeface="Arial"/>
                <a:cs typeface="Arial"/>
              </a:rPr>
              <a:t>if </a:t>
            </a:r>
            <a:r>
              <a:rPr sz="3050" spc="15" dirty="0">
                <a:latin typeface="Arial"/>
                <a:cs typeface="Arial"/>
              </a:rPr>
              <a:t>you </a:t>
            </a:r>
            <a:r>
              <a:rPr sz="3050" spc="10" dirty="0">
                <a:latin typeface="Arial"/>
                <a:cs typeface="Arial"/>
              </a:rPr>
              <a:t>are concerned about </a:t>
            </a:r>
            <a:r>
              <a:rPr sz="3050" spc="15" dirty="0">
                <a:latin typeface="Arial"/>
                <a:cs typeface="Arial"/>
              </a:rPr>
              <a:t>a </a:t>
            </a:r>
            <a:r>
              <a:rPr sz="3050" spc="10" dirty="0">
                <a:latin typeface="Arial"/>
                <a:cs typeface="Arial"/>
              </a:rPr>
              <a:t>student and have</a:t>
            </a:r>
            <a:r>
              <a:rPr sz="3050" spc="130" dirty="0">
                <a:latin typeface="Arial"/>
                <a:cs typeface="Arial"/>
              </a:rPr>
              <a:t> </a:t>
            </a:r>
            <a:r>
              <a:rPr sz="3050" spc="5" dirty="0">
                <a:latin typeface="Arial"/>
                <a:cs typeface="Arial"/>
              </a:rPr>
              <a:t>questions.</a:t>
            </a:r>
            <a:endParaRPr sz="3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201440" y="10323751"/>
            <a:ext cx="15303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0" dirty="0">
                <a:solidFill>
                  <a:srgbClr val="7E7E7E"/>
                </a:solidFill>
                <a:latin typeface="Calibri"/>
                <a:cs typeface="Calibri"/>
              </a:rPr>
              <a:t>4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171" y="1233110"/>
            <a:ext cx="13576861" cy="100698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929517" y="2137713"/>
            <a:ext cx="6254115" cy="8464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b="1" dirty="0">
                <a:latin typeface="Calibri"/>
                <a:cs typeface="Calibri"/>
              </a:rPr>
              <a:t>WRITE AN “AEIOU”</a:t>
            </a:r>
            <a:r>
              <a:rPr sz="2850" b="1" spc="95" dirty="0">
                <a:latin typeface="Calibri"/>
                <a:cs typeface="Calibri"/>
              </a:rPr>
              <a:t> </a:t>
            </a:r>
            <a:r>
              <a:rPr sz="2850" b="1" spc="-5" dirty="0">
                <a:latin typeface="Calibri"/>
                <a:cs typeface="Calibri"/>
              </a:rPr>
              <a:t>DESCRIPTION.</a:t>
            </a:r>
            <a:endParaRPr sz="2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50">
              <a:latin typeface="Calibri"/>
              <a:cs typeface="Calibri"/>
            </a:endParaRPr>
          </a:p>
          <a:p>
            <a:pPr marL="12700" marR="209550">
              <a:lnSpc>
                <a:spcPct val="119700"/>
              </a:lnSpc>
            </a:pPr>
            <a:r>
              <a:rPr sz="2850" b="1" spc="5" dirty="0">
                <a:latin typeface="Calibri"/>
                <a:cs typeface="Calibri"/>
              </a:rPr>
              <a:t>A </a:t>
            </a:r>
            <a:r>
              <a:rPr sz="2850" b="1" dirty="0">
                <a:latin typeface="Calibri"/>
                <a:cs typeface="Calibri"/>
              </a:rPr>
              <a:t>= </a:t>
            </a:r>
            <a:r>
              <a:rPr sz="2850" b="1" spc="-5" dirty="0">
                <a:latin typeface="Calibri"/>
                <a:cs typeface="Calibri"/>
              </a:rPr>
              <a:t>Adjective </a:t>
            </a:r>
            <a:r>
              <a:rPr sz="2850" dirty="0">
                <a:latin typeface="Calibri"/>
                <a:cs typeface="Calibri"/>
              </a:rPr>
              <a:t>- What word </a:t>
            </a:r>
            <a:r>
              <a:rPr sz="2850" spc="-5" dirty="0">
                <a:latin typeface="Calibri"/>
                <a:cs typeface="Calibri"/>
              </a:rPr>
              <a:t>describes this  image?</a:t>
            </a:r>
            <a:endParaRPr sz="2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700">
              <a:latin typeface="Calibri"/>
              <a:cs typeface="Calibri"/>
            </a:endParaRPr>
          </a:p>
          <a:p>
            <a:pPr marL="12700" marR="209550">
              <a:lnSpc>
                <a:spcPct val="119700"/>
              </a:lnSpc>
            </a:pPr>
            <a:r>
              <a:rPr sz="2850" b="1" dirty="0">
                <a:latin typeface="Calibri"/>
                <a:cs typeface="Calibri"/>
              </a:rPr>
              <a:t>E = </a:t>
            </a:r>
            <a:r>
              <a:rPr sz="2850" b="1" spc="-5" dirty="0">
                <a:latin typeface="Calibri"/>
                <a:cs typeface="Calibri"/>
              </a:rPr>
              <a:t>Emotion </a:t>
            </a:r>
            <a:r>
              <a:rPr sz="2850" dirty="0">
                <a:latin typeface="Calibri"/>
                <a:cs typeface="Calibri"/>
              </a:rPr>
              <a:t>- How do you </a:t>
            </a:r>
            <a:r>
              <a:rPr sz="2850" spc="-5" dirty="0">
                <a:latin typeface="Calibri"/>
                <a:cs typeface="Calibri"/>
              </a:rPr>
              <a:t>feel </a:t>
            </a:r>
            <a:r>
              <a:rPr sz="2850" dirty="0">
                <a:latin typeface="Calibri"/>
                <a:cs typeface="Calibri"/>
              </a:rPr>
              <a:t>about </a:t>
            </a:r>
            <a:r>
              <a:rPr sz="2850" spc="-5" dirty="0">
                <a:latin typeface="Calibri"/>
                <a:cs typeface="Calibri"/>
              </a:rPr>
              <a:t>the  image?</a:t>
            </a:r>
            <a:endParaRPr sz="2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00">
              <a:latin typeface="Calibri"/>
              <a:cs typeface="Calibri"/>
            </a:endParaRPr>
          </a:p>
          <a:p>
            <a:pPr marL="12700" marR="5080">
              <a:lnSpc>
                <a:spcPct val="119700"/>
              </a:lnSpc>
            </a:pPr>
            <a:r>
              <a:rPr sz="2850" b="1" dirty="0">
                <a:latin typeface="Calibri"/>
                <a:cs typeface="Calibri"/>
              </a:rPr>
              <a:t>I = </a:t>
            </a:r>
            <a:r>
              <a:rPr sz="2850" b="1" spc="-5" dirty="0">
                <a:latin typeface="Calibri"/>
                <a:cs typeface="Calibri"/>
              </a:rPr>
              <a:t>Interesting </a:t>
            </a:r>
            <a:r>
              <a:rPr sz="2850" dirty="0">
                <a:latin typeface="Calibri"/>
                <a:cs typeface="Calibri"/>
              </a:rPr>
              <a:t>- What is </a:t>
            </a:r>
            <a:r>
              <a:rPr sz="2850" spc="-5" dirty="0">
                <a:latin typeface="Calibri"/>
                <a:cs typeface="Calibri"/>
              </a:rPr>
              <a:t>interesting </a:t>
            </a:r>
            <a:r>
              <a:rPr sz="2850" dirty="0">
                <a:latin typeface="Calibri"/>
                <a:cs typeface="Calibri"/>
              </a:rPr>
              <a:t>to </a:t>
            </a:r>
            <a:r>
              <a:rPr sz="2850" spc="-5" dirty="0">
                <a:latin typeface="Calibri"/>
                <a:cs typeface="Calibri"/>
              </a:rPr>
              <a:t>you  </a:t>
            </a:r>
            <a:r>
              <a:rPr sz="2850" dirty="0">
                <a:latin typeface="Calibri"/>
                <a:cs typeface="Calibri"/>
              </a:rPr>
              <a:t>about the</a:t>
            </a:r>
            <a:r>
              <a:rPr sz="2850" spc="50" dirty="0">
                <a:latin typeface="Calibri"/>
                <a:cs typeface="Calibri"/>
              </a:rPr>
              <a:t> </a:t>
            </a:r>
            <a:r>
              <a:rPr sz="2850" spc="-5" dirty="0">
                <a:latin typeface="Calibri"/>
                <a:cs typeface="Calibri"/>
              </a:rPr>
              <a:t>image?</a:t>
            </a:r>
            <a:endParaRPr sz="2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700">
              <a:latin typeface="Calibri"/>
              <a:cs typeface="Calibri"/>
            </a:endParaRPr>
          </a:p>
          <a:p>
            <a:pPr marL="12700" marR="133350">
              <a:lnSpc>
                <a:spcPct val="119700"/>
              </a:lnSpc>
            </a:pPr>
            <a:r>
              <a:rPr sz="2850" b="1" spc="5" dirty="0">
                <a:latin typeface="Calibri"/>
                <a:cs typeface="Calibri"/>
              </a:rPr>
              <a:t>O </a:t>
            </a:r>
            <a:r>
              <a:rPr sz="2850" b="1" dirty="0">
                <a:latin typeface="Calibri"/>
                <a:cs typeface="Calibri"/>
              </a:rPr>
              <a:t>= OMG </a:t>
            </a:r>
            <a:r>
              <a:rPr sz="2850" dirty="0">
                <a:latin typeface="Calibri"/>
                <a:cs typeface="Calibri"/>
              </a:rPr>
              <a:t>- What </a:t>
            </a:r>
            <a:r>
              <a:rPr sz="2850" spc="-5" dirty="0">
                <a:latin typeface="Calibri"/>
                <a:cs typeface="Calibri"/>
              </a:rPr>
              <a:t>surprised </a:t>
            </a:r>
            <a:r>
              <a:rPr sz="2850" dirty="0">
                <a:latin typeface="Calibri"/>
                <a:cs typeface="Calibri"/>
              </a:rPr>
              <a:t>you about </a:t>
            </a:r>
            <a:r>
              <a:rPr sz="2850" spc="-5" dirty="0">
                <a:latin typeface="Calibri"/>
                <a:cs typeface="Calibri"/>
              </a:rPr>
              <a:t>the  image?</a:t>
            </a:r>
            <a:endParaRPr sz="2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700">
              <a:latin typeface="Calibri"/>
              <a:cs typeface="Calibri"/>
            </a:endParaRPr>
          </a:p>
          <a:p>
            <a:pPr marL="12700" marR="589915">
              <a:lnSpc>
                <a:spcPct val="119700"/>
              </a:lnSpc>
              <a:spcBef>
                <a:spcPts val="5"/>
              </a:spcBef>
            </a:pPr>
            <a:r>
              <a:rPr sz="2850" b="1" spc="5" dirty="0">
                <a:latin typeface="Calibri"/>
                <a:cs typeface="Calibri"/>
              </a:rPr>
              <a:t>U </a:t>
            </a:r>
            <a:r>
              <a:rPr sz="2850" b="1" dirty="0">
                <a:latin typeface="Calibri"/>
                <a:cs typeface="Calibri"/>
              </a:rPr>
              <a:t>= Um? </a:t>
            </a:r>
            <a:r>
              <a:rPr sz="2850" dirty="0">
                <a:latin typeface="Calibri"/>
                <a:cs typeface="Calibri"/>
              </a:rPr>
              <a:t>- What </a:t>
            </a:r>
            <a:r>
              <a:rPr sz="2850" spc="-5" dirty="0">
                <a:latin typeface="Calibri"/>
                <a:cs typeface="Calibri"/>
              </a:rPr>
              <a:t>question </a:t>
            </a:r>
            <a:r>
              <a:rPr sz="2850" dirty="0">
                <a:latin typeface="Calibri"/>
                <a:cs typeface="Calibri"/>
              </a:rPr>
              <a:t>do you </a:t>
            </a:r>
            <a:r>
              <a:rPr sz="2850" spc="-5" dirty="0">
                <a:latin typeface="Calibri"/>
                <a:cs typeface="Calibri"/>
              </a:rPr>
              <a:t>have  </a:t>
            </a:r>
            <a:r>
              <a:rPr sz="2850" dirty="0">
                <a:latin typeface="Calibri"/>
                <a:cs typeface="Calibri"/>
              </a:rPr>
              <a:t>about the</a:t>
            </a:r>
            <a:r>
              <a:rPr sz="2850" spc="50" dirty="0">
                <a:latin typeface="Calibri"/>
                <a:cs typeface="Calibri"/>
              </a:rPr>
              <a:t> </a:t>
            </a:r>
            <a:r>
              <a:rPr sz="2850" spc="-5" dirty="0">
                <a:latin typeface="Calibri"/>
                <a:cs typeface="Calibri"/>
              </a:rPr>
              <a:t>image?</a:t>
            </a:r>
            <a:endParaRPr sz="2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25180" y="2043536"/>
            <a:ext cx="1272511" cy="631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20135" y="5787710"/>
            <a:ext cx="6630496" cy="37754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094481" y="3740918"/>
            <a:ext cx="3270815" cy="1069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72147" y="4141215"/>
            <a:ext cx="2309279" cy="7031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145812" y="4040826"/>
            <a:ext cx="2515181" cy="7696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064147" y="1768307"/>
            <a:ext cx="1881926" cy="13214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01705" y="1836991"/>
            <a:ext cx="2425940" cy="7725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47108" y="6020053"/>
            <a:ext cx="6176548" cy="34048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05059" y="1541136"/>
            <a:ext cx="1352741" cy="16106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72473" y="2894619"/>
            <a:ext cx="9189720" cy="72167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287020">
              <a:lnSpc>
                <a:spcPts val="4110"/>
              </a:lnSpc>
              <a:spcBef>
                <a:spcPts val="110"/>
              </a:spcBef>
            </a:pPr>
            <a:r>
              <a:rPr sz="3300" spc="-10" dirty="0">
                <a:latin typeface="Calibri"/>
                <a:cs typeface="Calibri"/>
              </a:rPr>
              <a:t>Kognito </a:t>
            </a:r>
            <a:r>
              <a:rPr sz="3300" spc="-5" dirty="0">
                <a:latin typeface="Calibri"/>
                <a:cs typeface="Calibri"/>
              </a:rPr>
              <a:t>is a </a:t>
            </a:r>
            <a:r>
              <a:rPr sz="3300" b="1" spc="-10" dirty="0">
                <a:latin typeface="Calibri"/>
                <a:cs typeface="Calibri"/>
              </a:rPr>
              <a:t>health simulation company </a:t>
            </a:r>
            <a:r>
              <a:rPr sz="3300" spc="-10" dirty="0">
                <a:latin typeface="Calibri"/>
                <a:cs typeface="Calibri"/>
              </a:rPr>
              <a:t>that  comprises learning experts, designers, technologists  </a:t>
            </a:r>
            <a:r>
              <a:rPr sz="3300" spc="-5" dirty="0">
                <a:latin typeface="Calibri"/>
                <a:cs typeface="Calibri"/>
              </a:rPr>
              <a:t>and </a:t>
            </a:r>
            <a:r>
              <a:rPr sz="3300" spc="-10" dirty="0">
                <a:latin typeface="Calibri"/>
                <a:cs typeface="Calibri"/>
              </a:rPr>
              <a:t>implementation</a:t>
            </a:r>
            <a:r>
              <a:rPr sz="3300" spc="22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professionals.</a:t>
            </a:r>
            <a:endParaRPr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>
              <a:latin typeface="Calibri"/>
              <a:cs typeface="Calibri"/>
            </a:endParaRPr>
          </a:p>
          <a:p>
            <a:pPr marL="12700" marR="181610">
              <a:lnSpc>
                <a:spcPct val="103699"/>
              </a:lnSpc>
            </a:pPr>
            <a:r>
              <a:rPr sz="3300" spc="-5" dirty="0">
                <a:latin typeface="Calibri"/>
                <a:cs typeface="Calibri"/>
              </a:rPr>
              <a:t>Our evidence-based </a:t>
            </a:r>
            <a:r>
              <a:rPr sz="3300" spc="-10" dirty="0">
                <a:latin typeface="Calibri"/>
                <a:cs typeface="Calibri"/>
              </a:rPr>
              <a:t>simulations </a:t>
            </a:r>
            <a:r>
              <a:rPr sz="3300" spc="-5" dirty="0">
                <a:latin typeface="Calibri"/>
                <a:cs typeface="Calibri"/>
              </a:rPr>
              <a:t>build a </a:t>
            </a:r>
            <a:r>
              <a:rPr sz="3300" spc="-10" dirty="0">
                <a:latin typeface="Calibri"/>
                <a:cs typeface="Calibri"/>
              </a:rPr>
              <a:t>variety of  competencies </a:t>
            </a:r>
            <a:r>
              <a:rPr sz="3300" spc="-5" dirty="0">
                <a:latin typeface="Calibri"/>
                <a:cs typeface="Calibri"/>
              </a:rPr>
              <a:t>and shape attitudes </a:t>
            </a:r>
            <a:r>
              <a:rPr sz="3300" spc="-10" dirty="0">
                <a:latin typeface="Calibri"/>
                <a:cs typeface="Calibri"/>
              </a:rPr>
              <a:t>through </a:t>
            </a:r>
            <a:r>
              <a:rPr sz="3300" b="1" spc="-5" dirty="0">
                <a:latin typeface="Calibri"/>
                <a:cs typeface="Calibri"/>
              </a:rPr>
              <a:t>role-play  </a:t>
            </a:r>
            <a:r>
              <a:rPr sz="3300" b="1" spc="-10" dirty="0">
                <a:latin typeface="Calibri"/>
                <a:cs typeface="Calibri"/>
              </a:rPr>
              <a:t>conversations </a:t>
            </a:r>
            <a:r>
              <a:rPr sz="3300" b="1" spc="-5" dirty="0">
                <a:latin typeface="Calibri"/>
                <a:cs typeface="Calibri"/>
              </a:rPr>
              <a:t>with </a:t>
            </a:r>
            <a:r>
              <a:rPr sz="3300" b="1" spc="-10" dirty="0">
                <a:latin typeface="Calibri"/>
                <a:cs typeface="Calibri"/>
              </a:rPr>
              <a:t>virtual</a:t>
            </a:r>
            <a:r>
              <a:rPr sz="3300" b="1" spc="250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people</a:t>
            </a:r>
            <a:r>
              <a:rPr sz="3300" dirty="0">
                <a:latin typeface="Calibri"/>
                <a:cs typeface="Calibri"/>
              </a:rPr>
              <a:t>.</a:t>
            </a:r>
            <a:endParaRPr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50">
              <a:latin typeface="Calibri"/>
              <a:cs typeface="Calibri"/>
            </a:endParaRPr>
          </a:p>
          <a:p>
            <a:pPr marL="12700" marR="161925">
              <a:lnSpc>
                <a:spcPct val="103699"/>
              </a:lnSpc>
            </a:pPr>
            <a:r>
              <a:rPr sz="3300" spc="-5" dirty="0">
                <a:latin typeface="Calibri"/>
                <a:cs typeface="Calibri"/>
              </a:rPr>
              <a:t>Over 1+ </a:t>
            </a:r>
            <a:r>
              <a:rPr sz="3300" spc="-10" dirty="0">
                <a:latin typeface="Calibri"/>
                <a:cs typeface="Calibri"/>
              </a:rPr>
              <a:t>million educators, students, </a:t>
            </a:r>
            <a:r>
              <a:rPr sz="3300" spc="-5" dirty="0">
                <a:latin typeface="Calibri"/>
                <a:cs typeface="Calibri"/>
              </a:rPr>
              <a:t>and </a:t>
            </a:r>
            <a:r>
              <a:rPr sz="3300" spc="-10" dirty="0">
                <a:latin typeface="Calibri"/>
                <a:cs typeface="Calibri"/>
              </a:rPr>
              <a:t>health care  professionals </a:t>
            </a:r>
            <a:r>
              <a:rPr sz="3300" spc="-5" dirty="0">
                <a:latin typeface="Calibri"/>
                <a:cs typeface="Calibri"/>
              </a:rPr>
              <a:t>have used </a:t>
            </a:r>
            <a:r>
              <a:rPr sz="3300" spc="-10" dirty="0">
                <a:latin typeface="Calibri"/>
                <a:cs typeface="Calibri"/>
              </a:rPr>
              <a:t>Kognito simulations to  change </a:t>
            </a:r>
            <a:r>
              <a:rPr sz="3300" spc="-5" dirty="0">
                <a:latin typeface="Calibri"/>
                <a:cs typeface="Calibri"/>
              </a:rPr>
              <a:t>lives, </a:t>
            </a:r>
            <a:r>
              <a:rPr sz="3300" spc="-10" dirty="0">
                <a:latin typeface="Calibri"/>
                <a:cs typeface="Calibri"/>
              </a:rPr>
              <a:t>including </a:t>
            </a:r>
            <a:r>
              <a:rPr sz="3300" b="1" spc="-5" dirty="0">
                <a:latin typeface="Calibri"/>
                <a:cs typeface="Calibri"/>
              </a:rPr>
              <a:t>over 500,000 K-12</a:t>
            </a:r>
            <a:r>
              <a:rPr sz="3300" b="1" spc="315" dirty="0">
                <a:latin typeface="Calibri"/>
                <a:cs typeface="Calibri"/>
              </a:rPr>
              <a:t> </a:t>
            </a:r>
            <a:r>
              <a:rPr sz="3300" b="1" spc="-10" dirty="0">
                <a:latin typeface="Calibri"/>
                <a:cs typeface="Calibri"/>
              </a:rPr>
              <a:t>educators.</a:t>
            </a:r>
            <a:endParaRPr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50">
              <a:latin typeface="Calibri"/>
              <a:cs typeface="Calibri"/>
            </a:endParaRPr>
          </a:p>
          <a:p>
            <a:pPr marL="12700" marR="5080">
              <a:lnSpc>
                <a:spcPct val="103699"/>
              </a:lnSpc>
            </a:pPr>
            <a:r>
              <a:rPr sz="3300" spc="-5" dirty="0">
                <a:latin typeface="Calibri"/>
                <a:cs typeface="Calibri"/>
              </a:rPr>
              <a:t>Our </a:t>
            </a:r>
            <a:r>
              <a:rPr sz="3300" b="1" spc="-10" dirty="0">
                <a:latin typeface="Calibri"/>
                <a:cs typeface="Calibri"/>
              </a:rPr>
              <a:t>innovative approach </a:t>
            </a:r>
            <a:r>
              <a:rPr sz="3300" spc="-5" dirty="0">
                <a:latin typeface="Calibri"/>
                <a:cs typeface="Calibri"/>
              </a:rPr>
              <a:t>has </a:t>
            </a:r>
            <a:r>
              <a:rPr sz="3300" spc="-10" dirty="0">
                <a:latin typeface="Calibri"/>
                <a:cs typeface="Calibri"/>
              </a:rPr>
              <a:t>resulted </a:t>
            </a:r>
            <a:r>
              <a:rPr sz="3300" spc="-5" dirty="0">
                <a:latin typeface="Calibri"/>
                <a:cs typeface="Calibri"/>
              </a:rPr>
              <a:t>in </a:t>
            </a:r>
            <a:r>
              <a:rPr sz="3300" spc="-10" dirty="0">
                <a:latin typeface="Calibri"/>
                <a:cs typeface="Calibri"/>
              </a:rPr>
              <a:t>partnerships  </a:t>
            </a:r>
            <a:r>
              <a:rPr sz="3300" spc="-5" dirty="0">
                <a:latin typeface="Calibri"/>
                <a:cs typeface="Calibri"/>
              </a:rPr>
              <a:t>with </a:t>
            </a:r>
            <a:r>
              <a:rPr sz="3300" spc="-10" dirty="0">
                <a:latin typeface="Calibri"/>
                <a:cs typeface="Calibri"/>
              </a:rPr>
              <a:t>government </a:t>
            </a:r>
            <a:r>
              <a:rPr sz="3300" spc="-5" dirty="0">
                <a:latin typeface="Calibri"/>
                <a:cs typeface="Calibri"/>
              </a:rPr>
              <a:t>agencies and</a:t>
            </a:r>
            <a:r>
              <a:rPr sz="3300" spc="21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NGOs.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53936" y="10928761"/>
            <a:ext cx="5229225" cy="2603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0" spc="10" dirty="0">
                <a:solidFill>
                  <a:srgbClr val="A4A4A4"/>
                </a:solidFill>
                <a:latin typeface="Arial"/>
                <a:cs typeface="Arial"/>
              </a:rPr>
              <a:t>Confidential Information. Kognito. All Rights </a:t>
            </a:r>
            <a:r>
              <a:rPr sz="1500" spc="15" dirty="0">
                <a:solidFill>
                  <a:srgbClr val="A4A4A4"/>
                </a:solidFill>
                <a:latin typeface="Arial"/>
                <a:cs typeface="Arial"/>
              </a:rPr>
              <a:t>Reserved.</a:t>
            </a:r>
            <a:r>
              <a:rPr sz="1500" spc="55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A4A4A4"/>
                </a:solidFill>
                <a:latin typeface="Arial"/>
                <a:cs typeface="Arial"/>
              </a:rPr>
              <a:t>2019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746061" y="10600830"/>
            <a:ext cx="165735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5" dirty="0">
                <a:solidFill>
                  <a:srgbClr val="878787"/>
                </a:solidFill>
                <a:latin typeface="Arial"/>
                <a:cs typeface="Arial"/>
              </a:rPr>
              <a:t>6</a:t>
            </a:r>
            <a:endParaRPr sz="1950">
              <a:latin typeface="Arial"/>
              <a:cs typeface="Arial"/>
            </a:endParaRPr>
          </a:p>
          <a:p>
            <a:pPr marL="43815">
              <a:lnSpc>
                <a:spcPct val="100000"/>
              </a:lnSpc>
              <a:spcBef>
                <a:spcPts val="60"/>
              </a:spcBef>
            </a:pPr>
            <a:r>
              <a:rPr sz="1500" spc="20" dirty="0">
                <a:solidFill>
                  <a:srgbClr val="D7D7D7"/>
                </a:solidFill>
                <a:latin typeface="Arial"/>
                <a:cs typeface="Arial"/>
              </a:rPr>
              <a:t>6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346822" y="1437307"/>
            <a:ext cx="5234305" cy="930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900" b="0" spc="15" dirty="0">
                <a:solidFill>
                  <a:srgbClr val="E3863B"/>
                </a:solidFill>
                <a:latin typeface="Calibri"/>
                <a:cs typeface="Calibri"/>
              </a:rPr>
              <a:t>What </a:t>
            </a:r>
            <a:r>
              <a:rPr sz="5900" b="0" spc="5" dirty="0">
                <a:solidFill>
                  <a:srgbClr val="E3863B"/>
                </a:solidFill>
                <a:latin typeface="Calibri"/>
                <a:cs typeface="Calibri"/>
              </a:rPr>
              <a:t>is</a:t>
            </a:r>
            <a:r>
              <a:rPr sz="5900" b="0" spc="15" dirty="0">
                <a:solidFill>
                  <a:srgbClr val="E3863B"/>
                </a:solidFill>
                <a:latin typeface="Calibri"/>
                <a:cs typeface="Calibri"/>
              </a:rPr>
              <a:t> </a:t>
            </a:r>
            <a:r>
              <a:rPr sz="5900" b="0" spc="10" dirty="0">
                <a:solidFill>
                  <a:srgbClr val="E3863B"/>
                </a:solidFill>
                <a:latin typeface="Calibri"/>
                <a:cs typeface="Calibri"/>
              </a:rPr>
              <a:t>Kognito?</a:t>
            </a:r>
            <a:endParaRPr sz="5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76237" y="2956106"/>
            <a:ext cx="12447905" cy="7618730"/>
          </a:xfrm>
          <a:custGeom>
            <a:avLst/>
            <a:gdLst/>
            <a:ahLst/>
            <a:cxnLst/>
            <a:rect l="l" t="t" r="r" b="b"/>
            <a:pathLst>
              <a:path w="12447905" h="7618730">
                <a:moveTo>
                  <a:pt x="12447788" y="0"/>
                </a:moveTo>
                <a:lnTo>
                  <a:pt x="0" y="0"/>
                </a:lnTo>
                <a:lnTo>
                  <a:pt x="0" y="7618616"/>
                </a:lnTo>
                <a:lnTo>
                  <a:pt x="12447788" y="7618616"/>
                </a:lnTo>
                <a:lnTo>
                  <a:pt x="12447788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80359" y="4308314"/>
            <a:ext cx="8921194" cy="4936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37495" y="2877281"/>
            <a:ext cx="12573440" cy="7744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76237" y="2956106"/>
            <a:ext cx="12447905" cy="7618730"/>
          </a:xfrm>
          <a:custGeom>
            <a:avLst/>
            <a:gdLst/>
            <a:ahLst/>
            <a:cxnLst/>
            <a:rect l="l" t="t" r="r" b="b"/>
            <a:pathLst>
              <a:path w="12447905" h="7618730">
                <a:moveTo>
                  <a:pt x="0" y="7618616"/>
                </a:moveTo>
                <a:lnTo>
                  <a:pt x="12447788" y="7618616"/>
                </a:lnTo>
                <a:lnTo>
                  <a:pt x="12447788" y="0"/>
                </a:lnTo>
                <a:lnTo>
                  <a:pt x="0" y="0"/>
                </a:lnTo>
                <a:lnTo>
                  <a:pt x="0" y="7618616"/>
                </a:lnTo>
              </a:path>
            </a:pathLst>
          </a:custGeom>
          <a:ln w="20942">
            <a:solidFill>
              <a:srgbClr val="E2E2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021591" y="8227151"/>
            <a:ext cx="2678455" cy="607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96658" y="4340358"/>
            <a:ext cx="1958057" cy="20062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01294" y="4616791"/>
            <a:ext cx="1545501" cy="13486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90810" y="9360103"/>
            <a:ext cx="1888948" cy="11894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913650" y="9316853"/>
            <a:ext cx="2307780" cy="12327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3542" y="4657626"/>
            <a:ext cx="1401445" cy="685165"/>
          </a:xfrm>
          <a:custGeom>
            <a:avLst/>
            <a:gdLst/>
            <a:ahLst/>
            <a:cxnLst/>
            <a:rect l="l" t="t" r="r" b="b"/>
            <a:pathLst>
              <a:path w="1401445" h="685164">
                <a:moveTo>
                  <a:pt x="0" y="114133"/>
                </a:moveTo>
                <a:lnTo>
                  <a:pt x="8971" y="69721"/>
                </a:lnTo>
                <a:lnTo>
                  <a:pt x="33439" y="33441"/>
                </a:lnTo>
                <a:lnTo>
                  <a:pt x="69720" y="8972"/>
                </a:lnTo>
                <a:lnTo>
                  <a:pt x="114130" y="0"/>
                </a:lnTo>
                <a:lnTo>
                  <a:pt x="1286871" y="0"/>
                </a:lnTo>
                <a:lnTo>
                  <a:pt x="1331280" y="8972"/>
                </a:lnTo>
                <a:lnTo>
                  <a:pt x="1367563" y="33441"/>
                </a:lnTo>
                <a:lnTo>
                  <a:pt x="1392028" y="69721"/>
                </a:lnTo>
                <a:lnTo>
                  <a:pt x="1401002" y="114133"/>
                </a:lnTo>
                <a:lnTo>
                  <a:pt x="1401002" y="570661"/>
                </a:lnTo>
                <a:lnTo>
                  <a:pt x="1392028" y="615072"/>
                </a:lnTo>
                <a:lnTo>
                  <a:pt x="1367563" y="651352"/>
                </a:lnTo>
                <a:lnTo>
                  <a:pt x="1331280" y="675820"/>
                </a:lnTo>
                <a:lnTo>
                  <a:pt x="1286871" y="684795"/>
                </a:lnTo>
                <a:lnTo>
                  <a:pt x="114130" y="684795"/>
                </a:lnTo>
                <a:lnTo>
                  <a:pt x="69720" y="675820"/>
                </a:lnTo>
                <a:lnTo>
                  <a:pt x="33439" y="651352"/>
                </a:lnTo>
                <a:lnTo>
                  <a:pt x="8971" y="615072"/>
                </a:lnTo>
                <a:lnTo>
                  <a:pt x="0" y="570661"/>
                </a:lnTo>
                <a:lnTo>
                  <a:pt x="0" y="114133"/>
                </a:lnTo>
              </a:path>
            </a:pathLst>
          </a:custGeom>
          <a:ln w="43532">
            <a:solidFill>
              <a:srgbClr val="F694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15975" y="4905786"/>
            <a:ext cx="936099" cy="1444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88226" y="4950810"/>
            <a:ext cx="804545" cy="0"/>
          </a:xfrm>
          <a:custGeom>
            <a:avLst/>
            <a:gdLst/>
            <a:ahLst/>
            <a:cxnLst/>
            <a:rect l="l" t="t" r="r" b="b"/>
            <a:pathLst>
              <a:path w="804545">
                <a:moveTo>
                  <a:pt x="804162" y="0"/>
                </a:moveTo>
                <a:lnTo>
                  <a:pt x="0" y="0"/>
                </a:lnTo>
              </a:path>
            </a:pathLst>
          </a:custGeom>
          <a:ln w="43532">
            <a:solidFill>
              <a:srgbClr val="F694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79858" y="4824115"/>
            <a:ext cx="305748" cy="3057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01294" y="5326717"/>
            <a:ext cx="1545501" cy="7476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73542" y="5367553"/>
            <a:ext cx="1401445" cy="603250"/>
          </a:xfrm>
          <a:custGeom>
            <a:avLst/>
            <a:gdLst/>
            <a:ahLst/>
            <a:cxnLst/>
            <a:rect l="l" t="t" r="r" b="b"/>
            <a:pathLst>
              <a:path w="1401445" h="603250">
                <a:moveTo>
                  <a:pt x="0" y="100517"/>
                </a:moveTo>
                <a:lnTo>
                  <a:pt x="7899" y="61400"/>
                </a:lnTo>
                <a:lnTo>
                  <a:pt x="29447" y="29448"/>
                </a:lnTo>
                <a:lnTo>
                  <a:pt x="61399" y="7899"/>
                </a:lnTo>
                <a:lnTo>
                  <a:pt x="100517" y="0"/>
                </a:lnTo>
                <a:lnTo>
                  <a:pt x="1300482" y="0"/>
                </a:lnTo>
                <a:lnTo>
                  <a:pt x="1339599" y="7899"/>
                </a:lnTo>
                <a:lnTo>
                  <a:pt x="1371551" y="29448"/>
                </a:lnTo>
                <a:lnTo>
                  <a:pt x="1393101" y="61400"/>
                </a:lnTo>
                <a:lnTo>
                  <a:pt x="1401002" y="100517"/>
                </a:lnTo>
                <a:lnTo>
                  <a:pt x="1401002" y="502602"/>
                </a:lnTo>
                <a:lnTo>
                  <a:pt x="1393101" y="541719"/>
                </a:lnTo>
                <a:lnTo>
                  <a:pt x="1371551" y="573671"/>
                </a:lnTo>
                <a:lnTo>
                  <a:pt x="1339599" y="595220"/>
                </a:lnTo>
                <a:lnTo>
                  <a:pt x="1300482" y="603123"/>
                </a:lnTo>
                <a:lnTo>
                  <a:pt x="100517" y="603123"/>
                </a:lnTo>
                <a:lnTo>
                  <a:pt x="61399" y="595220"/>
                </a:lnTo>
                <a:lnTo>
                  <a:pt x="29447" y="573671"/>
                </a:lnTo>
                <a:lnTo>
                  <a:pt x="7899" y="541719"/>
                </a:lnTo>
                <a:lnTo>
                  <a:pt x="0" y="502602"/>
                </a:lnTo>
                <a:lnTo>
                  <a:pt x="0" y="100517"/>
                </a:lnTo>
              </a:path>
            </a:pathLst>
          </a:custGeom>
          <a:ln w="43532">
            <a:solidFill>
              <a:srgbClr val="75AF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21642" y="8187360"/>
            <a:ext cx="4437561" cy="8188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93891" y="8228198"/>
            <a:ext cx="1438910" cy="674370"/>
          </a:xfrm>
          <a:custGeom>
            <a:avLst/>
            <a:gdLst/>
            <a:ahLst/>
            <a:cxnLst/>
            <a:rect l="l" t="t" r="r" b="b"/>
            <a:pathLst>
              <a:path w="1438909" h="674370">
                <a:moveTo>
                  <a:pt x="0" y="112382"/>
                </a:moveTo>
                <a:lnTo>
                  <a:pt x="8822" y="68613"/>
                </a:lnTo>
                <a:lnTo>
                  <a:pt x="32893" y="32892"/>
                </a:lnTo>
                <a:lnTo>
                  <a:pt x="68613" y="8821"/>
                </a:lnTo>
                <a:lnTo>
                  <a:pt x="112386" y="0"/>
                </a:lnTo>
                <a:lnTo>
                  <a:pt x="1326312" y="0"/>
                </a:lnTo>
                <a:lnTo>
                  <a:pt x="1370080" y="8821"/>
                </a:lnTo>
                <a:lnTo>
                  <a:pt x="1405802" y="32892"/>
                </a:lnTo>
                <a:lnTo>
                  <a:pt x="1429873" y="68613"/>
                </a:lnTo>
                <a:lnTo>
                  <a:pt x="1438698" y="112382"/>
                </a:lnTo>
                <a:lnTo>
                  <a:pt x="1438698" y="561936"/>
                </a:lnTo>
                <a:lnTo>
                  <a:pt x="1429873" y="605706"/>
                </a:lnTo>
                <a:lnTo>
                  <a:pt x="1405802" y="641426"/>
                </a:lnTo>
                <a:lnTo>
                  <a:pt x="1370080" y="665499"/>
                </a:lnTo>
                <a:lnTo>
                  <a:pt x="1326312" y="674322"/>
                </a:lnTo>
                <a:lnTo>
                  <a:pt x="112386" y="674322"/>
                </a:lnTo>
                <a:lnTo>
                  <a:pt x="68613" y="665499"/>
                </a:lnTo>
                <a:lnTo>
                  <a:pt x="32893" y="641426"/>
                </a:lnTo>
                <a:lnTo>
                  <a:pt x="8822" y="605706"/>
                </a:lnTo>
                <a:lnTo>
                  <a:pt x="0" y="561936"/>
                </a:lnTo>
                <a:lnTo>
                  <a:pt x="0" y="112382"/>
                </a:lnTo>
              </a:path>
            </a:pathLst>
          </a:custGeom>
          <a:ln w="43532">
            <a:solidFill>
              <a:srgbClr val="0D9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55680" y="8834461"/>
            <a:ext cx="745525" cy="7287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223740" y="8920322"/>
            <a:ext cx="479425" cy="547370"/>
          </a:xfrm>
          <a:custGeom>
            <a:avLst/>
            <a:gdLst/>
            <a:ahLst/>
            <a:cxnLst/>
            <a:rect l="l" t="t" r="r" b="b"/>
            <a:pathLst>
              <a:path w="479425" h="547370">
                <a:moveTo>
                  <a:pt x="0" y="547351"/>
                </a:moveTo>
                <a:lnTo>
                  <a:pt x="479044" y="0"/>
                </a:lnTo>
              </a:path>
            </a:pathLst>
          </a:custGeom>
          <a:ln w="43532">
            <a:solidFill>
              <a:srgbClr val="0D9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022640" y="8228198"/>
            <a:ext cx="2764790" cy="635000"/>
          </a:xfrm>
          <a:custGeom>
            <a:avLst/>
            <a:gdLst/>
            <a:ahLst/>
            <a:cxnLst/>
            <a:rect l="l" t="t" r="r" b="b"/>
            <a:pathLst>
              <a:path w="2764790" h="635000">
                <a:moveTo>
                  <a:pt x="0" y="105752"/>
                </a:moveTo>
                <a:lnTo>
                  <a:pt x="8305" y="64568"/>
                </a:lnTo>
                <a:lnTo>
                  <a:pt x="30954" y="30952"/>
                </a:lnTo>
                <a:lnTo>
                  <a:pt x="64569" y="8303"/>
                </a:lnTo>
                <a:lnTo>
                  <a:pt x="105756" y="0"/>
                </a:lnTo>
                <a:lnTo>
                  <a:pt x="2658558" y="0"/>
                </a:lnTo>
                <a:lnTo>
                  <a:pt x="2699745" y="8303"/>
                </a:lnTo>
                <a:lnTo>
                  <a:pt x="2733359" y="30952"/>
                </a:lnTo>
                <a:lnTo>
                  <a:pt x="2756009" y="64568"/>
                </a:lnTo>
                <a:lnTo>
                  <a:pt x="2764313" y="105752"/>
                </a:lnTo>
                <a:lnTo>
                  <a:pt x="2764313" y="528779"/>
                </a:lnTo>
                <a:lnTo>
                  <a:pt x="2756009" y="569966"/>
                </a:lnTo>
                <a:lnTo>
                  <a:pt x="2733359" y="603580"/>
                </a:lnTo>
                <a:lnTo>
                  <a:pt x="2699745" y="626232"/>
                </a:lnTo>
                <a:lnTo>
                  <a:pt x="2658558" y="634534"/>
                </a:lnTo>
                <a:lnTo>
                  <a:pt x="105756" y="634534"/>
                </a:lnTo>
                <a:lnTo>
                  <a:pt x="64569" y="626232"/>
                </a:lnTo>
                <a:lnTo>
                  <a:pt x="30954" y="603580"/>
                </a:lnTo>
                <a:lnTo>
                  <a:pt x="8305" y="569966"/>
                </a:lnTo>
                <a:lnTo>
                  <a:pt x="0" y="528779"/>
                </a:lnTo>
                <a:lnTo>
                  <a:pt x="0" y="105752"/>
                </a:lnTo>
              </a:path>
            </a:pathLst>
          </a:custGeom>
          <a:ln w="43532">
            <a:solidFill>
              <a:srgbClr val="75AF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390105" y="8793309"/>
            <a:ext cx="705737" cy="64500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458169" y="8862734"/>
            <a:ext cx="565785" cy="504190"/>
          </a:xfrm>
          <a:custGeom>
            <a:avLst/>
            <a:gdLst/>
            <a:ahLst/>
            <a:cxnLst/>
            <a:rect l="l" t="t" r="r" b="b"/>
            <a:pathLst>
              <a:path w="565784" h="504190">
                <a:moveTo>
                  <a:pt x="0" y="0"/>
                </a:moveTo>
                <a:lnTo>
                  <a:pt x="565775" y="504172"/>
                </a:lnTo>
              </a:path>
            </a:pathLst>
          </a:custGeom>
          <a:ln w="43532">
            <a:solidFill>
              <a:srgbClr val="75AF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70875" y="2942549"/>
            <a:ext cx="5626100" cy="89154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654685" marR="5080" indent="-642620">
              <a:lnSpc>
                <a:spcPts val="3390"/>
              </a:lnSpc>
              <a:spcBef>
                <a:spcPts val="245"/>
              </a:spcBef>
              <a:buFont typeface="Arial"/>
              <a:buChar char="•"/>
              <a:tabLst>
                <a:tab pos="654685" algn="l"/>
                <a:tab pos="655320" algn="l"/>
              </a:tabLst>
            </a:pPr>
            <a:r>
              <a:rPr sz="2850" b="1" dirty="0">
                <a:solidFill>
                  <a:srgbClr val="D57837"/>
                </a:solidFill>
                <a:latin typeface="Arial"/>
                <a:cs typeface="Arial"/>
              </a:rPr>
              <a:t>User </a:t>
            </a:r>
            <a:r>
              <a:rPr sz="2850" b="1" spc="-5" dirty="0">
                <a:solidFill>
                  <a:srgbClr val="D57837"/>
                </a:solidFill>
                <a:latin typeface="Arial"/>
                <a:cs typeface="Arial"/>
              </a:rPr>
              <a:t>interacts </a:t>
            </a:r>
            <a:r>
              <a:rPr sz="2850" spc="-5" dirty="0">
                <a:latin typeface="Arial"/>
                <a:cs typeface="Arial"/>
              </a:rPr>
              <a:t>with </a:t>
            </a:r>
            <a:r>
              <a:rPr sz="2850" dirty="0">
                <a:latin typeface="Arial"/>
                <a:cs typeface="Arial"/>
              </a:rPr>
              <a:t>a </a:t>
            </a:r>
            <a:r>
              <a:rPr sz="2850" spc="-5" dirty="0">
                <a:latin typeface="Arial"/>
                <a:cs typeface="Arial"/>
              </a:rPr>
              <a:t>fully  animated </a:t>
            </a:r>
            <a:r>
              <a:rPr sz="2850" dirty="0">
                <a:latin typeface="Arial"/>
                <a:cs typeface="Arial"/>
              </a:rPr>
              <a:t>at-risk virtual</a:t>
            </a:r>
            <a:r>
              <a:rPr sz="2850" spc="120" dirty="0"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student</a:t>
            </a:r>
            <a:endParaRPr sz="28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0875" y="4149318"/>
            <a:ext cx="5121275" cy="13220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654685" marR="5080" indent="-642620">
              <a:lnSpc>
                <a:spcPts val="3390"/>
              </a:lnSpc>
              <a:spcBef>
                <a:spcPts val="245"/>
              </a:spcBef>
              <a:buFont typeface="Arial"/>
              <a:buChar char="•"/>
              <a:tabLst>
                <a:tab pos="654685" algn="l"/>
                <a:tab pos="655320" algn="l"/>
              </a:tabLst>
            </a:pPr>
            <a:r>
              <a:rPr sz="2850" b="1" spc="-5" dirty="0">
                <a:solidFill>
                  <a:srgbClr val="D57837"/>
                </a:solidFill>
                <a:latin typeface="Arial"/>
                <a:cs typeface="Arial"/>
              </a:rPr>
              <a:t>Navigate </a:t>
            </a:r>
            <a:r>
              <a:rPr sz="2850" spc="-5" dirty="0">
                <a:latin typeface="Arial"/>
                <a:cs typeface="Arial"/>
              </a:rPr>
              <a:t>through the  </a:t>
            </a:r>
            <a:r>
              <a:rPr sz="2850" dirty="0">
                <a:latin typeface="Arial"/>
                <a:cs typeface="Arial"/>
              </a:rPr>
              <a:t>scenarios by selecting </a:t>
            </a:r>
            <a:r>
              <a:rPr sz="2850" spc="-5" dirty="0">
                <a:latin typeface="Arial"/>
                <a:cs typeface="Arial"/>
              </a:rPr>
              <a:t>what  </a:t>
            </a:r>
            <a:r>
              <a:rPr sz="2850" dirty="0">
                <a:latin typeface="Arial"/>
                <a:cs typeface="Arial"/>
              </a:rPr>
              <a:t>to say to the virtual</a:t>
            </a:r>
            <a:r>
              <a:rPr sz="2850" spc="80" dirty="0"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student</a:t>
            </a:r>
            <a:endParaRPr sz="28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0875" y="5757229"/>
            <a:ext cx="5016500" cy="13220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654685" marR="5080" indent="-642620">
              <a:lnSpc>
                <a:spcPts val="3390"/>
              </a:lnSpc>
              <a:spcBef>
                <a:spcPts val="245"/>
              </a:spcBef>
              <a:buFont typeface="Arial"/>
              <a:buChar char="•"/>
              <a:tabLst>
                <a:tab pos="654685" algn="l"/>
                <a:tab pos="655320" algn="l"/>
              </a:tabLst>
            </a:pPr>
            <a:r>
              <a:rPr sz="2850" b="1" dirty="0">
                <a:solidFill>
                  <a:srgbClr val="D57837"/>
                </a:solidFill>
                <a:latin typeface="Arial"/>
                <a:cs typeface="Arial"/>
              </a:rPr>
              <a:t>Receive </a:t>
            </a:r>
            <a:r>
              <a:rPr sz="2850" b="1" spc="-5" dirty="0">
                <a:solidFill>
                  <a:srgbClr val="D57837"/>
                </a:solidFill>
                <a:latin typeface="Arial"/>
                <a:cs typeface="Arial"/>
              </a:rPr>
              <a:t>instant </a:t>
            </a:r>
            <a:r>
              <a:rPr sz="2850" b="1" dirty="0">
                <a:solidFill>
                  <a:srgbClr val="D57837"/>
                </a:solidFill>
                <a:latin typeface="Arial"/>
                <a:cs typeface="Arial"/>
              </a:rPr>
              <a:t>feedback </a:t>
            </a:r>
            <a:r>
              <a:rPr sz="2850" b="1" dirty="0"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from the virtual coach </a:t>
            </a:r>
            <a:r>
              <a:rPr sz="2850" spc="-5" dirty="0">
                <a:latin typeface="Arial"/>
                <a:cs typeface="Arial"/>
              </a:rPr>
              <a:t>and  </a:t>
            </a:r>
            <a:r>
              <a:rPr sz="2850" dirty="0">
                <a:latin typeface="Arial"/>
                <a:cs typeface="Arial"/>
              </a:rPr>
              <a:t>engagement</a:t>
            </a:r>
            <a:r>
              <a:rPr sz="2850" spc="60" dirty="0"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meter</a:t>
            </a:r>
            <a:endParaRPr sz="28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0875" y="7475124"/>
            <a:ext cx="5434965" cy="282130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654685" marR="5080" indent="-642620">
              <a:lnSpc>
                <a:spcPts val="3390"/>
              </a:lnSpc>
              <a:spcBef>
                <a:spcPts val="245"/>
              </a:spcBef>
              <a:buFont typeface="Arial"/>
              <a:buChar char="•"/>
              <a:tabLst>
                <a:tab pos="654685" algn="l"/>
                <a:tab pos="655320" algn="l"/>
              </a:tabLst>
            </a:pPr>
            <a:r>
              <a:rPr sz="2850" b="1" spc="5" dirty="0">
                <a:solidFill>
                  <a:srgbClr val="D57837"/>
                </a:solidFill>
                <a:latin typeface="Arial"/>
                <a:cs typeface="Arial"/>
              </a:rPr>
              <a:t>Can </a:t>
            </a:r>
            <a:r>
              <a:rPr sz="2850" b="1" dirty="0">
                <a:solidFill>
                  <a:srgbClr val="D57837"/>
                </a:solidFill>
                <a:latin typeface="Arial"/>
                <a:cs typeface="Arial"/>
              </a:rPr>
              <a:t>undo </a:t>
            </a:r>
            <a:r>
              <a:rPr sz="2850" b="1" spc="-5" dirty="0">
                <a:solidFill>
                  <a:srgbClr val="D57837"/>
                </a:solidFill>
                <a:latin typeface="Arial"/>
                <a:cs typeface="Arial"/>
              </a:rPr>
              <a:t>decisions </a:t>
            </a:r>
            <a:r>
              <a:rPr sz="2850" spc="-5" dirty="0">
                <a:latin typeface="Arial"/>
                <a:cs typeface="Arial"/>
              </a:rPr>
              <a:t>and  explore different </a:t>
            </a:r>
            <a:r>
              <a:rPr sz="2850" dirty="0">
                <a:latin typeface="Arial"/>
                <a:cs typeface="Arial"/>
              </a:rPr>
              <a:t>conversation  </a:t>
            </a:r>
            <a:r>
              <a:rPr sz="2850" spc="-5" dirty="0">
                <a:latin typeface="Arial"/>
                <a:cs typeface="Arial"/>
              </a:rPr>
              <a:t>approaches</a:t>
            </a:r>
            <a:endParaRPr sz="2850">
              <a:latin typeface="Arial"/>
              <a:cs typeface="Arial"/>
            </a:endParaRPr>
          </a:p>
          <a:p>
            <a:pPr marL="654685" marR="31115" indent="-642620">
              <a:lnSpc>
                <a:spcPts val="3390"/>
              </a:lnSpc>
              <a:spcBef>
                <a:spcPts val="1640"/>
              </a:spcBef>
              <a:buClr>
                <a:srgbClr val="F69545"/>
              </a:buClr>
              <a:buFont typeface="Arial"/>
              <a:buChar char="•"/>
              <a:tabLst>
                <a:tab pos="654685" algn="l"/>
                <a:tab pos="655320" algn="l"/>
              </a:tabLst>
            </a:pPr>
            <a:r>
              <a:rPr sz="2850" b="1" dirty="0">
                <a:solidFill>
                  <a:srgbClr val="D57837"/>
                </a:solidFill>
                <a:latin typeface="Arial"/>
                <a:cs typeface="Arial"/>
              </a:rPr>
              <a:t>Receive </a:t>
            </a:r>
            <a:r>
              <a:rPr sz="2850" b="1" spc="-5" dirty="0">
                <a:solidFill>
                  <a:srgbClr val="D57837"/>
                </a:solidFill>
                <a:latin typeface="Arial"/>
                <a:cs typeface="Arial"/>
              </a:rPr>
              <a:t>personalized  </a:t>
            </a:r>
            <a:r>
              <a:rPr sz="2850" b="1" dirty="0">
                <a:solidFill>
                  <a:srgbClr val="D57837"/>
                </a:solidFill>
                <a:latin typeface="Arial"/>
                <a:cs typeface="Arial"/>
              </a:rPr>
              <a:t>performance </a:t>
            </a:r>
            <a:r>
              <a:rPr sz="2850" dirty="0">
                <a:latin typeface="Arial"/>
                <a:cs typeface="Arial"/>
              </a:rPr>
              <a:t>summary </a:t>
            </a:r>
            <a:r>
              <a:rPr sz="2850" spc="-5" dirty="0">
                <a:latin typeface="Arial"/>
                <a:cs typeface="Arial"/>
              </a:rPr>
              <a:t>upon  </a:t>
            </a:r>
            <a:r>
              <a:rPr sz="2850" dirty="0">
                <a:latin typeface="Arial"/>
                <a:cs typeface="Arial"/>
              </a:rPr>
              <a:t>completion</a:t>
            </a:r>
            <a:endParaRPr sz="28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23002" y="4253908"/>
            <a:ext cx="2517140" cy="138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11125">
              <a:lnSpc>
                <a:spcPct val="149200"/>
              </a:lnSpc>
              <a:spcBef>
                <a:spcPts val="100"/>
              </a:spcBef>
              <a:tabLst>
                <a:tab pos="1450975" algn="l"/>
                <a:tab pos="2009775" algn="l"/>
              </a:tabLst>
            </a:pPr>
            <a:r>
              <a:rPr sz="2200" b="1" spc="-10" dirty="0">
                <a:latin typeface="Arial"/>
                <a:cs typeface="Arial"/>
              </a:rPr>
              <a:t>Dialogu</a:t>
            </a:r>
            <a:r>
              <a:rPr sz="2200" b="1" spc="-5" dirty="0">
                <a:latin typeface="Arial"/>
                <a:cs typeface="Arial"/>
              </a:rPr>
              <a:t>e</a:t>
            </a:r>
            <a:r>
              <a:rPr sz="2200" b="1" dirty="0">
                <a:latin typeface="Arial"/>
                <a:cs typeface="Arial"/>
              </a:rPr>
              <a:t>	</a:t>
            </a:r>
            <a:r>
              <a:rPr sz="2200" b="1" spc="-10" dirty="0">
                <a:latin typeface="Arial"/>
                <a:cs typeface="Arial"/>
              </a:rPr>
              <a:t>Options  </a:t>
            </a:r>
            <a:r>
              <a:rPr sz="2200" b="1" spc="-5" dirty="0">
                <a:latin typeface="Arial"/>
                <a:cs typeface="Arial"/>
              </a:rPr>
              <a:t>Undo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last		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spc="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2200">
              <a:latin typeface="Times New Roman"/>
              <a:cs typeface="Times New Roman"/>
            </a:endParaRPr>
          </a:p>
          <a:p>
            <a:pPr marL="55244">
              <a:lnSpc>
                <a:spcPts val="2840"/>
              </a:lnSpc>
            </a:pPr>
            <a:r>
              <a:rPr sz="2400" b="1" dirty="0">
                <a:latin typeface="Arial"/>
                <a:cs typeface="Arial"/>
              </a:rPr>
              <a:t>selection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423968" y="9499275"/>
            <a:ext cx="1312545" cy="69024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R="5080" indent="27305">
              <a:lnSpc>
                <a:spcPts val="2590"/>
              </a:lnSpc>
              <a:spcBef>
                <a:spcPts val="225"/>
              </a:spcBef>
            </a:pPr>
            <a:r>
              <a:rPr sz="2200" b="1" spc="-10" dirty="0">
                <a:latin typeface="Arial"/>
                <a:cs typeface="Arial"/>
              </a:rPr>
              <a:t>Coaching  Feedback</a:t>
            </a:r>
            <a:endParaRPr sz="2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167921" y="9499275"/>
            <a:ext cx="1685925" cy="69024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474345" marR="5080" indent="-474980">
              <a:lnSpc>
                <a:spcPts val="2590"/>
              </a:lnSpc>
              <a:spcBef>
                <a:spcPts val="225"/>
              </a:spcBef>
            </a:pPr>
            <a:r>
              <a:rPr sz="2200" b="1" spc="-10" dirty="0">
                <a:latin typeface="Arial"/>
                <a:cs typeface="Arial"/>
              </a:rPr>
              <a:t>Engagement  </a:t>
            </a:r>
            <a:r>
              <a:rPr sz="2200" b="1" spc="-5" dirty="0">
                <a:latin typeface="Arial"/>
                <a:cs typeface="Arial"/>
              </a:rPr>
              <a:t>Meter</a:t>
            </a:r>
            <a:endParaRPr sz="2200">
              <a:latin typeface="Arial"/>
              <a:cs typeface="Arial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632133" y="1377211"/>
            <a:ext cx="908113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solidFill>
                  <a:srgbClr val="000000"/>
                </a:solidFill>
              </a:rPr>
              <a:t>How Does </a:t>
            </a:r>
            <a:r>
              <a:rPr sz="4400" spc="-5" dirty="0">
                <a:solidFill>
                  <a:srgbClr val="000000"/>
                </a:solidFill>
              </a:rPr>
              <a:t>A </a:t>
            </a:r>
            <a:r>
              <a:rPr sz="4400" spc="-10" dirty="0">
                <a:solidFill>
                  <a:srgbClr val="000000"/>
                </a:solidFill>
              </a:rPr>
              <a:t>Kognito Simulation</a:t>
            </a:r>
            <a:r>
              <a:rPr sz="4400" spc="345" dirty="0">
                <a:solidFill>
                  <a:srgbClr val="000000"/>
                </a:solidFill>
              </a:rPr>
              <a:t> </a:t>
            </a:r>
            <a:r>
              <a:rPr sz="4400" spc="-10" dirty="0">
                <a:solidFill>
                  <a:srgbClr val="000000"/>
                </a:solidFill>
              </a:rPr>
              <a:t>Work?</a:t>
            </a:r>
            <a:endParaRPr sz="4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91603" y="2691213"/>
            <a:ext cx="2579370" cy="174625"/>
          </a:xfrm>
          <a:custGeom>
            <a:avLst/>
            <a:gdLst/>
            <a:ahLst/>
            <a:cxnLst/>
            <a:rect l="l" t="t" r="r" b="b"/>
            <a:pathLst>
              <a:path w="2579369" h="174625">
                <a:moveTo>
                  <a:pt x="0" y="174514"/>
                </a:moveTo>
                <a:lnTo>
                  <a:pt x="2578969" y="174514"/>
                </a:lnTo>
                <a:lnTo>
                  <a:pt x="2578969" y="0"/>
                </a:lnTo>
                <a:lnTo>
                  <a:pt x="0" y="0"/>
                </a:lnTo>
                <a:lnTo>
                  <a:pt x="0" y="174514"/>
                </a:lnTo>
                <a:close/>
              </a:path>
            </a:pathLst>
          </a:custGeom>
          <a:solidFill>
            <a:srgbClr val="D57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95780" y="2659392"/>
            <a:ext cx="2858770" cy="174625"/>
          </a:xfrm>
          <a:custGeom>
            <a:avLst/>
            <a:gdLst/>
            <a:ahLst/>
            <a:cxnLst/>
            <a:rect l="l" t="t" r="r" b="b"/>
            <a:pathLst>
              <a:path w="2858769" h="174625">
                <a:moveTo>
                  <a:pt x="0" y="174514"/>
                </a:moveTo>
                <a:lnTo>
                  <a:pt x="2858634" y="174514"/>
                </a:lnTo>
                <a:lnTo>
                  <a:pt x="2858634" y="0"/>
                </a:lnTo>
                <a:lnTo>
                  <a:pt x="0" y="0"/>
                </a:lnTo>
                <a:lnTo>
                  <a:pt x="0" y="174514"/>
                </a:lnTo>
                <a:close/>
              </a:path>
            </a:pathLst>
          </a:custGeom>
          <a:solidFill>
            <a:srgbClr val="1394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36808" y="5250659"/>
            <a:ext cx="2889885" cy="174625"/>
          </a:xfrm>
          <a:custGeom>
            <a:avLst/>
            <a:gdLst/>
            <a:ahLst/>
            <a:cxnLst/>
            <a:rect l="l" t="t" r="r" b="b"/>
            <a:pathLst>
              <a:path w="2889884" h="174625">
                <a:moveTo>
                  <a:pt x="0" y="174514"/>
                </a:moveTo>
                <a:lnTo>
                  <a:pt x="2889634" y="174514"/>
                </a:lnTo>
                <a:lnTo>
                  <a:pt x="2889634" y="0"/>
                </a:lnTo>
                <a:lnTo>
                  <a:pt x="0" y="0"/>
                </a:lnTo>
                <a:lnTo>
                  <a:pt x="0" y="174514"/>
                </a:lnTo>
                <a:close/>
              </a:path>
            </a:pathLst>
          </a:custGeom>
          <a:solidFill>
            <a:srgbClr val="78A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225688" y="5256477"/>
            <a:ext cx="2889885" cy="174625"/>
          </a:xfrm>
          <a:custGeom>
            <a:avLst/>
            <a:gdLst/>
            <a:ahLst/>
            <a:cxnLst/>
            <a:rect l="l" t="t" r="r" b="b"/>
            <a:pathLst>
              <a:path w="2889884" h="174625">
                <a:moveTo>
                  <a:pt x="0" y="174514"/>
                </a:moveTo>
                <a:lnTo>
                  <a:pt x="2889634" y="174514"/>
                </a:lnTo>
                <a:lnTo>
                  <a:pt x="2889634" y="0"/>
                </a:lnTo>
                <a:lnTo>
                  <a:pt x="0" y="0"/>
                </a:lnTo>
                <a:lnTo>
                  <a:pt x="0" y="174514"/>
                </a:lnTo>
                <a:close/>
              </a:path>
            </a:pathLst>
          </a:custGeom>
          <a:solidFill>
            <a:srgbClr val="093C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4759" y="10401462"/>
            <a:ext cx="6990923" cy="628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60326" y="1946887"/>
            <a:ext cx="8670499" cy="5933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4097" y="7641511"/>
            <a:ext cx="18533745" cy="2569845"/>
          </a:xfrm>
          <a:custGeom>
            <a:avLst/>
            <a:gdLst/>
            <a:ahLst/>
            <a:cxnLst/>
            <a:rect l="l" t="t" r="r" b="b"/>
            <a:pathLst>
              <a:path w="18533745" h="2569845">
                <a:moveTo>
                  <a:pt x="0" y="2569489"/>
                </a:moveTo>
                <a:lnTo>
                  <a:pt x="0" y="0"/>
                </a:lnTo>
                <a:lnTo>
                  <a:pt x="18533468" y="0"/>
                </a:lnTo>
                <a:lnTo>
                  <a:pt x="18533468" y="2569489"/>
                </a:lnTo>
                <a:lnTo>
                  <a:pt x="0" y="2569489"/>
                </a:lnTo>
                <a:close/>
              </a:path>
            </a:pathLst>
          </a:custGeom>
          <a:solidFill>
            <a:srgbClr val="E9E9E5">
              <a:alpha val="439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17133" y="2946312"/>
            <a:ext cx="6156881" cy="3692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1049" y="7976581"/>
            <a:ext cx="1513139" cy="1950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17766" y="7892704"/>
            <a:ext cx="1513140" cy="19645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634577" y="8060238"/>
            <a:ext cx="1513139" cy="1822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32133" y="1377211"/>
            <a:ext cx="428244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>
                <a:solidFill>
                  <a:srgbClr val="000000"/>
                </a:solidFill>
              </a:rPr>
              <a:t>Step In, </a:t>
            </a:r>
            <a:r>
              <a:rPr sz="4400" spc="-10" dirty="0">
                <a:solidFill>
                  <a:srgbClr val="000000"/>
                </a:solidFill>
              </a:rPr>
              <a:t>Speak</a:t>
            </a:r>
            <a:r>
              <a:rPr sz="4400" spc="70" dirty="0">
                <a:solidFill>
                  <a:srgbClr val="000000"/>
                </a:solidFill>
              </a:rPr>
              <a:t> </a:t>
            </a:r>
            <a:r>
              <a:rPr sz="4400" spc="-10" dirty="0">
                <a:solidFill>
                  <a:srgbClr val="000000"/>
                </a:solidFill>
              </a:rPr>
              <a:t>Up!</a:t>
            </a:r>
            <a:endParaRPr sz="4400"/>
          </a:p>
        </p:txBody>
      </p:sp>
      <p:sp>
        <p:nvSpPr>
          <p:cNvPr id="14" name="object 14"/>
          <p:cNvSpPr txBox="1"/>
          <p:nvPr/>
        </p:nvSpPr>
        <p:spPr>
          <a:xfrm>
            <a:off x="11878903" y="2973146"/>
            <a:ext cx="3190240" cy="159194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2600" b="1" spc="15" dirty="0">
                <a:solidFill>
                  <a:srgbClr val="D57837"/>
                </a:solidFill>
                <a:latin typeface="Arial"/>
                <a:cs typeface="Arial"/>
              </a:rPr>
              <a:t>TOPICS</a:t>
            </a:r>
            <a:endParaRPr sz="2600">
              <a:latin typeface="Arial"/>
              <a:cs typeface="Arial"/>
            </a:endParaRPr>
          </a:p>
          <a:p>
            <a:pPr marL="45720" marR="5080">
              <a:lnSpc>
                <a:spcPts val="2840"/>
              </a:lnSpc>
              <a:spcBef>
                <a:spcPts val="439"/>
              </a:spcBef>
            </a:pPr>
            <a:r>
              <a:rPr sz="2400" b="1" spc="5" dirty="0">
                <a:latin typeface="Arial"/>
                <a:cs typeface="Arial"/>
              </a:rPr>
              <a:t>LGBTQ </a:t>
            </a:r>
            <a:r>
              <a:rPr sz="2400" b="1" dirty="0">
                <a:latin typeface="Arial"/>
                <a:cs typeface="Arial"/>
              </a:rPr>
              <a:t>Issues,  bullying, </a:t>
            </a:r>
            <a:r>
              <a:rPr sz="2400" b="1" spc="5" dirty="0">
                <a:latin typeface="Arial"/>
                <a:cs typeface="Arial"/>
              </a:rPr>
              <a:t>classroom  management,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suicide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204389" y="2915725"/>
            <a:ext cx="1646555" cy="162877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600" b="1" spc="20" dirty="0">
                <a:solidFill>
                  <a:srgbClr val="1394B8"/>
                </a:solidFill>
                <a:latin typeface="Arial"/>
                <a:cs typeface="Arial"/>
              </a:rPr>
              <a:t>USERS</a:t>
            </a:r>
            <a:endParaRPr sz="2600">
              <a:latin typeface="Arial"/>
              <a:cs typeface="Arial"/>
            </a:endParaRPr>
          </a:p>
          <a:p>
            <a:pPr marL="48895" marR="5080">
              <a:lnSpc>
                <a:spcPts val="2840"/>
              </a:lnSpc>
              <a:spcBef>
                <a:spcPts val="575"/>
              </a:spcBef>
            </a:pPr>
            <a:r>
              <a:rPr sz="2400" b="1" dirty="0">
                <a:latin typeface="Arial"/>
                <a:cs typeface="Arial"/>
              </a:rPr>
              <a:t>Educators,  </a:t>
            </a:r>
            <a:r>
              <a:rPr sz="2400" b="1" spc="5" dirty="0">
                <a:latin typeface="Arial"/>
                <a:cs typeface="Arial"/>
              </a:rPr>
              <a:t>teachers,  and </a:t>
            </a:r>
            <a:r>
              <a:rPr sz="2400" b="1" dirty="0">
                <a:latin typeface="Arial"/>
                <a:cs typeface="Arial"/>
              </a:rPr>
              <a:t>staff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24109" y="5494741"/>
            <a:ext cx="3064510" cy="157543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600" b="1" spc="15" dirty="0">
                <a:solidFill>
                  <a:srgbClr val="78AC49"/>
                </a:solidFill>
                <a:latin typeface="Arial"/>
                <a:cs typeface="Arial"/>
              </a:rPr>
              <a:t>SETTINGS</a:t>
            </a:r>
            <a:endParaRPr sz="2600">
              <a:latin typeface="Arial"/>
              <a:cs typeface="Arial"/>
            </a:endParaRPr>
          </a:p>
          <a:p>
            <a:pPr marL="40005" marR="5080">
              <a:lnSpc>
                <a:spcPts val="2840"/>
              </a:lnSpc>
              <a:spcBef>
                <a:spcPts val="375"/>
              </a:spcBef>
            </a:pPr>
            <a:r>
              <a:rPr sz="2400" b="1" spc="5" dirty="0">
                <a:latin typeface="Arial"/>
                <a:cs typeface="Arial"/>
              </a:rPr>
              <a:t>High </a:t>
            </a:r>
            <a:r>
              <a:rPr sz="2400" b="1" spc="10" dirty="0">
                <a:latin typeface="Arial"/>
                <a:cs typeface="Arial"/>
              </a:rPr>
              <a:t>schools, </a:t>
            </a:r>
            <a:r>
              <a:rPr sz="2400" b="1" spc="5" dirty="0">
                <a:latin typeface="Arial"/>
                <a:cs typeface="Arial"/>
              </a:rPr>
              <a:t>youth  programs, foster  </a:t>
            </a:r>
            <a:r>
              <a:rPr sz="2400" b="1" dirty="0">
                <a:latin typeface="Arial"/>
                <a:cs typeface="Arial"/>
              </a:rPr>
              <a:t>care, juvenile</a:t>
            </a:r>
            <a:r>
              <a:rPr sz="2400" b="1" spc="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justice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212886" y="5491483"/>
            <a:ext cx="1793239" cy="88138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600" b="1" spc="20" dirty="0">
                <a:solidFill>
                  <a:srgbClr val="093C53"/>
                </a:solidFill>
                <a:latin typeface="Arial"/>
                <a:cs typeface="Arial"/>
              </a:rPr>
              <a:t>DURATION</a:t>
            </a:r>
            <a:endParaRPr sz="2600">
              <a:latin typeface="Arial"/>
              <a:cs typeface="Arial"/>
            </a:endParaRPr>
          </a:p>
          <a:p>
            <a:pPr marL="50165">
              <a:lnSpc>
                <a:spcPct val="100000"/>
              </a:lnSpc>
              <a:spcBef>
                <a:spcPts val="350"/>
              </a:spcBef>
            </a:pPr>
            <a:r>
              <a:rPr sz="2400" b="1" spc="5" dirty="0">
                <a:latin typeface="Arial"/>
                <a:cs typeface="Arial"/>
              </a:rPr>
              <a:t>30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minutes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99433" y="10473295"/>
            <a:ext cx="5589905" cy="42354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180"/>
              </a:spcBef>
            </a:pPr>
            <a:r>
              <a:rPr sz="1300" spc="5" dirty="0">
                <a:solidFill>
                  <a:srgbClr val="383838"/>
                </a:solidFill>
                <a:latin typeface="Arial"/>
                <a:cs typeface="Arial"/>
              </a:rPr>
              <a:t>This simulation </a:t>
            </a:r>
            <a:r>
              <a:rPr sz="1300" dirty="0">
                <a:solidFill>
                  <a:srgbClr val="383838"/>
                </a:solidFill>
                <a:latin typeface="Arial"/>
                <a:cs typeface="Arial"/>
              </a:rPr>
              <a:t>is listed </a:t>
            </a:r>
            <a:r>
              <a:rPr sz="1300" spc="5" dirty="0">
                <a:solidFill>
                  <a:srgbClr val="383838"/>
                </a:solidFill>
                <a:latin typeface="Arial"/>
                <a:cs typeface="Arial"/>
              </a:rPr>
              <a:t>in </a:t>
            </a:r>
            <a:r>
              <a:rPr sz="1300" spc="10" dirty="0">
                <a:solidFill>
                  <a:srgbClr val="383838"/>
                </a:solidFill>
                <a:latin typeface="Arial"/>
                <a:cs typeface="Arial"/>
              </a:rPr>
              <a:t>SAMHSA's </a:t>
            </a:r>
            <a:r>
              <a:rPr sz="1300" dirty="0">
                <a:solidFill>
                  <a:srgbClr val="383838"/>
                </a:solidFill>
                <a:latin typeface="Arial"/>
                <a:cs typeface="Arial"/>
              </a:rPr>
              <a:t>National Registry </a:t>
            </a:r>
            <a:r>
              <a:rPr sz="1300" spc="5" dirty="0">
                <a:solidFill>
                  <a:srgbClr val="383838"/>
                </a:solidFill>
                <a:latin typeface="Arial"/>
                <a:cs typeface="Arial"/>
              </a:rPr>
              <a:t>of Evidence-Based  Programs and </a:t>
            </a:r>
            <a:r>
              <a:rPr sz="1300" dirty="0">
                <a:solidFill>
                  <a:srgbClr val="383838"/>
                </a:solidFill>
                <a:latin typeface="Arial"/>
                <a:cs typeface="Arial"/>
              </a:rPr>
              <a:t>Practices</a:t>
            </a:r>
            <a:r>
              <a:rPr sz="1300" spc="7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383838"/>
                </a:solidFill>
                <a:latin typeface="Arial"/>
                <a:cs typeface="Arial"/>
              </a:rPr>
              <a:t>(NREPP).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10895" y="8289756"/>
            <a:ext cx="2477770" cy="134302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25400" marR="30480">
              <a:lnSpc>
                <a:spcPts val="2580"/>
              </a:lnSpc>
              <a:spcBef>
                <a:spcPts val="234"/>
              </a:spcBef>
            </a:pPr>
            <a:r>
              <a:rPr sz="2200" b="1" spc="-10" dirty="0">
                <a:solidFill>
                  <a:srgbClr val="525252"/>
                </a:solidFill>
                <a:latin typeface="Arial"/>
                <a:cs typeface="Arial"/>
              </a:rPr>
              <a:t>Harassment:  </a:t>
            </a:r>
            <a:r>
              <a:rPr sz="2200" spc="-95" dirty="0">
                <a:solidFill>
                  <a:srgbClr val="525252"/>
                </a:solidFill>
                <a:latin typeface="Arial"/>
                <a:cs typeface="Arial"/>
              </a:rPr>
              <a:t>Res</a:t>
            </a:r>
            <a:r>
              <a:rPr sz="3600" spc="-142" baseline="-11574" dirty="0">
                <a:solidFill>
                  <a:srgbClr val="FFFFFF"/>
                </a:solidFill>
                <a:latin typeface="Calibri"/>
                <a:cs typeface="Calibri"/>
              </a:rPr>
              <a:t>`</a:t>
            </a:r>
            <a:r>
              <a:rPr sz="2200" spc="-95" dirty="0">
                <a:solidFill>
                  <a:srgbClr val="525252"/>
                </a:solidFill>
                <a:latin typeface="Arial"/>
                <a:cs typeface="Arial"/>
              </a:rPr>
              <a:t>pond </a:t>
            </a:r>
            <a:r>
              <a:rPr sz="2200" spc="-5" dirty="0">
                <a:solidFill>
                  <a:srgbClr val="525252"/>
                </a:solidFill>
                <a:latin typeface="Arial"/>
                <a:cs typeface="Arial"/>
              </a:rPr>
              <a:t>when </a:t>
            </a:r>
            <a:r>
              <a:rPr sz="2200" spc="-10" dirty="0">
                <a:solidFill>
                  <a:srgbClr val="525252"/>
                </a:solidFill>
                <a:latin typeface="Arial"/>
                <a:cs typeface="Arial"/>
              </a:rPr>
              <a:t>one  </a:t>
            </a:r>
            <a:r>
              <a:rPr sz="2200" spc="-5" dirty="0">
                <a:solidFill>
                  <a:srgbClr val="525252"/>
                </a:solidFill>
                <a:latin typeface="Arial"/>
                <a:cs typeface="Arial"/>
              </a:rPr>
              <a:t>student </a:t>
            </a:r>
            <a:r>
              <a:rPr sz="2200" spc="-10" dirty="0">
                <a:solidFill>
                  <a:srgbClr val="525252"/>
                </a:solidFill>
                <a:latin typeface="Arial"/>
                <a:cs typeface="Arial"/>
              </a:rPr>
              <a:t>harasses  </a:t>
            </a:r>
            <a:r>
              <a:rPr sz="2200" spc="-5" dirty="0">
                <a:solidFill>
                  <a:srgbClr val="525252"/>
                </a:solidFill>
                <a:latin typeface="Arial"/>
                <a:cs typeface="Arial"/>
              </a:rPr>
              <a:t>another in</a:t>
            </a:r>
            <a:r>
              <a:rPr sz="2200" spc="2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525252"/>
                </a:solidFill>
                <a:latin typeface="Arial"/>
                <a:cs typeface="Arial"/>
              </a:rPr>
              <a:t>class</a:t>
            </a:r>
            <a:endParaRPr sz="2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53383" y="8291838"/>
            <a:ext cx="3016885" cy="134302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R="5080">
              <a:lnSpc>
                <a:spcPts val="2580"/>
              </a:lnSpc>
              <a:spcBef>
                <a:spcPts val="234"/>
              </a:spcBef>
            </a:pPr>
            <a:r>
              <a:rPr sz="2200" b="1" spc="-5" dirty="0">
                <a:solidFill>
                  <a:srgbClr val="525252"/>
                </a:solidFill>
                <a:latin typeface="Arial"/>
                <a:cs typeface="Arial"/>
              </a:rPr>
              <a:t>Biased </a:t>
            </a:r>
            <a:r>
              <a:rPr sz="2200" b="1" spc="-10" dirty="0">
                <a:solidFill>
                  <a:srgbClr val="525252"/>
                </a:solidFill>
                <a:latin typeface="Arial"/>
                <a:cs typeface="Arial"/>
              </a:rPr>
              <a:t>Language:  </a:t>
            </a:r>
            <a:r>
              <a:rPr sz="2200" spc="-10" dirty="0">
                <a:solidFill>
                  <a:srgbClr val="525252"/>
                </a:solidFill>
                <a:latin typeface="Arial"/>
                <a:cs typeface="Arial"/>
              </a:rPr>
              <a:t>Respond </a:t>
            </a:r>
            <a:r>
              <a:rPr sz="2200" spc="-5" dirty="0">
                <a:solidFill>
                  <a:srgbClr val="525252"/>
                </a:solidFill>
                <a:latin typeface="Arial"/>
                <a:cs typeface="Arial"/>
              </a:rPr>
              <a:t>when </a:t>
            </a:r>
            <a:r>
              <a:rPr sz="2200" spc="-10" dirty="0">
                <a:solidFill>
                  <a:srgbClr val="525252"/>
                </a:solidFill>
                <a:latin typeface="Arial"/>
                <a:cs typeface="Arial"/>
              </a:rPr>
              <a:t>two  </a:t>
            </a:r>
            <a:r>
              <a:rPr sz="2200" spc="-5" dirty="0">
                <a:solidFill>
                  <a:srgbClr val="525252"/>
                </a:solidFill>
                <a:latin typeface="Arial"/>
                <a:cs typeface="Arial"/>
              </a:rPr>
              <a:t>students use an </a:t>
            </a:r>
            <a:r>
              <a:rPr sz="2200" spc="-10" dirty="0">
                <a:solidFill>
                  <a:srgbClr val="525252"/>
                </a:solidFill>
                <a:latin typeface="Arial"/>
                <a:cs typeface="Arial"/>
              </a:rPr>
              <a:t>LGBTQ  </a:t>
            </a:r>
            <a:r>
              <a:rPr sz="2200" spc="-5" dirty="0">
                <a:solidFill>
                  <a:srgbClr val="525252"/>
                </a:solidFill>
                <a:latin typeface="Arial"/>
                <a:cs typeface="Arial"/>
              </a:rPr>
              <a:t>slur in</a:t>
            </a:r>
            <a:r>
              <a:rPr sz="2200" spc="1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525252"/>
                </a:solidFill>
                <a:latin typeface="Arial"/>
                <a:cs typeface="Arial"/>
              </a:rPr>
              <a:t>class</a:t>
            </a:r>
            <a:endParaRPr sz="2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450608" y="8302704"/>
            <a:ext cx="2426335" cy="1343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2610"/>
              </a:lnSpc>
              <a:spcBef>
                <a:spcPts val="95"/>
              </a:spcBef>
            </a:pPr>
            <a:r>
              <a:rPr sz="2200" b="1" spc="-10" dirty="0">
                <a:solidFill>
                  <a:srgbClr val="525252"/>
                </a:solidFill>
                <a:latin typeface="Arial"/>
                <a:cs typeface="Arial"/>
              </a:rPr>
              <a:t>Connect:</a:t>
            </a:r>
            <a:endParaRPr sz="2200">
              <a:latin typeface="Arial"/>
              <a:cs typeface="Arial"/>
            </a:endParaRPr>
          </a:p>
          <a:p>
            <a:pPr marR="5080" algn="just">
              <a:lnSpc>
                <a:spcPts val="2580"/>
              </a:lnSpc>
              <a:spcBef>
                <a:spcPts val="105"/>
              </a:spcBef>
            </a:pPr>
            <a:r>
              <a:rPr sz="2200" spc="-5" dirty="0">
                <a:solidFill>
                  <a:srgbClr val="525252"/>
                </a:solidFill>
                <a:latin typeface="Arial"/>
                <a:cs typeface="Arial"/>
              </a:rPr>
              <a:t>Show support for a  student who’s </a:t>
            </a:r>
            <a:r>
              <a:rPr sz="2200" spc="-10" dirty="0">
                <a:solidFill>
                  <a:srgbClr val="525252"/>
                </a:solidFill>
                <a:latin typeface="Arial"/>
                <a:cs typeface="Arial"/>
              </a:rPr>
              <a:t>been  harassed </a:t>
            </a:r>
            <a:r>
              <a:rPr sz="2200" spc="-5" dirty="0">
                <a:solidFill>
                  <a:srgbClr val="525252"/>
                </a:solidFill>
                <a:latin typeface="Arial"/>
                <a:cs typeface="Arial"/>
              </a:rPr>
              <a:t>at</a:t>
            </a:r>
            <a:r>
              <a:rPr sz="2200" spc="3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525252"/>
                </a:solidFill>
                <a:latin typeface="Arial"/>
                <a:cs typeface="Arial"/>
              </a:rPr>
              <a:t>school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1304" y="3814160"/>
            <a:ext cx="3530920" cy="43170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17184" y="8236084"/>
            <a:ext cx="1607141" cy="12015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652988" y="10693904"/>
            <a:ext cx="16573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5" dirty="0">
                <a:solidFill>
                  <a:srgbClr val="878787"/>
                </a:solidFill>
                <a:latin typeface="Arial"/>
                <a:cs typeface="Arial"/>
              </a:rPr>
              <a:t>9</a:t>
            </a:r>
            <a:endParaRPr sz="19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6965" y="1199139"/>
            <a:ext cx="636397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>
                <a:solidFill>
                  <a:srgbClr val="000000"/>
                </a:solidFill>
              </a:rPr>
              <a:t>At-Risk </a:t>
            </a:r>
            <a:r>
              <a:rPr sz="4400" spc="-10" dirty="0">
                <a:solidFill>
                  <a:srgbClr val="000000"/>
                </a:solidFill>
              </a:rPr>
              <a:t>Learning</a:t>
            </a:r>
            <a:r>
              <a:rPr sz="4400" spc="140" dirty="0">
                <a:solidFill>
                  <a:srgbClr val="000000"/>
                </a:solidFill>
              </a:rPr>
              <a:t> </a:t>
            </a:r>
            <a:r>
              <a:rPr sz="4400" spc="-10" dirty="0">
                <a:solidFill>
                  <a:srgbClr val="000000"/>
                </a:solidFill>
              </a:rPr>
              <a:t>Objectives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6255008" y="3243003"/>
            <a:ext cx="12472035" cy="65836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66445" marR="426084" indent="-754380" algn="just">
              <a:lnSpc>
                <a:spcPts val="4380"/>
              </a:lnSpc>
              <a:spcBef>
                <a:spcPts val="110"/>
              </a:spcBef>
            </a:pPr>
            <a:r>
              <a:rPr sz="3500" b="1" dirty="0">
                <a:latin typeface="Calibri"/>
                <a:cs typeface="Calibri"/>
              </a:rPr>
              <a:t>1) Recognize </a:t>
            </a:r>
            <a:r>
              <a:rPr sz="3500" dirty="0">
                <a:latin typeface="Calibri"/>
                <a:cs typeface="Calibri"/>
              </a:rPr>
              <a:t>warning signs that </a:t>
            </a:r>
            <a:r>
              <a:rPr sz="3500" spc="5" dirty="0">
                <a:latin typeface="Calibri"/>
                <a:cs typeface="Calibri"/>
              </a:rPr>
              <a:t>a </a:t>
            </a:r>
            <a:r>
              <a:rPr sz="3500" dirty="0">
                <a:latin typeface="Calibri"/>
                <a:cs typeface="Calibri"/>
              </a:rPr>
              <a:t>student </a:t>
            </a:r>
            <a:r>
              <a:rPr sz="3500" spc="5" dirty="0">
                <a:latin typeface="Calibri"/>
                <a:cs typeface="Calibri"/>
              </a:rPr>
              <a:t>may be </a:t>
            </a:r>
            <a:r>
              <a:rPr sz="3500" dirty="0">
                <a:latin typeface="Calibri"/>
                <a:cs typeface="Calibri"/>
              </a:rPr>
              <a:t>suffering from  psychological stress, including </a:t>
            </a:r>
            <a:r>
              <a:rPr sz="3500" spc="5" dirty="0">
                <a:latin typeface="Calibri"/>
                <a:cs typeface="Calibri"/>
              </a:rPr>
              <a:t>anxiety, </a:t>
            </a:r>
            <a:r>
              <a:rPr sz="3500" dirty="0">
                <a:latin typeface="Calibri"/>
                <a:cs typeface="Calibri"/>
              </a:rPr>
              <a:t>depression, substance  </a:t>
            </a:r>
            <a:r>
              <a:rPr sz="3500" spc="5" dirty="0">
                <a:latin typeface="Calibri"/>
                <a:cs typeface="Calibri"/>
              </a:rPr>
              <a:t>abuse and </a:t>
            </a:r>
            <a:r>
              <a:rPr sz="3500" dirty="0">
                <a:latin typeface="Calibri"/>
                <a:cs typeface="Calibri"/>
              </a:rPr>
              <a:t>suicidal</a:t>
            </a:r>
            <a:r>
              <a:rPr sz="3500" spc="10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ideation</a:t>
            </a:r>
            <a:endParaRPr sz="3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00">
              <a:latin typeface="Calibri"/>
              <a:cs typeface="Calibri"/>
            </a:endParaRPr>
          </a:p>
          <a:p>
            <a:pPr marL="766445" marR="739140" indent="-754380">
              <a:lnSpc>
                <a:spcPct val="104299"/>
              </a:lnSpc>
              <a:tabLst>
                <a:tab pos="766445" algn="l"/>
              </a:tabLst>
            </a:pPr>
            <a:r>
              <a:rPr sz="3500" b="1" dirty="0">
                <a:latin typeface="Calibri"/>
                <a:cs typeface="Calibri"/>
              </a:rPr>
              <a:t>1)	Initiate </a:t>
            </a:r>
            <a:r>
              <a:rPr sz="3500" spc="5" dirty="0">
                <a:latin typeface="Calibri"/>
                <a:cs typeface="Calibri"/>
              </a:rPr>
              <a:t>a </a:t>
            </a:r>
            <a:r>
              <a:rPr sz="3500" dirty="0">
                <a:latin typeface="Calibri"/>
                <a:cs typeface="Calibri"/>
              </a:rPr>
              <a:t>conversation with </a:t>
            </a:r>
            <a:r>
              <a:rPr sz="3500" spc="5" dirty="0">
                <a:latin typeface="Calibri"/>
                <a:cs typeface="Calibri"/>
              </a:rPr>
              <a:t>a </a:t>
            </a:r>
            <a:r>
              <a:rPr sz="3500" dirty="0">
                <a:latin typeface="Calibri"/>
                <a:cs typeface="Calibri"/>
              </a:rPr>
              <a:t>student </a:t>
            </a:r>
            <a:r>
              <a:rPr sz="3500" spc="5" dirty="0">
                <a:latin typeface="Calibri"/>
                <a:cs typeface="Calibri"/>
              </a:rPr>
              <a:t>to </a:t>
            </a:r>
            <a:r>
              <a:rPr sz="3500" dirty="0">
                <a:latin typeface="Calibri"/>
                <a:cs typeface="Calibri"/>
              </a:rPr>
              <a:t>build resiliency </a:t>
            </a:r>
            <a:r>
              <a:rPr sz="3500" spc="5" dirty="0">
                <a:latin typeface="Calibri"/>
                <a:cs typeface="Calibri"/>
              </a:rPr>
              <a:t>and  </a:t>
            </a:r>
            <a:r>
              <a:rPr sz="3500" dirty="0">
                <a:latin typeface="Calibri"/>
                <a:cs typeface="Calibri"/>
              </a:rPr>
              <a:t>help the student identify sources of</a:t>
            </a:r>
            <a:r>
              <a:rPr sz="3500" spc="25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support</a:t>
            </a:r>
            <a:endParaRPr sz="3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766445" algn="l"/>
              </a:tabLst>
            </a:pPr>
            <a:r>
              <a:rPr sz="3500" b="1" dirty="0">
                <a:latin typeface="Calibri"/>
                <a:cs typeface="Calibri"/>
              </a:rPr>
              <a:t>1)	Connect </a:t>
            </a:r>
            <a:r>
              <a:rPr sz="3500" dirty="0">
                <a:latin typeface="Calibri"/>
                <a:cs typeface="Calibri"/>
              </a:rPr>
              <a:t>the student </a:t>
            </a:r>
            <a:r>
              <a:rPr sz="3500" spc="5" dirty="0">
                <a:latin typeface="Calibri"/>
                <a:cs typeface="Calibri"/>
              </a:rPr>
              <a:t>to appropriate </a:t>
            </a:r>
            <a:r>
              <a:rPr sz="3500" dirty="0">
                <a:latin typeface="Calibri"/>
                <a:cs typeface="Calibri"/>
              </a:rPr>
              <a:t>support</a:t>
            </a:r>
            <a:r>
              <a:rPr sz="3500" spc="30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services</a:t>
            </a:r>
            <a:endParaRPr sz="3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50">
              <a:latin typeface="Calibri"/>
              <a:cs typeface="Calibri"/>
            </a:endParaRPr>
          </a:p>
          <a:p>
            <a:pPr marL="766445" marR="5080" indent="-754380">
              <a:lnSpc>
                <a:spcPct val="104299"/>
              </a:lnSpc>
              <a:tabLst>
                <a:tab pos="766445" algn="l"/>
              </a:tabLst>
            </a:pPr>
            <a:r>
              <a:rPr sz="3500" b="1" dirty="0">
                <a:latin typeface="Calibri"/>
                <a:cs typeface="Calibri"/>
              </a:rPr>
              <a:t>1)	Learn </a:t>
            </a:r>
            <a:r>
              <a:rPr sz="3500" dirty="0">
                <a:latin typeface="Calibri"/>
                <a:cs typeface="Calibri"/>
              </a:rPr>
              <a:t>motivational interviewing techniques </a:t>
            </a:r>
            <a:r>
              <a:rPr sz="3500" spc="5" dirty="0">
                <a:latin typeface="Calibri"/>
                <a:cs typeface="Calibri"/>
              </a:rPr>
              <a:t>and how to avoid  common </a:t>
            </a:r>
            <a:r>
              <a:rPr sz="3500" dirty="0">
                <a:latin typeface="Calibri"/>
                <a:cs typeface="Calibri"/>
              </a:rPr>
              <a:t>pitfalls, such </a:t>
            </a:r>
            <a:r>
              <a:rPr sz="3500" spc="5" dirty="0">
                <a:latin typeface="Calibri"/>
                <a:cs typeface="Calibri"/>
              </a:rPr>
              <a:t>as attempting to </a:t>
            </a:r>
            <a:r>
              <a:rPr sz="3500" dirty="0">
                <a:latin typeface="Calibri"/>
                <a:cs typeface="Calibri"/>
              </a:rPr>
              <a:t>diagnose the problem or  giving unwarranted</a:t>
            </a:r>
            <a:r>
              <a:rPr sz="3500" spc="155" dirty="0">
                <a:latin typeface="Calibri"/>
                <a:cs typeface="Calibri"/>
              </a:rPr>
              <a:t> </a:t>
            </a:r>
            <a:r>
              <a:rPr sz="3500" spc="5" dirty="0">
                <a:latin typeface="Calibri"/>
                <a:cs typeface="Calibri"/>
              </a:rPr>
              <a:t>advice</a:t>
            </a:r>
            <a:endParaRPr sz="3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9d22db-6c92-4f9a-bbf1-679da3c313bc">
      <Terms xmlns="http://schemas.microsoft.com/office/infopath/2007/PartnerControls"/>
    </lcf76f155ced4ddcb4097134ff3c332f>
    <TaxCatchAll xmlns="d022a453-ed52-4e36-911a-b6dcc46e6bf6" xsi:nil="true"/>
    <Comments xmlns="7f9d22db-6c92-4f9a-bbf1-679da3c313b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96E83F8F90B1499D7B341A823B26E6" ma:contentTypeVersion="17" ma:contentTypeDescription="Create a new document." ma:contentTypeScope="" ma:versionID="2c93d99639c8d8c681331c203e864c20">
  <xsd:schema xmlns:xsd="http://www.w3.org/2001/XMLSchema" xmlns:xs="http://www.w3.org/2001/XMLSchema" xmlns:p="http://schemas.microsoft.com/office/2006/metadata/properties" xmlns:ns2="7f9d22db-6c92-4f9a-bbf1-679da3c313bc" xmlns:ns3="d022a453-ed52-4e36-911a-b6dcc46e6bf6" targetNamespace="http://schemas.microsoft.com/office/2006/metadata/properties" ma:root="true" ma:fieldsID="bc60a1486e09842cd0144940b9350415" ns2:_="" ns3:_="">
    <xsd:import namespace="7f9d22db-6c92-4f9a-bbf1-679da3c313bc"/>
    <xsd:import namespace="d022a453-ed52-4e36-911a-b6dcc46e6b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9d22db-6c92-4f9a-bbf1-679da3c313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8afafd8-9f7e-41ef-9757-3264a724b3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mments" ma:index="24" nillable="true" ma:displayName="Comments" ma:format="Dropdown" ma:internalName="Comment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22a453-ed52-4e36-911a-b6dcc46e6bf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a6951ec-1245-4765-895c-7076cdba4048}" ma:internalName="TaxCatchAll" ma:showField="CatchAllData" ma:web="d022a453-ed52-4e36-911a-b6dcc46e6b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6B9836-FCA7-4E32-ADF9-B1AA552E37F1}">
  <ds:schemaRefs>
    <ds:schemaRef ds:uri="http://schemas.microsoft.com/office/2006/metadata/properties"/>
    <ds:schemaRef ds:uri="http://schemas.microsoft.com/office/infopath/2007/PartnerControls"/>
    <ds:schemaRef ds:uri="7f9d22db-6c92-4f9a-bbf1-679da3c313bc"/>
    <ds:schemaRef ds:uri="d022a453-ed52-4e36-911a-b6dcc46e6bf6"/>
  </ds:schemaRefs>
</ds:datastoreItem>
</file>

<file path=customXml/itemProps2.xml><?xml version="1.0" encoding="utf-8"?>
<ds:datastoreItem xmlns:ds="http://schemas.openxmlformats.org/officeDocument/2006/customXml" ds:itemID="{CC61EF52-2D4E-4EB4-A711-B9F662B31A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798710-3C2C-4DED-9061-A7472C22F45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Custom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Insert your name and  contact information.</vt:lpstr>
      <vt:lpstr>Workshop Overview</vt:lpstr>
      <vt:lpstr>Group Norms</vt:lpstr>
      <vt:lpstr>PowerPoint Presentation</vt:lpstr>
      <vt:lpstr>What is Kognito?</vt:lpstr>
      <vt:lpstr>How Does A Kognito Simulation Work?</vt:lpstr>
      <vt:lpstr>Step In, Speak Up!</vt:lpstr>
      <vt:lpstr>At-Risk Learning Objectives</vt:lpstr>
      <vt:lpstr>LGBTQ Student Experiences</vt:lpstr>
      <vt:lpstr>Addressing Biased Language and Harassment</vt:lpstr>
      <vt:lpstr>Connecting with an At-Risk Student</vt:lpstr>
      <vt:lpstr>Suicide Warning Signs</vt:lpstr>
      <vt:lpstr>What if a student may be suicidal?</vt:lpstr>
      <vt:lpstr>How to Ask the Question</vt:lpstr>
      <vt:lpstr>PowerPoint Presentation</vt:lpstr>
      <vt:lpstr>Insert Local Resources</vt:lpstr>
      <vt:lpstr>3, 2, 1 Activity</vt:lpstr>
      <vt:lpstr>Bridging the Gap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PowerPointPresentation</dc:title>
  <dc:creator>KimberlyWieland</dc:creator>
  <cp:revision>3</cp:revision>
  <dcterms:created xsi:type="dcterms:W3CDTF">2022-11-17T18:30:54Z</dcterms:created>
  <dcterms:modified xsi:type="dcterms:W3CDTF">2023-02-17T21:40:43Z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2022-11-17T00:00:00Z</vt:filetime>
  </property>
  <property fmtid="{D5CDD505-2E9C-101B-9397-08002B2CF9AE}" pid="3" name="ContentTypeId">
    <vt:lpwstr>0x010100FF96E83F8F90B1499D7B341A823B26E6</vt:lpwstr>
  </property>
  <property fmtid="{D5CDD505-2E9C-101B-9397-08002B2CF9AE}" pid="4" name="MediaServiceImageTags">
    <vt:lpwstr/>
  </property>
</Properties>
</file>