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75" r:id="rId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C62"/>
    <a:srgbClr val="43A1C2"/>
    <a:srgbClr val="143B63"/>
    <a:srgbClr val="666666"/>
    <a:srgbClr val="F8AF45"/>
    <a:srgbClr val="335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83552-F7FE-4BD0-B3CC-CA9C74EA9EF0}" v="3" dt="2022-11-28T22:02:26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807"/>
  </p:normalViewPr>
  <p:slideViewPr>
    <p:cSldViewPr snapToGrid="0" snapToObjects="1">
      <p:cViewPr>
        <p:scale>
          <a:sx n="80" d="100"/>
          <a:sy n="80" d="100"/>
        </p:scale>
        <p:origin x="2658" y="-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6830F-57CE-524F-A1E7-4581C603B895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C4A84-4926-1246-8B49-233E665A1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9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7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B6D6-227B-0447-8909-4FBEF085CD4E}" type="datetimeFigureOut">
              <a:rPr lang="en-US" smtClean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D47B-B065-D8DD-A507-743028D5F3B2}"/>
              </a:ext>
            </a:extLst>
          </p:cNvPr>
          <p:cNvSpPr/>
          <p:nvPr userDrawn="1"/>
        </p:nvSpPr>
        <p:spPr>
          <a:xfrm>
            <a:off x="0" y="0"/>
            <a:ext cx="7772400" cy="3084234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0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14F6C-63C4-253C-A8E6-E7ACFBC77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5"/>
          <a:stretch/>
        </p:blipFill>
        <p:spPr>
          <a:xfrm flipH="1">
            <a:off x="-1" y="7187272"/>
            <a:ext cx="4514813" cy="2946198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9CC11F6B-BF9A-C2B9-E3D8-EEB1889912C2}"/>
              </a:ext>
            </a:extLst>
          </p:cNvPr>
          <p:cNvSpPr/>
          <p:nvPr/>
        </p:nvSpPr>
        <p:spPr>
          <a:xfrm rot="10800000">
            <a:off x="0" y="8670122"/>
            <a:ext cx="7772400" cy="1357481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0425C52-0737-55E0-55E8-2D0E50DC928A}"/>
              </a:ext>
            </a:extLst>
          </p:cNvPr>
          <p:cNvSpPr/>
          <p:nvPr/>
        </p:nvSpPr>
        <p:spPr>
          <a:xfrm rot="5400000">
            <a:off x="931310" y="6985106"/>
            <a:ext cx="5966721" cy="1562677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1400E7-0351-105F-21E4-C70345A47E28}"/>
              </a:ext>
            </a:extLst>
          </p:cNvPr>
          <p:cNvSpPr/>
          <p:nvPr/>
        </p:nvSpPr>
        <p:spPr>
          <a:xfrm>
            <a:off x="0" y="6655213"/>
            <a:ext cx="7762472" cy="1576973"/>
          </a:xfrm>
          <a:prstGeom prst="rect">
            <a:avLst/>
          </a:prstGeom>
          <a:gradFill>
            <a:gsLst>
              <a:gs pos="70000">
                <a:schemeClr val="bg1">
                  <a:lumMod val="95000"/>
                  <a:alpha val="0"/>
                </a:schemeClr>
              </a:gs>
              <a:gs pos="3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2871B14-4C9C-D1CE-8933-2A5519D7D999}"/>
              </a:ext>
            </a:extLst>
          </p:cNvPr>
          <p:cNvSpPr/>
          <p:nvPr/>
        </p:nvSpPr>
        <p:spPr>
          <a:xfrm>
            <a:off x="0" y="9886815"/>
            <a:ext cx="7772400" cy="246654"/>
          </a:xfrm>
          <a:prstGeom prst="rect">
            <a:avLst/>
          </a:prstGeom>
          <a:solidFill>
            <a:srgbClr val="F8A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2780F67-753A-ADA4-61E6-01A23266030D}"/>
              </a:ext>
            </a:extLst>
          </p:cNvPr>
          <p:cNvSpPr txBox="1">
            <a:spLocks/>
          </p:cNvSpPr>
          <p:nvPr/>
        </p:nvSpPr>
        <p:spPr>
          <a:xfrm>
            <a:off x="521896" y="1107964"/>
            <a:ext cx="6728607" cy="1521003"/>
          </a:xfrm>
          <a:prstGeom prst="rect">
            <a:avLst/>
          </a:prstGeom>
        </p:spPr>
        <p:txBody>
          <a:bodyPr vert="horz" lIns="0" tIns="0" rIns="0" bIns="548640" rtlCol="0" anchor="t" anchorCtr="0"/>
          <a:lstStyle>
            <a:defPPr>
              <a:defRPr lang="en-US"/>
            </a:defPPr>
            <a:lvl1pPr marL="0" indent="0" algn="ctr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700" dirty="0">
                <a:solidFill>
                  <a:srgbClr val="143B63"/>
                </a:solidFill>
                <a:latin typeface="FreightText Pro Bold" panose="02000803080000020004" pitchFamily="50" charset="0"/>
              </a:rPr>
              <a:t>Calm Parents, Healthy Kids</a:t>
            </a:r>
          </a:p>
          <a:p>
            <a:pPr algn="l">
              <a:spcAft>
                <a:spcPts val="1200"/>
              </a:spcAft>
            </a:pPr>
            <a:r>
              <a:rPr lang="en-US" sz="1200" b="1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Calm Parents, Healthy Kids </a:t>
            </a:r>
            <a:r>
              <a:rPr lang="en-US" sz="1200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is an interactive role-play simulation that builds the skills of parents to be responsive to their 2- to 5-year-old child in a calm and loving way during a series of stressful everyday situations, such as a tantrum in the supermarket or a fight with another child on the playground.</a:t>
            </a:r>
            <a:endParaRPr lang="en-US" sz="1200" dirty="0">
              <a:solidFill>
                <a:srgbClr val="143B63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E89B40A-D3F7-A4F1-D144-55B163172BAB}"/>
              </a:ext>
            </a:extLst>
          </p:cNvPr>
          <p:cNvSpPr/>
          <p:nvPr/>
        </p:nvSpPr>
        <p:spPr>
          <a:xfrm rot="5400000">
            <a:off x="2877169" y="4092092"/>
            <a:ext cx="6087235" cy="3751354"/>
          </a:xfrm>
          <a:custGeom>
            <a:avLst/>
            <a:gdLst>
              <a:gd name="connsiteX0" fmla="*/ 0 w 6179253"/>
              <a:gd name="connsiteY0" fmla="*/ 3336403 h 3751354"/>
              <a:gd name="connsiteX1" fmla="*/ 0 w 6179253"/>
              <a:gd name="connsiteY1" fmla="*/ 0 h 3751354"/>
              <a:gd name="connsiteX2" fmla="*/ 6179253 w 6179253"/>
              <a:gd name="connsiteY2" fmla="*/ 0 h 3751354"/>
              <a:gd name="connsiteX3" fmla="*/ 6179253 w 6179253"/>
              <a:gd name="connsiteY3" fmla="*/ 3336403 h 3751354"/>
              <a:gd name="connsiteX4" fmla="*/ 5764301 w 6179253"/>
              <a:gd name="connsiteY4" fmla="*/ 3751354 h 3751354"/>
              <a:gd name="connsiteX5" fmla="*/ 414951 w 6179253"/>
              <a:gd name="connsiteY5" fmla="*/ 3751354 h 3751354"/>
              <a:gd name="connsiteX6" fmla="*/ 0 w 6179253"/>
              <a:gd name="connsiteY6" fmla="*/ 3336403 h 375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9253" h="3751354">
                <a:moveTo>
                  <a:pt x="0" y="3336403"/>
                </a:moveTo>
                <a:lnTo>
                  <a:pt x="0" y="0"/>
                </a:lnTo>
                <a:lnTo>
                  <a:pt x="6179253" y="0"/>
                </a:lnTo>
                <a:lnTo>
                  <a:pt x="6179253" y="3336403"/>
                </a:lnTo>
                <a:cubicBezTo>
                  <a:pt x="6179253" y="3565574"/>
                  <a:pt x="5993473" y="3751354"/>
                  <a:pt x="5764301" y="3751354"/>
                </a:cubicBezTo>
                <a:lnTo>
                  <a:pt x="414951" y="3751354"/>
                </a:lnTo>
                <a:cubicBezTo>
                  <a:pt x="185780" y="3751354"/>
                  <a:pt x="0" y="3565574"/>
                  <a:pt x="0" y="3336403"/>
                </a:cubicBezTo>
                <a:close/>
              </a:path>
            </a:pathLst>
          </a:custGeom>
          <a:solidFill>
            <a:srgbClr val="8BBC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EE9593B-2AD4-F929-7971-F285C992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7504" y="3133528"/>
            <a:ext cx="3943757" cy="207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EB8F57-D86C-14E8-76F9-46BC4BBE17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74" r="11674"/>
          <a:stretch/>
        </p:blipFill>
        <p:spPr>
          <a:xfrm>
            <a:off x="4684161" y="3286682"/>
            <a:ext cx="2443109" cy="15936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F3DC6BE-D106-F303-B4B5-87F3FF7CD9CA}"/>
              </a:ext>
            </a:extLst>
          </p:cNvPr>
          <p:cNvSpPr txBox="1"/>
          <p:nvPr/>
        </p:nvSpPr>
        <p:spPr>
          <a:xfrm>
            <a:off x="5198077" y="5224116"/>
            <a:ext cx="21756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10" dirty="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Learners interact with Virtual Humans through interactive conversations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F4257C-3ABE-9673-92F9-C3E19BE7109C}"/>
              </a:ext>
            </a:extLst>
          </p:cNvPr>
          <p:cNvGrpSpPr/>
          <p:nvPr/>
        </p:nvGrpSpPr>
        <p:grpSpPr>
          <a:xfrm>
            <a:off x="4940869" y="4683854"/>
            <a:ext cx="2240980" cy="1284785"/>
            <a:chOff x="4940869" y="4530139"/>
            <a:chExt cx="2240980" cy="128478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9DA15EC-8B31-14E3-D6E3-5907DFE160DF}"/>
                </a:ext>
              </a:extLst>
            </p:cNvPr>
            <p:cNvGrpSpPr/>
            <p:nvPr/>
          </p:nvGrpSpPr>
          <p:grpSpPr>
            <a:xfrm rot="10800000" flipV="1">
              <a:off x="4978657" y="4589381"/>
              <a:ext cx="2203192" cy="1225543"/>
              <a:chOff x="4869779" y="4540940"/>
              <a:chExt cx="1965124" cy="1151209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5DDA74D-2734-651B-5E3B-EACA99578E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17339" y="4540940"/>
                <a:ext cx="117564" cy="115120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2E60017-5A97-71B5-205A-40C5D782BDE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869779" y="5692149"/>
                <a:ext cx="185038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E6C090-7166-449C-C5D6-0F940EE457B6}"/>
                </a:ext>
              </a:extLst>
            </p:cNvPr>
            <p:cNvSpPr/>
            <p:nvPr/>
          </p:nvSpPr>
          <p:spPr>
            <a:xfrm>
              <a:off x="4940869" y="4530139"/>
              <a:ext cx="63187" cy="6318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75652E-071A-25C8-CB9A-3D3532E67E69}"/>
              </a:ext>
            </a:extLst>
          </p:cNvPr>
          <p:cNvGrpSpPr/>
          <p:nvPr/>
        </p:nvGrpSpPr>
        <p:grpSpPr>
          <a:xfrm>
            <a:off x="4748732" y="6309185"/>
            <a:ext cx="2756411" cy="2131353"/>
            <a:chOff x="4903018" y="4697717"/>
            <a:chExt cx="2756411" cy="2131353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4F6F17-C07A-8D4D-0343-FBA11F06C995}"/>
                </a:ext>
              </a:extLst>
            </p:cNvPr>
            <p:cNvSpPr txBox="1"/>
            <p:nvPr/>
          </p:nvSpPr>
          <p:spPr>
            <a:xfrm>
              <a:off x="5376576" y="4697717"/>
              <a:ext cx="2282853" cy="213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ts val="800"/>
                </a:spcAft>
              </a:pPr>
              <a: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Market </a:t>
              </a:r>
              <a:b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2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PK-12 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Audience</a:t>
              </a:r>
              <a:b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2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Caregiver and Parent/Guardian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Topic</a:t>
              </a:r>
              <a:b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2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Communication Skills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Duration </a:t>
              </a:r>
              <a:br>
                <a:rPr lang="en-US" sz="12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2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30 Minutes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0829A1C-18BA-10C6-F759-B161F0E9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3018" y="4785099"/>
              <a:ext cx="380836" cy="36855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080BAA28-D8E3-72DB-32B5-FF0A7704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931040" y="5341104"/>
              <a:ext cx="348287" cy="348287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FF5644D-7C97-4079-5C4B-1DEB07F07028}"/>
              </a:ext>
            </a:extLst>
          </p:cNvPr>
          <p:cNvSpPr txBox="1"/>
          <p:nvPr/>
        </p:nvSpPr>
        <p:spPr>
          <a:xfrm>
            <a:off x="523452" y="2799693"/>
            <a:ext cx="3415250" cy="214930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Learning Objectives</a:t>
            </a:r>
            <a:endParaRPr lang="en-US" sz="1300" dirty="0">
              <a:solidFill>
                <a:srgbClr val="8BBC62"/>
              </a:solidFill>
              <a:latin typeface="Gordita" pitchFamily="50" charset="0"/>
              <a:cs typeface="Gordita" pitchFamily="50" charset="0"/>
            </a:endParaRP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Learn to prepare for situations that are likely to involve parent-child conflict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Learn to acknowledge your emotions toward the child to respond appropriately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Learn to limit consequences to those that focus on the child's behavior and their sense of safety or self-esteem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Learn to de-escalate situations and draw attention to the desired behavior instead of the undesired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34A8DFC-02D6-8223-3294-BAB979589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383" y="302349"/>
            <a:ext cx="1993322" cy="42918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701777-475C-DE01-072D-A63A82232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2142" y="7530444"/>
            <a:ext cx="365730" cy="35353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B0DA363-5ED6-6911-CCCF-6418EA3CF0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489" y="7962807"/>
            <a:ext cx="457162" cy="457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6ADA0-41B1-5467-A5CC-DA0B161175F9}"/>
              </a:ext>
            </a:extLst>
          </p:cNvPr>
          <p:cNvSpPr txBox="1"/>
          <p:nvPr/>
        </p:nvSpPr>
        <p:spPr>
          <a:xfrm>
            <a:off x="8255725" y="1254034"/>
            <a:ext cx="4572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Important Editing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your organization’s specific </a:t>
            </a:r>
            <a:r>
              <a:rPr lang="en-US" b="1" dirty="0" err="1"/>
              <a:t>Kognito</a:t>
            </a:r>
            <a:r>
              <a:rPr lang="en-US" b="1" dirty="0"/>
              <a:t> URL, i.e. </a:t>
            </a:r>
            <a:r>
              <a:rPr lang="en-US" b="1" i="1" dirty="0"/>
              <a:t>districtname</a:t>
            </a:r>
            <a:r>
              <a:rPr lang="en-US" b="1" dirty="0"/>
              <a:t>.kognito.com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Customize the method for which your organization is asking staff to log in. Either using their school email (rostered or SSO) or self registering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the name(s) of the simulation(s) you are requiring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high resolution PNG or JPG of your organization’s logo in the top left corner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B58BEC-0288-4130-AF07-B899275AFD68}"/>
              </a:ext>
            </a:extLst>
          </p:cNvPr>
          <p:cNvSpPr/>
          <p:nvPr/>
        </p:nvSpPr>
        <p:spPr>
          <a:xfrm>
            <a:off x="484015" y="272730"/>
            <a:ext cx="2002137" cy="498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76F04-4226-A39D-1A24-DC1B1E849117}"/>
              </a:ext>
            </a:extLst>
          </p:cNvPr>
          <p:cNvSpPr txBox="1"/>
          <p:nvPr/>
        </p:nvSpPr>
        <p:spPr>
          <a:xfrm>
            <a:off x="675943" y="349208"/>
            <a:ext cx="161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Insert Organization/</a:t>
            </a:r>
          </a:p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School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BF1B9-9F82-04BC-7658-94075E0A09B7}"/>
              </a:ext>
            </a:extLst>
          </p:cNvPr>
          <p:cNvSpPr txBox="1"/>
          <p:nvPr/>
        </p:nvSpPr>
        <p:spPr>
          <a:xfrm>
            <a:off x="521895" y="5152386"/>
            <a:ext cx="3364305" cy="16414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Access Instructions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Visit </a:t>
            </a:r>
            <a:r>
              <a:rPr lang="en-US" sz="1100" b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insertyourorganization.kognito.com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Select your school/institution 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Create a new account using your organization email address as your username OR login using your organization email and the designated password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Launch </a:t>
            </a:r>
            <a:r>
              <a:rPr lang="en-US" sz="1100" b="1" i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 simulation name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4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7" ma:contentTypeDescription="Create a new document." ma:contentTypeScope="" ma:versionID="2c93d99639c8d8c681331c203e864c20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bc60a1486e09842cd0144940b935041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s" ma:index="24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7f9d22db-6c92-4f9a-bbf1-679da3c313bc" xsi:nil="true"/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</documentManagement>
</p:properties>
</file>

<file path=customXml/itemProps1.xml><?xml version="1.0" encoding="utf-8"?>
<ds:datastoreItem xmlns:ds="http://schemas.openxmlformats.org/officeDocument/2006/customXml" ds:itemID="{29E16546-81C3-46EA-B4DB-9E1DEBFAEB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00B3A-01AC-4B6B-82AA-A6E6690F2B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9d22db-6c92-4f9a-bbf1-679da3c313bc"/>
    <ds:schemaRef ds:uri="d022a453-ed52-4e36-911a-b6dcc46e6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EC9A2D-AA37-4717-BDD8-E7693F135327}">
  <ds:schemaRefs>
    <ds:schemaRef ds:uri="http://schemas.microsoft.com/office/2006/metadata/properties"/>
    <ds:schemaRef ds:uri="http://schemas.microsoft.com/office/infopath/2007/PartnerControls"/>
    <ds:schemaRef ds:uri="7f9d22db-6c92-4f9a-bbf1-679da3c313bc"/>
    <ds:schemaRef ds:uri="d022a453-ed52-4e36-911a-b6dcc46e6b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1133</TotalTime>
  <Words>267</Words>
  <Application>Microsoft Office PowerPoint</Application>
  <PresentationFormat>Custom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Tess Bundt</cp:lastModifiedBy>
  <cp:revision>714</cp:revision>
  <dcterms:created xsi:type="dcterms:W3CDTF">2022-05-11T14:39:36Z</dcterms:created>
  <dcterms:modified xsi:type="dcterms:W3CDTF">2023-07-14T15:50:32Z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</Properties>
</file>